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handoutMasterIdLst>
    <p:handoutMasterId r:id="rId71"/>
  </p:handoutMasterIdLst>
  <p:sldIdLst>
    <p:sldId id="314" r:id="rId2"/>
    <p:sldId id="318" r:id="rId3"/>
    <p:sldId id="315" r:id="rId4"/>
    <p:sldId id="321" r:id="rId5"/>
    <p:sldId id="316" r:id="rId6"/>
    <p:sldId id="317" r:id="rId7"/>
    <p:sldId id="319" r:id="rId8"/>
    <p:sldId id="320" r:id="rId9"/>
    <p:sldId id="258" r:id="rId10"/>
    <p:sldId id="256" r:id="rId11"/>
    <p:sldId id="257" r:id="rId12"/>
    <p:sldId id="260" r:id="rId13"/>
    <p:sldId id="261" r:id="rId14"/>
    <p:sldId id="262" r:id="rId15"/>
    <p:sldId id="263" r:id="rId16"/>
    <p:sldId id="264" r:id="rId17"/>
    <p:sldId id="265" r:id="rId18"/>
    <p:sldId id="266" r:id="rId19"/>
    <p:sldId id="267" r:id="rId20"/>
    <p:sldId id="322"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 id="294" r:id="rId48"/>
    <p:sldId id="325" r:id="rId49"/>
    <p:sldId id="296" r:id="rId50"/>
    <p:sldId id="297" r:id="rId51"/>
    <p:sldId id="298" r:id="rId52"/>
    <p:sldId id="299" r:id="rId53"/>
    <p:sldId id="300" r:id="rId54"/>
    <p:sldId id="326" r:id="rId55"/>
    <p:sldId id="327" r:id="rId56"/>
    <p:sldId id="303" r:id="rId57"/>
    <p:sldId id="328" r:id="rId58"/>
    <p:sldId id="323" r:id="rId59"/>
    <p:sldId id="305" r:id="rId60"/>
    <p:sldId id="306" r:id="rId61"/>
    <p:sldId id="307" r:id="rId62"/>
    <p:sldId id="308" r:id="rId63"/>
    <p:sldId id="309" r:id="rId64"/>
    <p:sldId id="324" r:id="rId65"/>
    <p:sldId id="310" r:id="rId66"/>
    <p:sldId id="311" r:id="rId67"/>
    <p:sldId id="312" r:id="rId68"/>
    <p:sldId id="313" r:id="rId69"/>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4Y03Hw1Pv+vxBo+acOPWrQ==" hashData="Q36JbqUr+q7fZaWYkwGGKelw8sPhce2R1LtKq29AAFZ749o5N7CULGBcZfvZ7VO6ebzjAVJfCoYMdOlE5XrdEQ=="/>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0000FF"/>
    <a:srgbClr val="FF0066"/>
    <a:srgbClr val="FF66FF"/>
    <a:srgbClr val="66FF33"/>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97" autoAdjust="0"/>
    <p:restoredTop sz="94660"/>
  </p:normalViewPr>
  <p:slideViewPr>
    <p:cSldViewPr>
      <p:cViewPr varScale="1">
        <p:scale>
          <a:sx n="66" d="100"/>
          <a:sy n="66" d="100"/>
        </p:scale>
        <p:origin x="1392"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r>
              <a:rPr kumimoji="1" lang="en-US" altLang="ja-JP" smtClean="0"/>
              <a:t>2014/12/15</a:t>
            </a:r>
            <a:endParaRPr kumimoji="1" lang="ja-JP" altLang="en-US"/>
          </a:p>
        </p:txBody>
      </p:sp>
      <p:sp>
        <p:nvSpPr>
          <p:cNvPr id="4" name="フッター プレースホルダー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5FE65651-C1D2-F04B-95BB-E4382F72102A}" type="slidenum">
              <a:rPr kumimoji="1" lang="ja-JP" altLang="en-US" smtClean="0"/>
              <a:pPr/>
              <a:t>‹#›</a:t>
            </a:fld>
            <a:endParaRPr kumimoji="1" lang="ja-JP" altLang="en-US"/>
          </a:p>
        </p:txBody>
      </p:sp>
    </p:spTree>
    <p:extLst>
      <p:ext uri="{BB962C8B-B14F-4D97-AF65-F5344CB8AC3E}">
        <p14:creationId xmlns:p14="http://schemas.microsoft.com/office/powerpoint/2010/main" val="119255023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r>
              <a:rPr kumimoji="1" lang="en-US" altLang="ja-JP" smtClean="0"/>
              <a:t>2014/12/15</a:t>
            </a:r>
            <a:endParaRPr kumimoji="1" lang="ja-JP" altLang="en-US" dirty="0"/>
          </a:p>
        </p:txBody>
      </p:sp>
      <p:sp>
        <p:nvSpPr>
          <p:cNvPr id="4" name="スライド イメージ プレースホルダ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 4"/>
          <p:cNvSpPr>
            <a:spLocks noGrp="1"/>
          </p:cNvSpPr>
          <p:nvPr>
            <p:ph type="body" sz="quarter" idx="3"/>
          </p:nvPr>
        </p:nvSpPr>
        <p:spPr>
          <a:xfrm>
            <a:off x="680720" y="4721186"/>
            <a:ext cx="5445760" cy="4472702"/>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41CFFA48-4489-4F9D-8032-5D261017BDAD}" type="slidenum">
              <a:rPr kumimoji="1" lang="ja-JP" altLang="en-US" smtClean="0"/>
              <a:pPr/>
              <a:t>‹#›</a:t>
            </a:fld>
            <a:endParaRPr kumimoji="1" lang="ja-JP" altLang="en-US" dirty="0"/>
          </a:p>
        </p:txBody>
      </p:sp>
    </p:spTree>
    <p:extLst>
      <p:ext uri="{BB962C8B-B14F-4D97-AF65-F5344CB8AC3E}">
        <p14:creationId xmlns:p14="http://schemas.microsoft.com/office/powerpoint/2010/main" val="175535360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Tree>
    <p:extLst>
      <p:ext uri="{BB962C8B-B14F-4D97-AF65-F5344CB8AC3E}">
        <p14:creationId xmlns:p14="http://schemas.microsoft.com/office/powerpoint/2010/main" val="5353650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st</a:t>
            </a:r>
            <a:endParaRPr kumimoji="1" lang="ja-JP" altLang="en-US" dirty="0"/>
          </a:p>
        </p:txBody>
      </p:sp>
    </p:spTree>
    <p:extLst>
      <p:ext uri="{BB962C8B-B14F-4D97-AF65-F5344CB8AC3E}">
        <p14:creationId xmlns:p14="http://schemas.microsoft.com/office/powerpoint/2010/main" val="2088921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err="1" smtClean="0"/>
              <a:t>st</a:t>
            </a:r>
            <a:endParaRPr kumimoji="1" lang="ja-JP" altLang="en-US" dirty="0"/>
          </a:p>
        </p:txBody>
      </p:sp>
    </p:spTree>
    <p:extLst>
      <p:ext uri="{BB962C8B-B14F-4D97-AF65-F5344CB8AC3E}">
        <p14:creationId xmlns:p14="http://schemas.microsoft.com/office/powerpoint/2010/main" val="2088921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Tree>
    <p:extLst>
      <p:ext uri="{BB962C8B-B14F-4D97-AF65-F5344CB8AC3E}">
        <p14:creationId xmlns:p14="http://schemas.microsoft.com/office/powerpoint/2010/main" val="2144328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015033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121510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799443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120942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604881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err="1" smtClean="0"/>
              <a:t>st</a:t>
            </a:r>
            <a:endParaRPr kumimoji="1" lang="ja-JP" altLang="en-US" dirty="0"/>
          </a:p>
        </p:txBody>
      </p:sp>
    </p:spTree>
    <p:extLst>
      <p:ext uri="{BB962C8B-B14F-4D97-AF65-F5344CB8AC3E}">
        <p14:creationId xmlns:p14="http://schemas.microsoft.com/office/powerpoint/2010/main" val="3376031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err="1" smtClean="0"/>
              <a:t>st</a:t>
            </a:r>
            <a:endParaRPr kumimoji="1" lang="ja-JP" altLang="en-US" dirty="0"/>
          </a:p>
        </p:txBody>
      </p:sp>
    </p:spTree>
    <p:extLst>
      <p:ext uri="{BB962C8B-B14F-4D97-AF65-F5344CB8AC3E}">
        <p14:creationId xmlns:p14="http://schemas.microsoft.com/office/powerpoint/2010/main" val="1649036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AC047225-C60C-AE47-985E-3667041F628F}" type="datetime1">
              <a:rPr kumimoji="1" lang="ja-JP" altLang="en-US" smtClean="0"/>
              <a:pPr/>
              <a:t>2016/8/3</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071ED8DE-10B6-4CE4-9402-434B8363C1D1}" type="slidenum">
              <a:rPr kumimoji="1" lang="ja-JP" altLang="en-US" smtClean="0"/>
              <a:pPr/>
              <a:t>‹#›</a:t>
            </a:fld>
            <a:endParaRPr kumimoji="1" lang="ja-JP" altLang="en-US" dirty="0"/>
          </a:p>
        </p:txBody>
      </p:sp>
    </p:spTree>
    <p:extLst>
      <p:ext uri="{BB962C8B-B14F-4D97-AF65-F5344CB8AC3E}">
        <p14:creationId xmlns:p14="http://schemas.microsoft.com/office/powerpoint/2010/main" val="2160362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43AA8E2-C429-FB41-B1A1-3F8DD7D822A3}" type="datetime1">
              <a:rPr kumimoji="1" lang="ja-JP" altLang="en-US" smtClean="0"/>
              <a:pPr/>
              <a:t>2016/8/3</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071ED8DE-10B6-4CE4-9402-434B8363C1D1}" type="slidenum">
              <a:rPr kumimoji="1" lang="ja-JP" altLang="en-US" smtClean="0"/>
              <a:pPr/>
              <a:t>‹#›</a:t>
            </a:fld>
            <a:endParaRPr kumimoji="1" lang="ja-JP" altLang="en-US" dirty="0"/>
          </a:p>
        </p:txBody>
      </p:sp>
    </p:spTree>
    <p:extLst>
      <p:ext uri="{BB962C8B-B14F-4D97-AF65-F5344CB8AC3E}">
        <p14:creationId xmlns:p14="http://schemas.microsoft.com/office/powerpoint/2010/main" val="928950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B62DAAE-6EA1-4B44-B755-D52F9CC6AB7F}" type="datetime1">
              <a:rPr kumimoji="1" lang="ja-JP" altLang="en-US" smtClean="0"/>
              <a:pPr/>
              <a:t>2016/8/3</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071ED8DE-10B6-4CE4-9402-434B8363C1D1}" type="slidenum">
              <a:rPr kumimoji="1" lang="ja-JP" altLang="en-US" smtClean="0"/>
              <a:pPr/>
              <a:t>‹#›</a:t>
            </a:fld>
            <a:endParaRPr kumimoji="1" lang="ja-JP" altLang="en-US" dirty="0"/>
          </a:p>
        </p:txBody>
      </p:sp>
    </p:spTree>
    <p:extLst>
      <p:ext uri="{BB962C8B-B14F-4D97-AF65-F5344CB8AC3E}">
        <p14:creationId xmlns:p14="http://schemas.microsoft.com/office/powerpoint/2010/main" val="11461539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タイトル &amp; サブタイトル">
    <p:spTree>
      <p:nvGrpSpPr>
        <p:cNvPr id="1" name=""/>
        <p:cNvGrpSpPr/>
        <p:nvPr/>
      </p:nvGrpSpPr>
      <p:grpSpPr>
        <a:xfrm>
          <a:off x="0" y="0"/>
          <a:ext cx="0" cy="0"/>
          <a:chOff x="0" y="0"/>
          <a:chExt cx="0" cy="0"/>
        </a:xfrm>
      </p:grpSpPr>
      <p:sp>
        <p:nvSpPr>
          <p:cNvPr id="5" name="Shape 5"/>
          <p:cNvSpPr>
            <a:spLocks noGrp="1"/>
          </p:cNvSpPr>
          <p:nvPr>
            <p:ph type="title"/>
          </p:nvPr>
        </p:nvSpPr>
        <p:spPr>
          <a:xfrm>
            <a:off x="892969" y="1151930"/>
            <a:ext cx="7358063" cy="2321719"/>
          </a:xfrm>
          <a:prstGeom prst="rect">
            <a:avLst/>
          </a:prstGeom>
        </p:spPr>
        <p:txBody>
          <a:bodyPr anchor="b"/>
          <a:lstStyle/>
          <a:p>
            <a:pPr lvl="0">
              <a:defRPr sz="1800"/>
            </a:pPr>
            <a:r>
              <a:rPr sz="5600"/>
              <a:t>タイトルテキスト</a:t>
            </a:r>
          </a:p>
        </p:txBody>
      </p:sp>
      <p:sp>
        <p:nvSpPr>
          <p:cNvPr id="6" name="Shape 6"/>
          <p:cNvSpPr>
            <a:spLocks noGrp="1"/>
          </p:cNvSpPr>
          <p:nvPr>
            <p:ph type="body" idx="1"/>
          </p:nvPr>
        </p:nvSpPr>
        <p:spPr>
          <a:xfrm>
            <a:off x="892969" y="3536156"/>
            <a:ext cx="7358063" cy="794742"/>
          </a:xfrm>
          <a:prstGeom prst="rect">
            <a:avLst/>
          </a:prstGeom>
        </p:spPr>
        <p:txBody>
          <a:bodyPr anchor="t"/>
          <a:lstStyle>
            <a:lvl1pPr marL="0" indent="0" algn="ctr">
              <a:spcBef>
                <a:spcPts val="0"/>
              </a:spcBef>
              <a:buSzTx/>
              <a:buNone/>
              <a:defRPr sz="2200"/>
            </a:lvl1pPr>
            <a:lvl2pPr marL="0" indent="160729" algn="ctr">
              <a:spcBef>
                <a:spcPts val="0"/>
              </a:spcBef>
              <a:buSzTx/>
              <a:buNone/>
              <a:defRPr sz="2200"/>
            </a:lvl2pPr>
            <a:lvl3pPr marL="0" indent="321457" algn="ctr">
              <a:spcBef>
                <a:spcPts val="0"/>
              </a:spcBef>
              <a:buSzTx/>
              <a:buNone/>
              <a:defRPr sz="2200"/>
            </a:lvl3pPr>
            <a:lvl4pPr marL="0" indent="482186" algn="ctr">
              <a:spcBef>
                <a:spcPts val="0"/>
              </a:spcBef>
              <a:buSzTx/>
              <a:buNone/>
              <a:defRPr sz="2200"/>
            </a:lvl4pPr>
            <a:lvl5pPr marL="0" indent="642915" algn="ctr">
              <a:spcBef>
                <a:spcPts val="0"/>
              </a:spcBef>
              <a:buSzTx/>
              <a:buNone/>
              <a:defRPr sz="2200"/>
            </a:lvl5pPr>
          </a:lstStyle>
          <a:p>
            <a:pPr lvl="0">
              <a:defRPr sz="1800"/>
            </a:pPr>
            <a:r>
              <a:rPr sz="2200"/>
              <a:t>本文レベル1</a:t>
            </a:r>
          </a:p>
          <a:p>
            <a:pPr lvl="1">
              <a:defRPr sz="1800"/>
            </a:pPr>
            <a:r>
              <a:rPr sz="2200"/>
              <a:t>本文レベル2</a:t>
            </a:r>
          </a:p>
          <a:p>
            <a:pPr lvl="2">
              <a:defRPr sz="1800"/>
            </a:pPr>
            <a:r>
              <a:rPr sz="2200"/>
              <a:t>本文レベル3</a:t>
            </a:r>
          </a:p>
          <a:p>
            <a:pPr lvl="3">
              <a:defRPr sz="1800"/>
            </a:pPr>
            <a:r>
              <a:rPr sz="2200"/>
              <a:t>本文レベル4</a:t>
            </a:r>
          </a:p>
          <a:p>
            <a:pPr lvl="4">
              <a:defRPr sz="1800"/>
            </a:pPr>
            <a:r>
              <a:rPr sz="2200"/>
              <a:t>本文レベル 5</a:t>
            </a:r>
          </a:p>
        </p:txBody>
      </p:sp>
    </p:spTree>
    <p:extLst>
      <p:ext uri="{BB962C8B-B14F-4D97-AF65-F5344CB8AC3E}">
        <p14:creationId xmlns:p14="http://schemas.microsoft.com/office/powerpoint/2010/main" val="757045283"/>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544020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0ED49D1-2131-D740-8027-BD3B0B76BF12}" type="datetime1">
              <a:rPr kumimoji="1" lang="ja-JP" altLang="en-US" smtClean="0"/>
              <a:pPr/>
              <a:t>2016/8/3</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071ED8DE-10B6-4CE4-9402-434B8363C1D1}" type="slidenum">
              <a:rPr kumimoji="1" lang="ja-JP" altLang="en-US" smtClean="0"/>
              <a:pPr/>
              <a:t>‹#›</a:t>
            </a:fld>
            <a:endParaRPr kumimoji="1" lang="ja-JP" altLang="en-US" dirty="0"/>
          </a:p>
        </p:txBody>
      </p:sp>
    </p:spTree>
    <p:extLst>
      <p:ext uri="{BB962C8B-B14F-4D97-AF65-F5344CB8AC3E}">
        <p14:creationId xmlns:p14="http://schemas.microsoft.com/office/powerpoint/2010/main" val="4215025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B2A33EF1-1E9A-CE43-ACA6-BB60C06BC146}" type="datetime1">
              <a:rPr kumimoji="1" lang="ja-JP" altLang="en-US" smtClean="0"/>
              <a:pPr/>
              <a:t>2016/8/3</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071ED8DE-10B6-4CE4-9402-434B8363C1D1}" type="slidenum">
              <a:rPr kumimoji="1" lang="ja-JP" altLang="en-US" smtClean="0"/>
              <a:pPr/>
              <a:t>‹#›</a:t>
            </a:fld>
            <a:endParaRPr kumimoji="1" lang="ja-JP" altLang="en-US" dirty="0"/>
          </a:p>
        </p:txBody>
      </p:sp>
    </p:spTree>
    <p:extLst>
      <p:ext uri="{BB962C8B-B14F-4D97-AF65-F5344CB8AC3E}">
        <p14:creationId xmlns:p14="http://schemas.microsoft.com/office/powerpoint/2010/main" val="67373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6833DD56-693A-3640-840E-2D38BC1ED3AC}" type="datetime1">
              <a:rPr kumimoji="1" lang="ja-JP" altLang="en-US" smtClean="0"/>
              <a:pPr/>
              <a:t>2016/8/3</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071ED8DE-10B6-4CE4-9402-434B8363C1D1}" type="slidenum">
              <a:rPr kumimoji="1" lang="ja-JP" altLang="en-US" smtClean="0"/>
              <a:pPr/>
              <a:t>‹#›</a:t>
            </a:fld>
            <a:endParaRPr kumimoji="1" lang="ja-JP" altLang="en-US" dirty="0"/>
          </a:p>
        </p:txBody>
      </p:sp>
    </p:spTree>
    <p:extLst>
      <p:ext uri="{BB962C8B-B14F-4D97-AF65-F5344CB8AC3E}">
        <p14:creationId xmlns:p14="http://schemas.microsoft.com/office/powerpoint/2010/main" val="2179854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B51626F9-68F5-A74C-90B5-ED24AA3C78F9}" type="datetime1">
              <a:rPr kumimoji="1" lang="ja-JP" altLang="en-US" smtClean="0"/>
              <a:pPr/>
              <a:t>2016/8/3</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071ED8DE-10B6-4CE4-9402-434B8363C1D1}" type="slidenum">
              <a:rPr kumimoji="1" lang="ja-JP" altLang="en-US" smtClean="0"/>
              <a:pPr/>
              <a:t>‹#›</a:t>
            </a:fld>
            <a:endParaRPr kumimoji="1" lang="ja-JP" altLang="en-US" dirty="0"/>
          </a:p>
        </p:txBody>
      </p:sp>
    </p:spTree>
    <p:extLst>
      <p:ext uri="{BB962C8B-B14F-4D97-AF65-F5344CB8AC3E}">
        <p14:creationId xmlns:p14="http://schemas.microsoft.com/office/powerpoint/2010/main" val="1776058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D9B8A8FA-96CC-6E4F-B06D-21314BAB7D43}" type="datetime1">
              <a:rPr kumimoji="1" lang="ja-JP" altLang="en-US" smtClean="0"/>
              <a:pPr/>
              <a:t>2016/8/3</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071ED8DE-10B6-4CE4-9402-434B8363C1D1}" type="slidenum">
              <a:rPr kumimoji="1" lang="ja-JP" altLang="en-US" smtClean="0"/>
              <a:pPr/>
              <a:t>‹#›</a:t>
            </a:fld>
            <a:endParaRPr kumimoji="1" lang="ja-JP" altLang="en-US" dirty="0"/>
          </a:p>
        </p:txBody>
      </p:sp>
    </p:spTree>
    <p:extLst>
      <p:ext uri="{BB962C8B-B14F-4D97-AF65-F5344CB8AC3E}">
        <p14:creationId xmlns:p14="http://schemas.microsoft.com/office/powerpoint/2010/main" val="849635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F6AA96B-809A-7847-B732-2F544A186670}" type="datetime1">
              <a:rPr kumimoji="1" lang="ja-JP" altLang="en-US" smtClean="0"/>
              <a:pPr/>
              <a:t>2016/8/3</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071ED8DE-10B6-4CE4-9402-434B8363C1D1}" type="slidenum">
              <a:rPr kumimoji="1" lang="ja-JP" altLang="en-US" smtClean="0"/>
              <a:pPr/>
              <a:t>‹#›</a:t>
            </a:fld>
            <a:endParaRPr kumimoji="1" lang="ja-JP" altLang="en-US" dirty="0"/>
          </a:p>
        </p:txBody>
      </p:sp>
    </p:spTree>
    <p:extLst>
      <p:ext uri="{BB962C8B-B14F-4D97-AF65-F5344CB8AC3E}">
        <p14:creationId xmlns:p14="http://schemas.microsoft.com/office/powerpoint/2010/main" val="181454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A681BED-08F3-C741-868A-1B82047F1D6D}" type="datetime1">
              <a:rPr kumimoji="1" lang="ja-JP" altLang="en-US" smtClean="0"/>
              <a:pPr/>
              <a:t>2016/8/3</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071ED8DE-10B6-4CE4-9402-434B8363C1D1}" type="slidenum">
              <a:rPr kumimoji="1" lang="ja-JP" altLang="en-US" smtClean="0"/>
              <a:pPr/>
              <a:t>‹#›</a:t>
            </a:fld>
            <a:endParaRPr kumimoji="1" lang="ja-JP" altLang="en-US" dirty="0"/>
          </a:p>
        </p:txBody>
      </p:sp>
    </p:spTree>
    <p:extLst>
      <p:ext uri="{BB962C8B-B14F-4D97-AF65-F5344CB8AC3E}">
        <p14:creationId xmlns:p14="http://schemas.microsoft.com/office/powerpoint/2010/main" val="3473243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DDDC448-8920-A64B-B810-DF209000362A}" type="datetime1">
              <a:rPr kumimoji="1" lang="ja-JP" altLang="en-US" smtClean="0"/>
              <a:pPr/>
              <a:t>2016/8/3</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071ED8DE-10B6-4CE4-9402-434B8363C1D1}" type="slidenum">
              <a:rPr kumimoji="1" lang="ja-JP" altLang="en-US" smtClean="0"/>
              <a:pPr/>
              <a:t>‹#›</a:t>
            </a:fld>
            <a:endParaRPr kumimoji="1" lang="ja-JP" altLang="en-US" dirty="0"/>
          </a:p>
        </p:txBody>
      </p:sp>
    </p:spTree>
    <p:extLst>
      <p:ext uri="{BB962C8B-B14F-4D97-AF65-F5344CB8AC3E}">
        <p14:creationId xmlns:p14="http://schemas.microsoft.com/office/powerpoint/2010/main" val="3370305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C17C24-3106-1948-AF4C-00D6D4CB3A17}" type="datetime1">
              <a:rPr kumimoji="1" lang="ja-JP" altLang="en-US" smtClean="0"/>
              <a:pPr/>
              <a:t>2016/8/3</a:t>
            </a:fld>
            <a:endParaRPr kumimoji="1" lang="ja-JP" altLang="en-US" dirty="0"/>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1ED8DE-10B6-4CE4-9402-434B8363C1D1}" type="slidenum">
              <a:rPr kumimoji="1" lang="ja-JP" altLang="en-US" smtClean="0"/>
              <a:pPr/>
              <a:t>‹#›</a:t>
            </a:fld>
            <a:endParaRPr kumimoji="1" lang="ja-JP" altLang="en-US" dirty="0"/>
          </a:p>
        </p:txBody>
      </p:sp>
    </p:spTree>
    <p:extLst>
      <p:ext uri="{BB962C8B-B14F-4D97-AF65-F5344CB8AC3E}">
        <p14:creationId xmlns:p14="http://schemas.microsoft.com/office/powerpoint/2010/main" val="26646969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6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2.png"/><Relationship Id="rId7" Type="http://schemas.openxmlformats.org/officeDocument/2006/relationships/image" Target="../media/image30.png"/><Relationship Id="rId2" Type="http://schemas.openxmlformats.org/officeDocument/2006/relationships/image" Target="../media/image26.png"/><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s/_rels/slide6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スクリーンショット 2014-12-15 10.37.16.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616" y="1484784"/>
            <a:ext cx="6732290" cy="4464496"/>
          </a:xfrm>
          <a:prstGeom prst="rect">
            <a:avLst/>
          </a:prstGeom>
        </p:spPr>
      </p:pic>
      <p:sp>
        <p:nvSpPr>
          <p:cNvPr id="3" name="正方形/長方形 2"/>
          <p:cNvSpPr/>
          <p:nvPr/>
        </p:nvSpPr>
        <p:spPr>
          <a:xfrm>
            <a:off x="-4265" y="764704"/>
            <a:ext cx="9128118" cy="3096344"/>
          </a:xfrm>
          <a:prstGeom prst="rect">
            <a:avLst/>
          </a:prstGeom>
          <a:noFill/>
        </p:spPr>
        <p:txBody>
          <a:bodyPr wrap="square" lIns="91440" tIns="45720" rIns="91440" bIns="45720">
            <a:prstTxWarp prst="textArchU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ja-JP" alt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外国語活動校内研修ハンドブック</a:t>
            </a:r>
            <a:endParaRPr lang="ja-JP" alt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テキスト ボックス 3"/>
          <p:cNvSpPr txBox="1"/>
          <p:nvPr/>
        </p:nvSpPr>
        <p:spPr>
          <a:xfrm>
            <a:off x="3491880" y="6237312"/>
            <a:ext cx="2232248" cy="369332"/>
          </a:xfrm>
          <a:prstGeom prst="rect">
            <a:avLst/>
          </a:prstGeom>
          <a:noFill/>
        </p:spPr>
        <p:txBody>
          <a:bodyPr wrap="square" rtlCol="0">
            <a:spAutoFit/>
          </a:bodyPr>
          <a:lstStyle/>
          <a:p>
            <a:r>
              <a:rPr kumimoji="1" lang="ja-JP" altLang="en-US" dirty="0" smtClean="0"/>
              <a:t>新潟市教育委員会</a:t>
            </a:r>
            <a:endParaRPr kumimoji="1" lang="ja-JP" altLang="en-US" dirty="0"/>
          </a:p>
        </p:txBody>
      </p:sp>
      <p:sp>
        <p:nvSpPr>
          <p:cNvPr id="6" name="正方形/長方形 5"/>
          <p:cNvSpPr/>
          <p:nvPr/>
        </p:nvSpPr>
        <p:spPr>
          <a:xfrm>
            <a:off x="2771800" y="1340768"/>
            <a:ext cx="3217731" cy="432048"/>
          </a:xfrm>
          <a:prstGeom prst="rect">
            <a:avLst/>
          </a:prstGeom>
          <a:noFill/>
        </p:spPr>
        <p:txBody>
          <a:bodyPr wrap="square" lIns="91440" tIns="45720" rIns="91440" bIns="45720">
            <a:prstTxWarp prst="textArchU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ja-JP" altLang="en-U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平成２６年度～２８年度版</a:t>
            </a:r>
            <a:endParaRPr lang="ja-JP" alt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7948881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043608" y="404664"/>
            <a:ext cx="6840760" cy="1138773"/>
          </a:xfrm>
          <a:prstGeom prst="rect">
            <a:avLst/>
          </a:prstGeom>
          <a:noFill/>
        </p:spPr>
        <p:txBody>
          <a:bodyPr wrap="square" rtlCol="0">
            <a:spAutoFit/>
          </a:bodyPr>
          <a:lstStyle/>
          <a:p>
            <a:pPr algn="ctr"/>
            <a:r>
              <a:rPr kumimoji="1" lang="ja-JP" altLang="en-US" sz="2400" dirty="0" smtClean="0">
                <a:latin typeface="ＭＳ ゴシック" pitchFamily="49" charset="-128"/>
                <a:ea typeface="ＭＳ ゴシック" pitchFamily="49" charset="-128"/>
              </a:rPr>
              <a:t>これだけは押さえよう！外国語活動</a:t>
            </a:r>
            <a:r>
              <a:rPr kumimoji="1" lang="ja-JP" altLang="en-US" sz="4400" dirty="0" smtClean="0">
                <a:latin typeface="ＭＳ ゴシック" pitchFamily="49" charset="-128"/>
                <a:ea typeface="ＭＳ ゴシック" pitchFamily="49" charset="-128"/>
              </a:rPr>
              <a:t>　</a:t>
            </a:r>
            <a:endParaRPr kumimoji="1" lang="ja-JP" altLang="en-US" sz="1050" dirty="0" smtClean="0">
              <a:latin typeface="ＭＳ ゴシック" pitchFamily="49" charset="-128"/>
              <a:ea typeface="ＭＳ ゴシック" pitchFamily="49" charset="-128"/>
            </a:endParaRPr>
          </a:p>
          <a:p>
            <a:pPr algn="ctr"/>
            <a:r>
              <a:rPr lang="ja-JP" altLang="en-US" sz="2400" dirty="0" smtClean="0">
                <a:latin typeface="ＭＳ ゴシック" pitchFamily="49" charset="-128"/>
                <a:ea typeface="ＭＳ ゴシック" pitchFamily="49" charset="-128"/>
              </a:rPr>
              <a:t>　　　　　（外国語活動概論）</a:t>
            </a:r>
            <a:endParaRPr kumimoji="1" lang="ja-JP" altLang="en-US" sz="2400" dirty="0">
              <a:latin typeface="ＭＳ ゴシック" pitchFamily="49" charset="-128"/>
              <a:ea typeface="ＭＳ ゴシック" pitchFamily="49" charset="-128"/>
            </a:endParaRPr>
          </a:p>
        </p:txBody>
      </p:sp>
      <p:sp>
        <p:nvSpPr>
          <p:cNvPr id="5" name="テキスト ボックス 4"/>
          <p:cNvSpPr txBox="1"/>
          <p:nvPr/>
        </p:nvSpPr>
        <p:spPr>
          <a:xfrm>
            <a:off x="467544" y="1772816"/>
            <a:ext cx="8136904" cy="1015663"/>
          </a:xfrm>
          <a:prstGeom prst="rect">
            <a:avLst/>
          </a:prstGeom>
          <a:noFill/>
          <a:ln w="9525">
            <a:solidFill>
              <a:schemeClr val="tx1"/>
            </a:solidFill>
          </a:ln>
        </p:spPr>
        <p:txBody>
          <a:bodyPr wrap="square" rtlCol="0">
            <a:spAutoFit/>
          </a:bodyPr>
          <a:lstStyle/>
          <a:p>
            <a:r>
              <a:rPr kumimoji="1" lang="ja-JP" altLang="en-US" sz="2000" b="1" dirty="0" smtClean="0">
                <a:solidFill>
                  <a:srgbClr val="FF0066"/>
                </a:solidFill>
                <a:latin typeface="ＭＳ ゴシック" pitchFamily="49" charset="-128"/>
                <a:ea typeface="ＭＳ ゴシック" pitchFamily="49" charset="-128"/>
              </a:rPr>
              <a:t>ポイント</a:t>
            </a:r>
          </a:p>
          <a:p>
            <a:r>
              <a:rPr lang="ja-JP" altLang="en-US" sz="2000" dirty="0" smtClean="0">
                <a:latin typeface="ＭＳ ゴシック" pitchFamily="49" charset="-128"/>
                <a:ea typeface="ＭＳ ゴシック" pitchFamily="49" charset="-128"/>
              </a:rPr>
              <a:t>　外国語活動の目標</a:t>
            </a:r>
            <a:r>
              <a:rPr lang="ja-JP" altLang="en-US" sz="2000" dirty="0">
                <a:latin typeface="ＭＳ ゴシック" pitchFamily="49" charset="-128"/>
                <a:ea typeface="ＭＳ ゴシック" pitchFamily="49" charset="-128"/>
              </a:rPr>
              <a:t>と</a:t>
            </a:r>
            <a:r>
              <a:rPr lang="ja-JP" altLang="en-US" sz="2000" dirty="0" smtClean="0">
                <a:latin typeface="ＭＳ ゴシック" pitchFamily="49" charset="-128"/>
                <a:ea typeface="ＭＳ ゴシック" pitchFamily="49" charset="-128"/>
              </a:rPr>
              <a:t>３本柱について確認し，</a:t>
            </a:r>
            <a:r>
              <a:rPr lang="ja-JP" altLang="en-US" sz="2000" b="1" dirty="0" smtClean="0">
                <a:latin typeface="Century" panose="02040604050505020304" pitchFamily="18" charset="0"/>
                <a:ea typeface="ＭＳ ゴシック" pitchFamily="49" charset="-128"/>
              </a:rPr>
              <a:t>“</a:t>
            </a:r>
            <a:r>
              <a:rPr lang="en-US" altLang="ja-JP" sz="2000" b="1" dirty="0" smtClean="0">
                <a:latin typeface="Century" panose="02040604050505020304" pitchFamily="18" charset="0"/>
                <a:ea typeface="ＭＳ ゴシック" pitchFamily="49" charset="-128"/>
              </a:rPr>
              <a:t>Hi, friends!”</a:t>
            </a:r>
            <a:r>
              <a:rPr lang="ja-JP" altLang="en-US" sz="2000" dirty="0" smtClean="0">
                <a:latin typeface="ＭＳ ゴシック" pitchFamily="49" charset="-128"/>
                <a:ea typeface="ＭＳ ゴシック" pitchFamily="49" charset="-128"/>
              </a:rPr>
              <a:t>との関連を明確にしながら指導することが大切です。</a:t>
            </a:r>
            <a:endParaRPr lang="en-US" altLang="ja-JP" sz="2000" dirty="0" smtClean="0">
              <a:latin typeface="ＭＳ ゴシック" pitchFamily="49" charset="-128"/>
              <a:ea typeface="ＭＳ ゴシック" pitchFamily="49" charset="-128"/>
            </a:endParaRPr>
          </a:p>
        </p:txBody>
      </p:sp>
      <p:sp>
        <p:nvSpPr>
          <p:cNvPr id="7" name="テキスト ボックス 6"/>
          <p:cNvSpPr txBox="1"/>
          <p:nvPr/>
        </p:nvSpPr>
        <p:spPr>
          <a:xfrm>
            <a:off x="1115616" y="3284984"/>
            <a:ext cx="5760640" cy="2861296"/>
          </a:xfrm>
          <a:prstGeom prst="rect">
            <a:avLst/>
          </a:prstGeom>
          <a:noFill/>
          <a:ln w="9525">
            <a:solidFill>
              <a:schemeClr val="tx1"/>
            </a:solidFill>
          </a:ln>
        </p:spPr>
        <p:txBody>
          <a:bodyPr wrap="square" rtlCol="0">
            <a:spAutoFit/>
          </a:bodyPr>
          <a:lstStyle/>
          <a:p>
            <a:pPr>
              <a:lnSpc>
                <a:spcPct val="120000"/>
              </a:lnSpc>
            </a:pPr>
            <a:r>
              <a:rPr lang="en-US" altLang="ja-JP" sz="2000" b="1" dirty="0" smtClean="0">
                <a:solidFill>
                  <a:srgbClr val="FF0066"/>
                </a:solidFill>
                <a:latin typeface="Century" panose="02040604050505020304" pitchFamily="18" charset="0"/>
                <a:ea typeface="ＭＳ ゴシック" pitchFamily="49" charset="-128"/>
              </a:rPr>
              <a:t>CONTENTS</a:t>
            </a:r>
            <a:endParaRPr lang="ja-JP" altLang="en-US" sz="2000" b="1" dirty="0" smtClean="0">
              <a:solidFill>
                <a:srgbClr val="FF0066"/>
              </a:solidFill>
              <a:latin typeface="Century" panose="02040604050505020304" pitchFamily="18" charset="0"/>
              <a:ea typeface="ＭＳ ゴシック" pitchFamily="49" charset="-128"/>
            </a:endParaRPr>
          </a:p>
          <a:p>
            <a:pPr>
              <a:lnSpc>
                <a:spcPct val="120000"/>
              </a:lnSpc>
            </a:pPr>
            <a:endParaRPr kumimoji="1" lang="ja-JP" altLang="en-US" sz="1050" b="1" dirty="0" smtClean="0">
              <a:solidFill>
                <a:srgbClr val="FF0066"/>
              </a:solidFill>
              <a:latin typeface="Century" pitchFamily="18" charset="0"/>
              <a:ea typeface="ＭＳ ゴシック" pitchFamily="49" charset="-128"/>
            </a:endParaRPr>
          </a:p>
          <a:p>
            <a:pPr>
              <a:lnSpc>
                <a:spcPct val="120000"/>
              </a:lnSpc>
            </a:pPr>
            <a:r>
              <a:rPr lang="ja-JP" altLang="en-US" sz="2000" dirty="0" smtClean="0">
                <a:latin typeface="ＭＳ ゴシック" pitchFamily="49" charset="-128"/>
                <a:ea typeface="ＭＳ ゴシック" pitchFamily="49" charset="-128"/>
              </a:rPr>
              <a:t>　１　外国語活動の目標</a:t>
            </a:r>
          </a:p>
          <a:p>
            <a:pPr>
              <a:lnSpc>
                <a:spcPct val="120000"/>
              </a:lnSpc>
            </a:pPr>
            <a:r>
              <a:rPr lang="ja-JP" altLang="en-US" sz="2000" dirty="0" smtClean="0">
                <a:latin typeface="ＭＳ ゴシック" pitchFamily="49" charset="-128"/>
                <a:ea typeface="ＭＳ ゴシック" pitchFamily="49" charset="-128"/>
              </a:rPr>
              <a:t>　２　外国語活動における３つの柱</a:t>
            </a:r>
          </a:p>
          <a:p>
            <a:pPr>
              <a:lnSpc>
                <a:spcPct val="120000"/>
              </a:lnSpc>
            </a:pPr>
            <a:r>
              <a:rPr lang="ja-JP" altLang="en-US" sz="2000" dirty="0" smtClean="0">
                <a:latin typeface="ＭＳ ゴシック" pitchFamily="49" charset="-128"/>
                <a:ea typeface="ＭＳ ゴシック" pitchFamily="49" charset="-128"/>
              </a:rPr>
              <a:t>　３　外国語活動の内容</a:t>
            </a:r>
          </a:p>
          <a:p>
            <a:pPr>
              <a:lnSpc>
                <a:spcPct val="120000"/>
              </a:lnSpc>
            </a:pPr>
            <a:r>
              <a:rPr lang="ja-JP" altLang="en-US" sz="2000" dirty="0" smtClean="0">
                <a:latin typeface="ＭＳ ゴシック" pitchFamily="49" charset="-128"/>
                <a:ea typeface="ＭＳ ゴシック" pitchFamily="49" charset="-128"/>
              </a:rPr>
              <a:t>　４　外国語活動の３つの柱と</a:t>
            </a:r>
            <a:r>
              <a:rPr lang="ja-JP" altLang="en-US" sz="2000" b="1" dirty="0" smtClean="0">
                <a:latin typeface="Century" panose="02040604050505020304" pitchFamily="18" charset="0"/>
                <a:ea typeface="ＭＳ ゴシック" pitchFamily="49" charset="-128"/>
              </a:rPr>
              <a:t>“</a:t>
            </a:r>
            <a:r>
              <a:rPr lang="en-US" altLang="ja-JP" sz="2000" b="1" dirty="0" smtClean="0">
                <a:latin typeface="Century" panose="02040604050505020304" pitchFamily="18" charset="0"/>
                <a:ea typeface="ＭＳ ゴシック" pitchFamily="49" charset="-128"/>
              </a:rPr>
              <a:t>Hi, friends!”</a:t>
            </a:r>
            <a:endParaRPr lang="ja-JP" altLang="en-US" sz="2000" b="1" dirty="0" smtClean="0">
              <a:latin typeface="Century" pitchFamily="18" charset="0"/>
              <a:ea typeface="ＭＳ ゴシック" pitchFamily="49" charset="-128"/>
            </a:endParaRPr>
          </a:p>
          <a:p>
            <a:pPr>
              <a:lnSpc>
                <a:spcPct val="120000"/>
              </a:lnSpc>
            </a:pPr>
            <a:r>
              <a:rPr lang="ja-JP" altLang="en-US" sz="2000" b="1" dirty="0" smtClean="0">
                <a:latin typeface="Century" pitchFamily="18" charset="0"/>
                <a:ea typeface="ＭＳ ゴシック" pitchFamily="49" charset="-128"/>
              </a:rPr>
              <a:t>　</a:t>
            </a:r>
            <a:r>
              <a:rPr lang="ja-JP" altLang="en-US" sz="2000" dirty="0" smtClean="0">
                <a:latin typeface="Century" pitchFamily="18" charset="0"/>
                <a:ea typeface="ＭＳ ゴシック" pitchFamily="49" charset="-128"/>
              </a:rPr>
              <a:t>５　外国語活動 </a:t>
            </a:r>
            <a:r>
              <a:rPr lang="en-US" altLang="ja-JP" sz="2000" b="1" dirty="0" smtClean="0">
                <a:latin typeface="Century" pitchFamily="18" charset="0"/>
                <a:ea typeface="ＭＳ ゴシック" pitchFamily="49" charset="-128"/>
              </a:rPr>
              <a:t>Q&amp;A</a:t>
            </a:r>
            <a:endParaRPr lang="ja-JP" altLang="en-US" sz="2000" b="1" dirty="0" smtClean="0">
              <a:latin typeface="ＭＳ ゴシック" pitchFamily="49" charset="-128"/>
              <a:ea typeface="ＭＳ ゴシック" pitchFamily="49" charset="-128"/>
            </a:endParaRPr>
          </a:p>
          <a:p>
            <a:pPr>
              <a:lnSpc>
                <a:spcPct val="120000"/>
              </a:lnSpc>
            </a:pPr>
            <a:r>
              <a:rPr lang="ja-JP" altLang="en-US" sz="2000" dirty="0" smtClean="0">
                <a:latin typeface="ＭＳ ゴシック" pitchFamily="49" charset="-128"/>
                <a:ea typeface="ＭＳ ゴシック" pitchFamily="49" charset="-128"/>
              </a:rPr>
              <a:t>　　</a:t>
            </a:r>
            <a:endParaRPr lang="en-US" altLang="ja-JP" sz="2000" dirty="0" smtClean="0">
              <a:latin typeface="ＭＳ ゴシック" pitchFamily="49" charset="-128"/>
              <a:ea typeface="ＭＳ ゴシック" pitchFamily="49" charset="-128"/>
            </a:endParaRPr>
          </a:p>
        </p:txBody>
      </p:sp>
      <p:sp>
        <p:nvSpPr>
          <p:cNvPr id="2" name="正方形/長方形 1"/>
          <p:cNvSpPr/>
          <p:nvPr/>
        </p:nvSpPr>
        <p:spPr>
          <a:xfrm>
            <a:off x="467544" y="188640"/>
            <a:ext cx="2031325" cy="461665"/>
          </a:xfrm>
          <a:prstGeom prst="rect">
            <a:avLst/>
          </a:prstGeom>
          <a:solidFill>
            <a:srgbClr val="FFFF00"/>
          </a:solidFill>
        </p:spPr>
        <p:txBody>
          <a:bodyPr wrap="none">
            <a:spAutoFit/>
          </a:bodyPr>
          <a:lstStyle/>
          <a:p>
            <a:r>
              <a:rPr lang="en-US" altLang="ja-JP" sz="2400" dirty="0" smtClean="0">
                <a:latin typeface="ＭＳ ゴシック" pitchFamily="49" charset="-128"/>
                <a:ea typeface="ＭＳ ゴシック" pitchFamily="49" charset="-128"/>
              </a:rPr>
              <a:t>【</a:t>
            </a:r>
            <a:r>
              <a:rPr lang="ja-JP" altLang="en-US" sz="2400" dirty="0">
                <a:latin typeface="ＭＳ ゴシック" pitchFamily="49" charset="-128"/>
                <a:ea typeface="ＭＳ ゴシック" pitchFamily="49" charset="-128"/>
              </a:rPr>
              <a:t>研修例１</a:t>
            </a:r>
            <a:r>
              <a:rPr lang="en-US" altLang="ja-JP" sz="2400" dirty="0" smtClean="0">
                <a:latin typeface="ＭＳ ゴシック" pitchFamily="49" charset="-128"/>
                <a:ea typeface="ＭＳ ゴシック" pitchFamily="49" charset="-128"/>
              </a:rPr>
              <a:t>】</a:t>
            </a:r>
            <a:endParaRPr lang="ja-JP" altLang="en-US" sz="2400" dirty="0"/>
          </a:p>
        </p:txBody>
      </p:sp>
      <p:pic>
        <p:nvPicPr>
          <p:cNvPr id="8" name="図 7" descr="先生.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224" y="4005064"/>
            <a:ext cx="2146300" cy="2146300"/>
          </a:xfrm>
          <a:prstGeom prst="rect">
            <a:avLst/>
          </a:prstGeom>
        </p:spPr>
      </p:pic>
    </p:spTree>
    <p:extLst>
      <p:ext uri="{BB962C8B-B14F-4D97-AF65-F5344CB8AC3E}">
        <p14:creationId xmlns:p14="http://schemas.microsoft.com/office/powerpoint/2010/main" val="40581601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テキスト ボックス 20"/>
          <p:cNvSpPr txBox="1"/>
          <p:nvPr/>
        </p:nvSpPr>
        <p:spPr>
          <a:xfrm>
            <a:off x="467544" y="548680"/>
            <a:ext cx="8136904" cy="1177245"/>
          </a:xfrm>
          <a:prstGeom prst="rect">
            <a:avLst/>
          </a:prstGeom>
          <a:noFill/>
          <a:ln w="12700">
            <a:solidFill>
              <a:schemeClr val="tx1"/>
            </a:solidFill>
          </a:ln>
        </p:spPr>
        <p:txBody>
          <a:bodyPr wrap="square" rtlCol="0">
            <a:spAutoFit/>
          </a:bodyPr>
          <a:lstStyle/>
          <a:p>
            <a:r>
              <a:rPr lang="ja-JP" altLang="en-US" sz="2000" dirty="0" smtClean="0">
                <a:latin typeface="ＭＳ ゴシック" pitchFamily="49" charset="-128"/>
                <a:ea typeface="ＭＳ ゴシック" pitchFamily="49" charset="-128"/>
              </a:rPr>
              <a:t>１　外国語活動の目標</a:t>
            </a:r>
          </a:p>
          <a:p>
            <a:endParaRPr kumimoji="1" lang="ja-JP" altLang="en-US" sz="1050" dirty="0" smtClean="0">
              <a:latin typeface="ＭＳ ゴシック" pitchFamily="49" charset="-128"/>
              <a:ea typeface="ＭＳ ゴシック" pitchFamily="49" charset="-128"/>
            </a:endParaRPr>
          </a:p>
          <a:p>
            <a:r>
              <a:rPr kumimoji="1" lang="ja-JP" altLang="en-US" sz="2000" dirty="0" smtClean="0">
                <a:latin typeface="ＭＳ ゴシック" pitchFamily="49" charset="-128"/>
                <a:ea typeface="ＭＳ ゴシック" pitchFamily="49" charset="-128"/>
              </a:rPr>
              <a:t>　外国語活動の目標は</a:t>
            </a:r>
          </a:p>
          <a:p>
            <a:r>
              <a:rPr lang="ja-JP" altLang="en-US" sz="2000" b="1" dirty="0" smtClean="0">
                <a:solidFill>
                  <a:srgbClr val="FF0066"/>
                </a:solidFill>
                <a:latin typeface="ＭＳ ゴシック" pitchFamily="49" charset="-128"/>
                <a:ea typeface="ＭＳ ゴシック" pitchFamily="49" charset="-128"/>
              </a:rPr>
              <a:t>「コミュニケーション能力の素地」</a:t>
            </a:r>
            <a:r>
              <a:rPr lang="ja-JP" altLang="en-US" sz="2000" dirty="0" smtClean="0">
                <a:latin typeface="ＭＳ ゴシック" pitchFamily="49" charset="-128"/>
                <a:ea typeface="ＭＳ ゴシック" pitchFamily="49" charset="-128"/>
              </a:rPr>
              <a:t>を育成することです。</a:t>
            </a:r>
            <a:endParaRPr kumimoji="1" lang="ja-JP" altLang="en-US" sz="2000" dirty="0">
              <a:latin typeface="ＭＳ ゴシック" pitchFamily="49" charset="-128"/>
              <a:ea typeface="ＭＳ ゴシック" pitchFamily="49" charset="-128"/>
            </a:endParaRPr>
          </a:p>
        </p:txBody>
      </p:sp>
      <p:sp>
        <p:nvSpPr>
          <p:cNvPr id="22" name="四角形吹き出し 21"/>
          <p:cNvSpPr/>
          <p:nvPr/>
        </p:nvSpPr>
        <p:spPr>
          <a:xfrm>
            <a:off x="611560" y="1844824"/>
            <a:ext cx="3816424" cy="956255"/>
          </a:xfrm>
          <a:prstGeom prst="wedgeRectCallout">
            <a:avLst>
              <a:gd name="adj1" fmla="val -41532"/>
              <a:gd name="adj2" fmla="val 76883"/>
            </a:avLst>
          </a:prstGeom>
          <a:solidFill>
            <a:schemeClr val="bg1"/>
          </a:solid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latin typeface="ＭＳ ゴシック" pitchFamily="49" charset="-128"/>
                <a:ea typeface="ＭＳ ゴシック" pitchFamily="49" charset="-128"/>
              </a:rPr>
              <a:t>コミュニケーション能力の素地とは，どのようなものですか？</a:t>
            </a:r>
            <a:endParaRPr kumimoji="1" lang="ja-JP" altLang="en-US" dirty="0">
              <a:solidFill>
                <a:schemeClr val="tx1"/>
              </a:solidFill>
              <a:latin typeface="ＭＳ ゴシック" pitchFamily="49" charset="-128"/>
              <a:ea typeface="ＭＳ ゴシック" pitchFamily="49" charset="-128"/>
            </a:endParaRPr>
          </a:p>
        </p:txBody>
      </p:sp>
      <p:sp>
        <p:nvSpPr>
          <p:cNvPr id="29" name="四角形吹き出し 28"/>
          <p:cNvSpPr/>
          <p:nvPr/>
        </p:nvSpPr>
        <p:spPr>
          <a:xfrm>
            <a:off x="4572000" y="1844824"/>
            <a:ext cx="4032448" cy="938889"/>
          </a:xfrm>
          <a:prstGeom prst="wedgeRectCallout">
            <a:avLst>
              <a:gd name="adj1" fmla="val 38379"/>
              <a:gd name="adj2" fmla="val 73476"/>
            </a:avLst>
          </a:prstGeom>
          <a:solidFill>
            <a:schemeClr val="bg1"/>
          </a:solid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latin typeface="ＭＳ ゴシック" pitchFamily="49" charset="-128"/>
                <a:ea typeface="ＭＳ ゴシック" pitchFamily="49" charset="-128"/>
              </a:rPr>
              <a:t>中・高の外国語科で目指すコミュニケーション能力を支える，準備や耕しのようなものです。</a:t>
            </a:r>
            <a:endParaRPr kumimoji="1" lang="ja-JP" altLang="en-US" dirty="0">
              <a:solidFill>
                <a:schemeClr val="tx1"/>
              </a:solidFill>
              <a:latin typeface="ＭＳ ゴシック" pitchFamily="49" charset="-128"/>
              <a:ea typeface="ＭＳ ゴシック" pitchFamily="49" charset="-128"/>
            </a:endParaRPr>
          </a:p>
        </p:txBody>
      </p:sp>
      <p:sp>
        <p:nvSpPr>
          <p:cNvPr id="7" name="テキスト ボックス 6"/>
          <p:cNvSpPr txBox="1"/>
          <p:nvPr/>
        </p:nvSpPr>
        <p:spPr>
          <a:xfrm>
            <a:off x="1979712" y="3068960"/>
            <a:ext cx="5688632" cy="807913"/>
          </a:xfrm>
          <a:prstGeom prst="rect">
            <a:avLst/>
          </a:prstGeom>
          <a:noFill/>
          <a:ln w="9525">
            <a:solidFill>
              <a:schemeClr val="tx1"/>
            </a:solidFill>
          </a:ln>
        </p:spPr>
        <p:txBody>
          <a:bodyPr wrap="square" rtlCol="0">
            <a:spAutoFit/>
          </a:bodyPr>
          <a:lstStyle/>
          <a:p>
            <a:r>
              <a:rPr lang="ja-JP" altLang="en-US" sz="2000" b="1" dirty="0" smtClean="0">
                <a:solidFill>
                  <a:srgbClr val="FF0066"/>
                </a:solidFill>
                <a:latin typeface="ＭＳ ゴシック" pitchFamily="49" charset="-128"/>
                <a:ea typeface="ＭＳ ゴシック" pitchFamily="49" charset="-128"/>
              </a:rPr>
              <a:t>コミュニケーション能力</a:t>
            </a:r>
            <a:r>
              <a:rPr lang="ja-JP" altLang="en-US" sz="2000" dirty="0" smtClean="0">
                <a:latin typeface="ＭＳ ゴシック" pitchFamily="49" charset="-128"/>
                <a:ea typeface="ＭＳ ゴシック" pitchFamily="49" charset="-128"/>
              </a:rPr>
              <a:t>を養う</a:t>
            </a:r>
          </a:p>
          <a:p>
            <a:r>
              <a:rPr lang="ja-JP" altLang="en-US" sz="1600" dirty="0" smtClean="0">
                <a:latin typeface="ＭＳ ゴシック" pitchFamily="49" charset="-128"/>
                <a:ea typeface="ＭＳ ゴシック" pitchFamily="49" charset="-128"/>
              </a:rPr>
              <a:t>（情報や考えなどを的確に理解したり適切に伝えたりする）</a:t>
            </a:r>
          </a:p>
          <a:p>
            <a:r>
              <a:rPr lang="ja-JP" altLang="en-US" sz="1050" dirty="0" smtClean="0">
                <a:latin typeface="ＭＳ ゴシック" pitchFamily="49" charset="-128"/>
                <a:ea typeface="ＭＳ ゴシック" pitchFamily="49" charset="-128"/>
              </a:rPr>
              <a:t>　　</a:t>
            </a:r>
            <a:endParaRPr lang="en-US" altLang="ja-JP" sz="1050" dirty="0" smtClean="0">
              <a:latin typeface="ＭＳ ゴシック" pitchFamily="49" charset="-128"/>
              <a:ea typeface="ＭＳ ゴシック" pitchFamily="49" charset="-128"/>
            </a:endParaRPr>
          </a:p>
        </p:txBody>
      </p:sp>
      <p:sp>
        <p:nvSpPr>
          <p:cNvPr id="12" name="テキスト ボックス 11"/>
          <p:cNvSpPr txBox="1"/>
          <p:nvPr/>
        </p:nvSpPr>
        <p:spPr>
          <a:xfrm>
            <a:off x="1979712" y="4077072"/>
            <a:ext cx="5688632" cy="807913"/>
          </a:xfrm>
          <a:prstGeom prst="rect">
            <a:avLst/>
          </a:prstGeom>
          <a:noFill/>
          <a:ln w="9525">
            <a:solidFill>
              <a:schemeClr val="tx1"/>
            </a:solidFill>
          </a:ln>
        </p:spPr>
        <p:txBody>
          <a:bodyPr wrap="square" rtlCol="0">
            <a:spAutoFit/>
          </a:bodyPr>
          <a:lstStyle/>
          <a:p>
            <a:r>
              <a:rPr lang="ja-JP" altLang="en-US" sz="2000" b="1" dirty="0" smtClean="0">
                <a:solidFill>
                  <a:srgbClr val="FF0066"/>
                </a:solidFill>
                <a:latin typeface="ＭＳ ゴシック" pitchFamily="49" charset="-128"/>
                <a:ea typeface="ＭＳ ゴシック" pitchFamily="49" charset="-128"/>
              </a:rPr>
              <a:t>コミュニケーション能力の基礎</a:t>
            </a:r>
            <a:r>
              <a:rPr lang="ja-JP" altLang="en-US" sz="2000" dirty="0" smtClean="0">
                <a:latin typeface="ＭＳ ゴシック" pitchFamily="49" charset="-128"/>
                <a:ea typeface="ＭＳ ゴシック" pitchFamily="49" charset="-128"/>
              </a:rPr>
              <a:t>を養う</a:t>
            </a:r>
          </a:p>
          <a:p>
            <a:r>
              <a:rPr lang="ja-JP" altLang="en-US" sz="1600" dirty="0" smtClean="0">
                <a:latin typeface="ＭＳ ゴシック" pitchFamily="49" charset="-128"/>
                <a:ea typeface="ＭＳ ゴシック" pitchFamily="49" charset="-128"/>
              </a:rPr>
              <a:t>（聞くこと，話すこと，読むこと，書くことなど）</a:t>
            </a:r>
          </a:p>
          <a:p>
            <a:r>
              <a:rPr lang="ja-JP" altLang="en-US" sz="1050" dirty="0" smtClean="0">
                <a:latin typeface="ＭＳ ゴシック" pitchFamily="49" charset="-128"/>
                <a:ea typeface="ＭＳ ゴシック" pitchFamily="49" charset="-128"/>
              </a:rPr>
              <a:t>　　</a:t>
            </a:r>
            <a:endParaRPr lang="en-US" altLang="ja-JP" sz="1050" dirty="0" smtClean="0">
              <a:latin typeface="ＭＳ ゴシック" pitchFamily="49" charset="-128"/>
              <a:ea typeface="ＭＳ ゴシック" pitchFamily="49" charset="-128"/>
            </a:endParaRPr>
          </a:p>
        </p:txBody>
      </p:sp>
      <p:sp>
        <p:nvSpPr>
          <p:cNvPr id="18" name="角丸四角形 17"/>
          <p:cNvSpPr/>
          <p:nvPr/>
        </p:nvSpPr>
        <p:spPr>
          <a:xfrm>
            <a:off x="971600" y="4293096"/>
            <a:ext cx="936104" cy="504056"/>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中学校</a:t>
            </a:r>
            <a:endParaRPr kumimoji="1" lang="ja-JP" altLang="en-US" dirty="0">
              <a:solidFill>
                <a:schemeClr val="tx1"/>
              </a:solidFill>
            </a:endParaRPr>
          </a:p>
        </p:txBody>
      </p:sp>
      <p:sp>
        <p:nvSpPr>
          <p:cNvPr id="20" name="角丸四角形 19"/>
          <p:cNvSpPr/>
          <p:nvPr/>
        </p:nvSpPr>
        <p:spPr>
          <a:xfrm>
            <a:off x="971600" y="3284984"/>
            <a:ext cx="936104" cy="504056"/>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高校</a:t>
            </a:r>
            <a:endParaRPr kumimoji="1" lang="ja-JP" altLang="en-US" dirty="0">
              <a:solidFill>
                <a:schemeClr val="tx1"/>
              </a:solidFill>
            </a:endParaRPr>
          </a:p>
        </p:txBody>
      </p:sp>
      <p:sp>
        <p:nvSpPr>
          <p:cNvPr id="23" name="角丸四角形 22"/>
          <p:cNvSpPr/>
          <p:nvPr/>
        </p:nvSpPr>
        <p:spPr>
          <a:xfrm>
            <a:off x="971600" y="5229200"/>
            <a:ext cx="936104" cy="504056"/>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小</a:t>
            </a:r>
            <a:r>
              <a:rPr kumimoji="1" lang="ja-JP" altLang="en-US" dirty="0" smtClean="0">
                <a:solidFill>
                  <a:schemeClr val="tx1"/>
                </a:solidFill>
              </a:rPr>
              <a:t>学校</a:t>
            </a:r>
            <a:endParaRPr kumimoji="1" lang="ja-JP" altLang="en-US" dirty="0">
              <a:solidFill>
                <a:schemeClr val="tx1"/>
              </a:solidFill>
            </a:endParaRPr>
          </a:p>
        </p:txBody>
      </p:sp>
      <p:sp>
        <p:nvSpPr>
          <p:cNvPr id="24" name="テキスト ボックス 23"/>
          <p:cNvSpPr txBox="1"/>
          <p:nvPr/>
        </p:nvSpPr>
        <p:spPr>
          <a:xfrm>
            <a:off x="1979712" y="5085184"/>
            <a:ext cx="5688632" cy="807913"/>
          </a:xfrm>
          <a:prstGeom prst="rect">
            <a:avLst/>
          </a:prstGeom>
          <a:noFill/>
          <a:ln w="9525">
            <a:solidFill>
              <a:schemeClr val="tx1"/>
            </a:solidFill>
          </a:ln>
        </p:spPr>
        <p:txBody>
          <a:bodyPr wrap="square" rtlCol="0">
            <a:spAutoFit/>
          </a:bodyPr>
          <a:lstStyle/>
          <a:p>
            <a:endParaRPr lang="ja-JP" altLang="en-US" sz="1050" dirty="0" smtClean="0">
              <a:solidFill>
                <a:srgbClr val="FF0066"/>
              </a:solidFill>
              <a:latin typeface="ＭＳ ゴシック" pitchFamily="49" charset="-128"/>
              <a:ea typeface="ＭＳ ゴシック" pitchFamily="49" charset="-128"/>
            </a:endParaRPr>
          </a:p>
          <a:p>
            <a:r>
              <a:rPr lang="ja-JP" altLang="en-US" sz="2000" b="1" dirty="0" smtClean="0">
                <a:solidFill>
                  <a:srgbClr val="FF0066"/>
                </a:solidFill>
                <a:latin typeface="ＭＳ ゴシック" pitchFamily="49" charset="-128"/>
                <a:ea typeface="ＭＳ ゴシック" pitchFamily="49" charset="-128"/>
              </a:rPr>
              <a:t>コュニケーション能力の素地</a:t>
            </a:r>
            <a:r>
              <a:rPr lang="ja-JP" altLang="en-US" sz="2000" dirty="0" smtClean="0">
                <a:latin typeface="ＭＳ ゴシック" pitchFamily="49" charset="-128"/>
                <a:ea typeface="ＭＳ ゴシック" pitchFamily="49" charset="-128"/>
              </a:rPr>
              <a:t>を養う　</a:t>
            </a:r>
            <a:endParaRPr lang="ja-JP" altLang="en-US" sz="1600" dirty="0" smtClean="0">
              <a:latin typeface="ＭＳ ゴシック" pitchFamily="49" charset="-128"/>
              <a:ea typeface="ＭＳ ゴシック" pitchFamily="49" charset="-128"/>
            </a:endParaRPr>
          </a:p>
          <a:p>
            <a:endParaRPr lang="ja-JP" altLang="en-US" sz="1600" dirty="0" smtClean="0">
              <a:latin typeface="ＭＳ ゴシック" pitchFamily="49" charset="-128"/>
              <a:ea typeface="ＭＳ ゴシック" pitchFamily="49" charset="-128"/>
            </a:endParaRPr>
          </a:p>
        </p:txBody>
      </p:sp>
      <p:cxnSp>
        <p:nvCxnSpPr>
          <p:cNvPr id="28" name="直線矢印コネクタ 27"/>
          <p:cNvCxnSpPr/>
          <p:nvPr/>
        </p:nvCxnSpPr>
        <p:spPr>
          <a:xfrm flipV="1">
            <a:off x="7812360" y="3140968"/>
            <a:ext cx="0" cy="2952328"/>
          </a:xfrm>
          <a:prstGeom prst="straightConnector1">
            <a:avLst/>
          </a:prstGeom>
          <a:ln w="57150">
            <a:solidFill>
              <a:srgbClr val="FF0066"/>
            </a:solidFill>
            <a:tailEnd type="arrow"/>
          </a:ln>
        </p:spPr>
        <p:style>
          <a:lnRef idx="1">
            <a:schemeClr val="accent1"/>
          </a:lnRef>
          <a:fillRef idx="0">
            <a:schemeClr val="accent1"/>
          </a:fillRef>
          <a:effectRef idx="0">
            <a:schemeClr val="accent1"/>
          </a:effectRef>
          <a:fontRef idx="minor">
            <a:schemeClr val="tx1"/>
          </a:fontRef>
        </p:style>
      </p:cxnSp>
      <p:sp>
        <p:nvSpPr>
          <p:cNvPr id="32" name="テキスト ボックス 31"/>
          <p:cNvSpPr txBox="1"/>
          <p:nvPr/>
        </p:nvSpPr>
        <p:spPr>
          <a:xfrm>
            <a:off x="7884368" y="3113584"/>
            <a:ext cx="430887" cy="3483768"/>
          </a:xfrm>
          <a:prstGeom prst="rect">
            <a:avLst/>
          </a:prstGeom>
          <a:noFill/>
        </p:spPr>
        <p:txBody>
          <a:bodyPr vert="eaVert" wrap="square" rtlCol="0">
            <a:spAutoFit/>
          </a:bodyPr>
          <a:lstStyle/>
          <a:p>
            <a:r>
              <a:rPr kumimoji="1" lang="ja-JP" altLang="en-US" sz="1600" dirty="0" smtClean="0">
                <a:solidFill>
                  <a:srgbClr val="0000FF"/>
                </a:solidFill>
              </a:rPr>
              <a:t>一貫したコミュニケーション能力の育成</a:t>
            </a:r>
            <a:endParaRPr kumimoji="1" lang="ja-JP" altLang="en-US" sz="1600" dirty="0">
              <a:solidFill>
                <a:srgbClr val="0000FF"/>
              </a:solidFill>
            </a:endParaRPr>
          </a:p>
        </p:txBody>
      </p:sp>
      <p:sp>
        <p:nvSpPr>
          <p:cNvPr id="33" name="テキスト ボックス 32"/>
          <p:cNvSpPr txBox="1"/>
          <p:nvPr/>
        </p:nvSpPr>
        <p:spPr>
          <a:xfrm>
            <a:off x="1115616" y="6021288"/>
            <a:ext cx="6480720" cy="584775"/>
          </a:xfrm>
          <a:prstGeom prst="rect">
            <a:avLst/>
          </a:prstGeom>
          <a:noFill/>
          <a:ln w="9525">
            <a:noFill/>
          </a:ln>
        </p:spPr>
        <p:txBody>
          <a:bodyPr wrap="square" rtlCol="0">
            <a:spAutoFit/>
          </a:bodyPr>
          <a:lstStyle/>
          <a:p>
            <a:r>
              <a:rPr lang="ja-JP" altLang="en-US" sz="1600" dirty="0" smtClean="0">
                <a:solidFill>
                  <a:srgbClr val="0000FF"/>
                </a:solidFill>
                <a:latin typeface="ＭＳ ゴシック" pitchFamily="49" charset="-128"/>
                <a:ea typeface="ＭＳ ゴシック" pitchFamily="49" charset="-128"/>
              </a:rPr>
              <a:t>外国語教育においては，小学校・中学校・高校を通じて，一貫した</a:t>
            </a:r>
          </a:p>
          <a:p>
            <a:r>
              <a:rPr lang="ja-JP" altLang="en-US" sz="1600" dirty="0" smtClean="0">
                <a:solidFill>
                  <a:srgbClr val="0000FF"/>
                </a:solidFill>
                <a:latin typeface="ＭＳ ゴシック" pitchFamily="49" charset="-128"/>
                <a:ea typeface="ＭＳ ゴシック" pitchFamily="49" charset="-128"/>
              </a:rPr>
              <a:t>コミュニケーション能力の育成を目指しています。</a:t>
            </a:r>
            <a:r>
              <a:rPr lang="ja-JP" altLang="en-US" sz="1050" dirty="0" smtClean="0">
                <a:latin typeface="ＭＳ ゴシック" pitchFamily="49" charset="-128"/>
                <a:ea typeface="ＭＳ ゴシック" pitchFamily="49" charset="-128"/>
              </a:rPr>
              <a:t>　　</a:t>
            </a:r>
            <a:endParaRPr lang="en-US" altLang="ja-JP" sz="1050" dirty="0" smtClean="0">
              <a:latin typeface="ＭＳ ゴシック" pitchFamily="49" charset="-128"/>
              <a:ea typeface="ＭＳ ゴシック" pitchFamily="49" charset="-128"/>
            </a:endParaRPr>
          </a:p>
        </p:txBody>
      </p:sp>
      <p:pic>
        <p:nvPicPr>
          <p:cNvPr id="19" name="図 18" descr="先生.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28384" y="2492896"/>
            <a:ext cx="1008112" cy="1008112"/>
          </a:xfrm>
          <a:prstGeom prst="rect">
            <a:avLst/>
          </a:prstGeom>
        </p:spPr>
      </p:pic>
      <p:pic>
        <p:nvPicPr>
          <p:cNvPr id="4" name="図 3" descr="男性教師.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2852936"/>
            <a:ext cx="913337" cy="1080120"/>
          </a:xfrm>
          <a:prstGeom prst="rect">
            <a:avLst/>
          </a:prstGeom>
        </p:spPr>
      </p:pic>
    </p:spTree>
    <p:extLst>
      <p:ext uri="{BB962C8B-B14F-4D97-AF65-F5344CB8AC3E}">
        <p14:creationId xmlns:p14="http://schemas.microsoft.com/office/powerpoint/2010/main" val="2463517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67544" y="476672"/>
            <a:ext cx="8208912" cy="3300904"/>
          </a:xfrm>
          <a:prstGeom prst="rect">
            <a:avLst/>
          </a:prstGeom>
          <a:noFill/>
          <a:ln w="12700">
            <a:solidFill>
              <a:schemeClr val="tx1"/>
            </a:solidFill>
          </a:ln>
        </p:spPr>
        <p:txBody>
          <a:bodyPr wrap="square" rtlCol="0" anchor="ctr">
            <a:spAutoFit/>
          </a:bodyPr>
          <a:lstStyle/>
          <a:p>
            <a:r>
              <a:rPr lang="ja-JP" altLang="en-US" sz="2000" dirty="0" smtClean="0">
                <a:latin typeface="ＭＳ ゴシック" pitchFamily="49" charset="-128"/>
                <a:ea typeface="ＭＳ ゴシック" pitchFamily="49" charset="-128"/>
              </a:rPr>
              <a:t>２　外国語活動における３つの柱</a:t>
            </a:r>
          </a:p>
          <a:p>
            <a:endParaRPr kumimoji="1" lang="ja-JP" altLang="en-US" sz="1050" dirty="0" smtClean="0">
              <a:latin typeface="ＭＳ ゴシック" pitchFamily="49" charset="-128"/>
              <a:ea typeface="ＭＳ ゴシック" pitchFamily="49" charset="-128"/>
            </a:endParaRPr>
          </a:p>
          <a:p>
            <a:r>
              <a:rPr kumimoji="1" lang="ja-JP" altLang="en-US" sz="2000" dirty="0" smtClean="0">
                <a:latin typeface="ＭＳ ゴシック" pitchFamily="49" charset="-128"/>
                <a:ea typeface="ＭＳ ゴシック" pitchFamily="49" charset="-128"/>
              </a:rPr>
              <a:t>　柱１　</a:t>
            </a:r>
            <a:r>
              <a:rPr kumimoji="1" lang="ja-JP" altLang="en-US" sz="2000" b="1" dirty="0" smtClean="0">
                <a:solidFill>
                  <a:srgbClr val="FF0066"/>
                </a:solidFill>
                <a:latin typeface="ＭＳ ゴシック" pitchFamily="49" charset="-128"/>
                <a:ea typeface="ＭＳ ゴシック" pitchFamily="49" charset="-128"/>
              </a:rPr>
              <a:t>気付き</a:t>
            </a:r>
            <a:r>
              <a:rPr kumimoji="1" lang="ja-JP" altLang="en-US" sz="2000" dirty="0" smtClean="0">
                <a:latin typeface="ＭＳ ゴシック" pitchFamily="49" charset="-128"/>
                <a:ea typeface="ＭＳ ゴシック" pitchFamily="49" charset="-128"/>
              </a:rPr>
              <a:t>　　　</a:t>
            </a:r>
          </a:p>
          <a:p>
            <a:r>
              <a:rPr lang="ja-JP" altLang="en-US" sz="2000" dirty="0" smtClean="0">
                <a:latin typeface="ＭＳ ゴシック" pitchFamily="49" charset="-128"/>
                <a:ea typeface="ＭＳ ゴシック" pitchFamily="49" charset="-128"/>
              </a:rPr>
              <a:t>　　　　　</a:t>
            </a:r>
            <a:r>
              <a:rPr kumimoji="1" lang="ja-JP" altLang="en-US" sz="2000" dirty="0" smtClean="0">
                <a:latin typeface="ＭＳ ゴシック" pitchFamily="49" charset="-128"/>
                <a:ea typeface="ＭＳ ゴシック" pitchFamily="49" charset="-128"/>
              </a:rPr>
              <a:t>言語や文化に対する体験的な理解</a:t>
            </a:r>
          </a:p>
          <a:p>
            <a:r>
              <a:rPr lang="ja-JP" altLang="en-US" sz="2000" dirty="0" smtClean="0">
                <a:latin typeface="ＭＳ ゴシック" pitchFamily="49" charset="-128"/>
                <a:ea typeface="ＭＳ ゴシック" pitchFamily="49" charset="-128"/>
              </a:rPr>
              <a:t>　柱２　</a:t>
            </a:r>
            <a:r>
              <a:rPr lang="ja-JP" altLang="en-US" sz="2000" b="1" dirty="0" smtClean="0">
                <a:solidFill>
                  <a:srgbClr val="FF0066"/>
                </a:solidFill>
                <a:latin typeface="ＭＳ ゴシック" pitchFamily="49" charset="-128"/>
                <a:ea typeface="ＭＳ ゴシック" pitchFamily="49" charset="-128"/>
              </a:rPr>
              <a:t>慣れ親しみ</a:t>
            </a:r>
            <a:r>
              <a:rPr lang="ja-JP" altLang="en-US" sz="2000" dirty="0" smtClean="0">
                <a:latin typeface="ＭＳ ゴシック" pitchFamily="49" charset="-128"/>
                <a:ea typeface="ＭＳ ゴシック" pitchFamily="49" charset="-128"/>
              </a:rPr>
              <a:t>　</a:t>
            </a:r>
          </a:p>
          <a:p>
            <a:r>
              <a:rPr lang="ja-JP" altLang="en-US" sz="2000" dirty="0" smtClean="0">
                <a:latin typeface="ＭＳ ゴシック" pitchFamily="49" charset="-128"/>
                <a:ea typeface="ＭＳ ゴシック" pitchFamily="49" charset="-128"/>
              </a:rPr>
              <a:t>　　　　　外国語の音声や基本的な表現への慣れ親しみ</a:t>
            </a:r>
          </a:p>
          <a:p>
            <a:r>
              <a:rPr kumimoji="1" lang="ja-JP" altLang="en-US" sz="2000" dirty="0" smtClean="0">
                <a:latin typeface="ＭＳ ゴシック" pitchFamily="49" charset="-128"/>
                <a:ea typeface="ＭＳ ゴシック" pitchFamily="49" charset="-128"/>
              </a:rPr>
              <a:t>　柱３　</a:t>
            </a:r>
            <a:r>
              <a:rPr kumimoji="1" lang="ja-JP" altLang="en-US" sz="2000" b="1" dirty="0" smtClean="0">
                <a:solidFill>
                  <a:srgbClr val="FF0066"/>
                </a:solidFill>
                <a:latin typeface="ＭＳ ゴシック" pitchFamily="49" charset="-128"/>
                <a:ea typeface="ＭＳ ゴシック" pitchFamily="49" charset="-128"/>
              </a:rPr>
              <a:t>コミュニケーション</a:t>
            </a:r>
          </a:p>
          <a:p>
            <a:r>
              <a:rPr lang="ja-JP" altLang="en-US" sz="2000" dirty="0" smtClean="0">
                <a:latin typeface="ＭＳ ゴシック" pitchFamily="49" charset="-128"/>
                <a:ea typeface="ＭＳ ゴシック" pitchFamily="49" charset="-128"/>
              </a:rPr>
              <a:t>　　　　　積極的にコミュニケーションを図ろうとする態度</a:t>
            </a:r>
          </a:p>
          <a:p>
            <a:endParaRPr lang="ja-JP" altLang="en-US" sz="2000" dirty="0" smtClean="0">
              <a:latin typeface="ＭＳ ゴシック" pitchFamily="49" charset="-128"/>
              <a:ea typeface="ＭＳ ゴシック" pitchFamily="49" charset="-128"/>
            </a:endParaRPr>
          </a:p>
          <a:p>
            <a:r>
              <a:rPr lang="ja-JP" altLang="en-US" dirty="0" smtClean="0">
                <a:solidFill>
                  <a:srgbClr val="0000FF"/>
                </a:solidFill>
                <a:latin typeface="ＭＳ ゴシック" pitchFamily="49" charset="-128"/>
                <a:ea typeface="ＭＳ ゴシック" pitchFamily="49" charset="-128"/>
              </a:rPr>
              <a:t>＊これらの３つの柱を通して，コミュニケーション能力の素地が養われます。</a:t>
            </a:r>
          </a:p>
          <a:p>
            <a:endParaRPr kumimoji="1" lang="ja-JP" altLang="en-US" sz="2000" dirty="0">
              <a:latin typeface="ＭＳ ゴシック" pitchFamily="49" charset="-128"/>
              <a:ea typeface="ＭＳ ゴシック" pitchFamily="49" charset="-128"/>
            </a:endParaRPr>
          </a:p>
        </p:txBody>
      </p:sp>
      <p:sp>
        <p:nvSpPr>
          <p:cNvPr id="8" name="四角形吹き出し 7"/>
          <p:cNvSpPr/>
          <p:nvPr/>
        </p:nvSpPr>
        <p:spPr>
          <a:xfrm>
            <a:off x="827584" y="4077072"/>
            <a:ext cx="6048672" cy="1368152"/>
          </a:xfrm>
          <a:prstGeom prst="wedgeRectCallout">
            <a:avLst>
              <a:gd name="adj1" fmla="val 37719"/>
              <a:gd name="adj2" fmla="val 61324"/>
            </a:avLst>
          </a:prstGeom>
          <a:solidFill>
            <a:schemeClr val="bg1"/>
          </a:solidFill>
          <a:ln w="190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dirty="0" smtClean="0">
                <a:solidFill>
                  <a:schemeClr val="tx1"/>
                </a:solidFill>
                <a:latin typeface="ＭＳ ゴシック" pitchFamily="49" charset="-128"/>
                <a:ea typeface="ＭＳ ゴシック" pitchFamily="49" charset="-128"/>
              </a:rPr>
              <a:t>外国語活動の３つの柱「気付き」「慣れ親しみ」「コミュニケーション」は，評価の観点になっています。</a:t>
            </a:r>
          </a:p>
        </p:txBody>
      </p:sp>
      <p:pic>
        <p:nvPicPr>
          <p:cNvPr id="5" name="図 4" descr="先生.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6216" y="4509120"/>
            <a:ext cx="2146300" cy="21463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1520" y="2996952"/>
            <a:ext cx="2736304" cy="646331"/>
          </a:xfrm>
          <a:prstGeom prst="rect">
            <a:avLst/>
          </a:prstGeom>
          <a:solidFill>
            <a:srgbClr val="FFFF00"/>
          </a:solidFill>
        </p:spPr>
        <p:txBody>
          <a:bodyPr wrap="square" rtlCol="0">
            <a:spAutoFit/>
          </a:bodyPr>
          <a:lstStyle/>
          <a:p>
            <a:r>
              <a:rPr kumimoji="1" lang="ja-JP" altLang="en-US" dirty="0" smtClean="0">
                <a:latin typeface="ＭＳ ゴシック" pitchFamily="49" charset="-128"/>
                <a:ea typeface="ＭＳ ゴシック" pitchFamily="49" charset="-128"/>
              </a:rPr>
              <a:t>　言語や文化に関する</a:t>
            </a:r>
          </a:p>
          <a:p>
            <a:r>
              <a:rPr kumimoji="1" lang="ja-JP" altLang="en-US" dirty="0" smtClean="0">
                <a:latin typeface="ＭＳ ゴシック" pitchFamily="49" charset="-128"/>
                <a:ea typeface="ＭＳ ゴシック" pitchFamily="49" charset="-128"/>
              </a:rPr>
              <a:t>　</a:t>
            </a:r>
            <a:r>
              <a:rPr kumimoji="1" lang="ja-JP" altLang="en-US" b="1" dirty="0" smtClean="0">
                <a:solidFill>
                  <a:srgbClr val="0000FF"/>
                </a:solidFill>
                <a:latin typeface="ＭＳ ゴシック" pitchFamily="49" charset="-128"/>
                <a:ea typeface="ＭＳ ゴシック" pitchFamily="49" charset="-128"/>
              </a:rPr>
              <a:t>気付き</a:t>
            </a:r>
            <a:endParaRPr kumimoji="1" lang="ja-JP" altLang="en-US" b="1" dirty="0">
              <a:solidFill>
                <a:srgbClr val="0000FF"/>
              </a:solidFill>
              <a:latin typeface="ＭＳ ゴシック" pitchFamily="49" charset="-128"/>
              <a:ea typeface="ＭＳ ゴシック" pitchFamily="49" charset="-128"/>
            </a:endParaRPr>
          </a:p>
        </p:txBody>
      </p:sp>
      <p:sp>
        <p:nvSpPr>
          <p:cNvPr id="4" name="テキスト ボックス 3"/>
          <p:cNvSpPr txBox="1"/>
          <p:nvPr/>
        </p:nvSpPr>
        <p:spPr>
          <a:xfrm>
            <a:off x="3203848" y="2987581"/>
            <a:ext cx="2736304" cy="646331"/>
          </a:xfrm>
          <a:prstGeom prst="rect">
            <a:avLst/>
          </a:prstGeom>
          <a:solidFill>
            <a:srgbClr val="FFFF00"/>
          </a:solidFill>
        </p:spPr>
        <p:txBody>
          <a:bodyPr wrap="square" rtlCol="0">
            <a:spAutoFit/>
          </a:bodyPr>
          <a:lstStyle/>
          <a:p>
            <a:r>
              <a:rPr kumimoji="1" lang="ja-JP" altLang="en-US" dirty="0" smtClean="0">
                <a:latin typeface="ＭＳ ゴシック" pitchFamily="49" charset="-128"/>
                <a:ea typeface="ＭＳ ゴシック" pitchFamily="49" charset="-128"/>
              </a:rPr>
              <a:t>　音声・基本的な表現</a:t>
            </a:r>
          </a:p>
          <a:p>
            <a:r>
              <a:rPr lang="ja-JP" altLang="en-US" dirty="0" smtClean="0">
                <a:latin typeface="ＭＳ ゴシック" pitchFamily="49" charset="-128"/>
                <a:ea typeface="ＭＳ ゴシック" pitchFamily="49" charset="-128"/>
              </a:rPr>
              <a:t>　への</a:t>
            </a:r>
            <a:r>
              <a:rPr lang="ja-JP" altLang="en-US" b="1" dirty="0" smtClean="0">
                <a:solidFill>
                  <a:srgbClr val="0000FF"/>
                </a:solidFill>
                <a:latin typeface="ＭＳ ゴシック" pitchFamily="49" charset="-128"/>
                <a:ea typeface="ＭＳ ゴシック" pitchFamily="49" charset="-128"/>
              </a:rPr>
              <a:t>慣れ親しみ</a:t>
            </a:r>
            <a:r>
              <a:rPr lang="ja-JP" altLang="en-US" b="1" dirty="0" smtClean="0">
                <a:latin typeface="ＭＳ ゴシック" pitchFamily="49" charset="-128"/>
                <a:ea typeface="ＭＳ ゴシック" pitchFamily="49" charset="-128"/>
              </a:rPr>
              <a:t>　</a:t>
            </a:r>
            <a:endParaRPr kumimoji="1" lang="ja-JP" altLang="en-US" b="1" dirty="0" smtClean="0">
              <a:latin typeface="ＭＳ ゴシック" pitchFamily="49" charset="-128"/>
              <a:ea typeface="ＭＳ ゴシック" pitchFamily="49" charset="-128"/>
            </a:endParaRPr>
          </a:p>
        </p:txBody>
      </p:sp>
      <p:sp>
        <p:nvSpPr>
          <p:cNvPr id="5" name="テキスト ボックス 4"/>
          <p:cNvSpPr txBox="1"/>
          <p:nvPr/>
        </p:nvSpPr>
        <p:spPr>
          <a:xfrm>
            <a:off x="6146372" y="2978210"/>
            <a:ext cx="2736304" cy="646331"/>
          </a:xfrm>
          <a:prstGeom prst="rect">
            <a:avLst/>
          </a:prstGeom>
          <a:solidFill>
            <a:srgbClr val="FFFF00"/>
          </a:solidFill>
        </p:spPr>
        <p:txBody>
          <a:bodyPr wrap="square" rtlCol="0">
            <a:spAutoFit/>
          </a:bodyPr>
          <a:lstStyle/>
          <a:p>
            <a:r>
              <a:rPr kumimoji="1" lang="ja-JP" altLang="en-US" dirty="0" smtClean="0">
                <a:latin typeface="ＭＳ ゴシック" pitchFamily="49" charset="-128"/>
                <a:ea typeface="ＭＳ ゴシック" pitchFamily="49" charset="-128"/>
              </a:rPr>
              <a:t>　</a:t>
            </a:r>
            <a:r>
              <a:rPr kumimoji="1" lang="ja-JP" altLang="en-US" b="1" dirty="0" smtClean="0">
                <a:solidFill>
                  <a:srgbClr val="0000FF"/>
                </a:solidFill>
                <a:latin typeface="ＭＳ ゴシック" pitchFamily="49" charset="-128"/>
                <a:ea typeface="ＭＳ ゴシック" pitchFamily="49" charset="-128"/>
              </a:rPr>
              <a:t>コミュニケーション</a:t>
            </a:r>
          </a:p>
          <a:p>
            <a:r>
              <a:rPr lang="ja-JP" altLang="en-US" dirty="0" smtClean="0">
                <a:latin typeface="ＭＳ ゴシック" pitchFamily="49" charset="-128"/>
                <a:ea typeface="ＭＳ ゴシック" pitchFamily="49" charset="-128"/>
              </a:rPr>
              <a:t>　への</a:t>
            </a:r>
            <a:r>
              <a:rPr kumimoji="1" lang="ja-JP" altLang="en-US" dirty="0" smtClean="0">
                <a:latin typeface="ＭＳ ゴシック" pitchFamily="49" charset="-128"/>
                <a:ea typeface="ＭＳ ゴシック" pitchFamily="49" charset="-128"/>
              </a:rPr>
              <a:t>積極的な態度</a:t>
            </a:r>
          </a:p>
        </p:txBody>
      </p:sp>
      <p:sp>
        <p:nvSpPr>
          <p:cNvPr id="7" name="テキスト ボックス 6"/>
          <p:cNvSpPr txBox="1"/>
          <p:nvPr/>
        </p:nvSpPr>
        <p:spPr>
          <a:xfrm>
            <a:off x="18796" y="4280757"/>
            <a:ext cx="3059832" cy="1569660"/>
          </a:xfrm>
          <a:prstGeom prst="rect">
            <a:avLst/>
          </a:prstGeom>
          <a:noFill/>
        </p:spPr>
        <p:txBody>
          <a:bodyPr wrap="square" rtlCol="0">
            <a:spAutoFit/>
          </a:bodyPr>
          <a:lstStyle/>
          <a:p>
            <a:r>
              <a:rPr kumimoji="1" lang="ja-JP" altLang="en-US" sz="1600" dirty="0" smtClean="0">
                <a:latin typeface="ＭＳ ゴシック" pitchFamily="49" charset="-128"/>
                <a:ea typeface="ＭＳ ゴシック" pitchFamily="49" charset="-128"/>
              </a:rPr>
              <a:t>・日本語と外国語の音声の違い</a:t>
            </a:r>
          </a:p>
          <a:p>
            <a:r>
              <a:rPr kumimoji="1" lang="ja-JP" altLang="en-US" sz="1600" dirty="0" smtClean="0">
                <a:latin typeface="ＭＳ ゴシック" pitchFamily="49" charset="-128"/>
                <a:ea typeface="ＭＳ ゴシック" pitchFamily="49" charset="-128"/>
              </a:rPr>
              <a:t>　に気付く。</a:t>
            </a:r>
          </a:p>
          <a:p>
            <a:endParaRPr lang="ja-JP" altLang="en-US" sz="1600" dirty="0" smtClean="0">
              <a:latin typeface="ＭＳ ゴシック" pitchFamily="49" charset="-128"/>
              <a:ea typeface="ＭＳ ゴシック" pitchFamily="49" charset="-128"/>
            </a:endParaRPr>
          </a:p>
          <a:p>
            <a:r>
              <a:rPr kumimoji="1" lang="ja-JP" altLang="en-US" sz="1600" dirty="0" smtClean="0">
                <a:latin typeface="ＭＳ ゴシック" pitchFamily="49" charset="-128"/>
                <a:ea typeface="ＭＳ ゴシック" pitchFamily="49" charset="-128"/>
              </a:rPr>
              <a:t>・日本と外国の生活，習慣，</a:t>
            </a:r>
          </a:p>
          <a:p>
            <a:r>
              <a:rPr lang="ja-JP" altLang="en-US" sz="1600" dirty="0" smtClean="0">
                <a:latin typeface="ＭＳ ゴシック" pitchFamily="49" charset="-128"/>
                <a:ea typeface="ＭＳ ゴシック" pitchFamily="49" charset="-128"/>
              </a:rPr>
              <a:t>　</a:t>
            </a:r>
            <a:r>
              <a:rPr kumimoji="1" lang="ja-JP" altLang="en-US" sz="1600" dirty="0" smtClean="0">
                <a:latin typeface="ＭＳ ゴシック" pitchFamily="49" charset="-128"/>
                <a:ea typeface="ＭＳ ゴシック" pitchFamily="49" charset="-128"/>
              </a:rPr>
              <a:t>行事等の違いに気付き，</a:t>
            </a:r>
          </a:p>
          <a:p>
            <a:r>
              <a:rPr lang="ja-JP" altLang="en-US" sz="1600" dirty="0" smtClean="0">
                <a:latin typeface="ＭＳ ゴシック" pitchFamily="49" charset="-128"/>
                <a:ea typeface="ＭＳ ゴシック" pitchFamily="49" charset="-128"/>
              </a:rPr>
              <a:t>　</a:t>
            </a:r>
            <a:r>
              <a:rPr kumimoji="1" lang="ja-JP" altLang="en-US" sz="1600" dirty="0" smtClean="0">
                <a:latin typeface="ＭＳ ゴシック" pitchFamily="49" charset="-128"/>
                <a:ea typeface="ＭＳ ゴシック" pitchFamily="49" charset="-128"/>
              </a:rPr>
              <a:t>お互いの文化を尊重する。</a:t>
            </a:r>
            <a:endParaRPr kumimoji="1" lang="ja-JP" altLang="en-US" sz="1600" dirty="0">
              <a:latin typeface="ＭＳ ゴシック" pitchFamily="49" charset="-128"/>
              <a:ea typeface="ＭＳ ゴシック" pitchFamily="49" charset="-128"/>
            </a:endParaRPr>
          </a:p>
        </p:txBody>
      </p:sp>
      <p:sp>
        <p:nvSpPr>
          <p:cNvPr id="8" name="テキスト ボックス 7"/>
          <p:cNvSpPr txBox="1"/>
          <p:nvPr/>
        </p:nvSpPr>
        <p:spPr>
          <a:xfrm>
            <a:off x="3051975" y="4241993"/>
            <a:ext cx="3059832" cy="1815882"/>
          </a:xfrm>
          <a:prstGeom prst="rect">
            <a:avLst/>
          </a:prstGeom>
          <a:noFill/>
        </p:spPr>
        <p:txBody>
          <a:bodyPr wrap="square" rtlCol="0">
            <a:spAutoFit/>
          </a:bodyPr>
          <a:lstStyle/>
          <a:p>
            <a:r>
              <a:rPr kumimoji="1" lang="ja-JP" altLang="en-US" sz="1600" dirty="0" smtClean="0">
                <a:latin typeface="ＭＳ ゴシック" pitchFamily="49" charset="-128"/>
                <a:ea typeface="ＭＳ ゴシック" pitchFamily="49" charset="-128"/>
              </a:rPr>
              <a:t>・意欲的にたくさんの外国語を</a:t>
            </a:r>
          </a:p>
          <a:p>
            <a:r>
              <a:rPr lang="ja-JP" altLang="en-US" sz="1600" dirty="0" smtClean="0">
                <a:latin typeface="ＭＳ ゴシック" pitchFamily="49" charset="-128"/>
                <a:ea typeface="ＭＳ ゴシック" pitchFamily="49" charset="-128"/>
              </a:rPr>
              <a:t>　聞いたり，話したりする。</a:t>
            </a:r>
            <a:endParaRPr kumimoji="1" lang="ja-JP" altLang="en-US" sz="1600" dirty="0" smtClean="0">
              <a:latin typeface="ＭＳ ゴシック" pitchFamily="49" charset="-128"/>
              <a:ea typeface="ＭＳ ゴシック" pitchFamily="49" charset="-128"/>
            </a:endParaRPr>
          </a:p>
          <a:p>
            <a:endParaRPr lang="ja-JP" altLang="en-US" sz="1600" dirty="0" smtClean="0">
              <a:latin typeface="ＭＳ ゴシック" pitchFamily="49" charset="-128"/>
              <a:ea typeface="ＭＳ ゴシック" pitchFamily="49" charset="-128"/>
            </a:endParaRPr>
          </a:p>
          <a:p>
            <a:r>
              <a:rPr kumimoji="1" lang="ja-JP" altLang="en-US" sz="1600" dirty="0" smtClean="0">
                <a:latin typeface="ＭＳ ゴシック" pitchFamily="49" charset="-128"/>
                <a:ea typeface="ＭＳ ゴシック" pitchFamily="49" charset="-128"/>
              </a:rPr>
              <a:t>・日本語と外国語のリズムや</a:t>
            </a:r>
          </a:p>
          <a:p>
            <a:r>
              <a:rPr lang="ja-JP" altLang="en-US" sz="1600" dirty="0" smtClean="0">
                <a:latin typeface="ＭＳ ゴシック" pitchFamily="49" charset="-128"/>
                <a:ea typeface="ＭＳ ゴシック" pitchFamily="49" charset="-128"/>
              </a:rPr>
              <a:t>　イントネーション等の違いに</a:t>
            </a:r>
          </a:p>
          <a:p>
            <a:r>
              <a:rPr kumimoji="1" lang="ja-JP" altLang="en-US" sz="1600" dirty="0" smtClean="0">
                <a:latin typeface="ＭＳ ゴシック" pitchFamily="49" charset="-128"/>
                <a:ea typeface="ＭＳ ゴシック" pitchFamily="49" charset="-128"/>
              </a:rPr>
              <a:t>　気付き，自分でも真似をして</a:t>
            </a:r>
          </a:p>
          <a:p>
            <a:r>
              <a:rPr lang="ja-JP" altLang="en-US" sz="1600" dirty="0" smtClean="0">
                <a:latin typeface="ＭＳ ゴシック" pitchFamily="49" charset="-128"/>
                <a:ea typeface="ＭＳ ゴシック" pitchFamily="49" charset="-128"/>
              </a:rPr>
              <a:t>　表現しようとする。</a:t>
            </a:r>
            <a:endParaRPr kumimoji="1" lang="ja-JP" altLang="en-US" sz="1600" dirty="0" smtClean="0">
              <a:latin typeface="ＭＳ ゴシック" pitchFamily="49" charset="-128"/>
              <a:ea typeface="ＭＳ ゴシック" pitchFamily="49" charset="-128"/>
            </a:endParaRPr>
          </a:p>
        </p:txBody>
      </p:sp>
      <p:sp>
        <p:nvSpPr>
          <p:cNvPr id="9" name="テキスト ボックス 8"/>
          <p:cNvSpPr txBox="1"/>
          <p:nvPr/>
        </p:nvSpPr>
        <p:spPr>
          <a:xfrm>
            <a:off x="6088392" y="4241993"/>
            <a:ext cx="3059832" cy="1815882"/>
          </a:xfrm>
          <a:prstGeom prst="rect">
            <a:avLst/>
          </a:prstGeom>
          <a:noFill/>
        </p:spPr>
        <p:txBody>
          <a:bodyPr wrap="square" rtlCol="0">
            <a:spAutoFit/>
          </a:bodyPr>
          <a:lstStyle/>
          <a:p>
            <a:r>
              <a:rPr kumimoji="1" lang="ja-JP" altLang="en-US" sz="1600" dirty="0" smtClean="0">
                <a:latin typeface="ＭＳ ゴシック" pitchFamily="49" charset="-128"/>
                <a:ea typeface="ＭＳ ゴシック" pitchFamily="49" charset="-128"/>
              </a:rPr>
              <a:t>・コミュニケーションの喜びや</a:t>
            </a:r>
          </a:p>
          <a:p>
            <a:r>
              <a:rPr lang="ja-JP" altLang="en-US" sz="1600" dirty="0" smtClean="0">
                <a:latin typeface="ＭＳ ゴシック" pitchFamily="49" charset="-128"/>
                <a:ea typeface="ＭＳ ゴシック" pitchFamily="49" charset="-128"/>
              </a:rPr>
              <a:t>　楽しさを体験する。</a:t>
            </a:r>
            <a:endParaRPr kumimoji="1" lang="ja-JP" altLang="en-US" sz="1600" dirty="0" smtClean="0">
              <a:latin typeface="ＭＳ ゴシック" pitchFamily="49" charset="-128"/>
              <a:ea typeface="ＭＳ ゴシック" pitchFamily="49" charset="-128"/>
            </a:endParaRPr>
          </a:p>
          <a:p>
            <a:endParaRPr lang="ja-JP" altLang="en-US" sz="1600" dirty="0" smtClean="0">
              <a:latin typeface="ＭＳ ゴシック" pitchFamily="49" charset="-128"/>
              <a:ea typeface="ＭＳ ゴシック" pitchFamily="49" charset="-128"/>
            </a:endParaRPr>
          </a:p>
          <a:p>
            <a:r>
              <a:rPr kumimoji="1" lang="ja-JP" altLang="en-US" sz="1600" dirty="0" smtClean="0">
                <a:latin typeface="ＭＳ ゴシック" pitchFamily="49" charset="-128"/>
                <a:ea typeface="ＭＳ ゴシック" pitchFamily="49" charset="-128"/>
              </a:rPr>
              <a:t>・失敗を恐れず，自分が知って</a:t>
            </a:r>
          </a:p>
          <a:p>
            <a:r>
              <a:rPr lang="ja-JP" altLang="en-US" sz="1600" dirty="0" smtClean="0">
                <a:latin typeface="ＭＳ ゴシック" pitchFamily="49" charset="-128"/>
                <a:ea typeface="ＭＳ ゴシック" pitchFamily="49" charset="-128"/>
              </a:rPr>
              <a:t>　いる外国語を駆使して，</a:t>
            </a:r>
          </a:p>
          <a:p>
            <a:r>
              <a:rPr kumimoji="1" lang="ja-JP" altLang="en-US" sz="1600" dirty="0" smtClean="0">
                <a:latin typeface="ＭＳ ゴシック" pitchFamily="49" charset="-128"/>
                <a:ea typeface="ＭＳ ゴシック" pitchFamily="49" charset="-128"/>
              </a:rPr>
              <a:t>　コミュニケーションを図ろう</a:t>
            </a:r>
          </a:p>
          <a:p>
            <a:r>
              <a:rPr lang="ja-JP" altLang="en-US" sz="1600" dirty="0" smtClean="0">
                <a:latin typeface="ＭＳ ゴシック" pitchFamily="49" charset="-128"/>
                <a:ea typeface="ＭＳ ゴシック" pitchFamily="49" charset="-128"/>
              </a:rPr>
              <a:t>　とする。</a:t>
            </a:r>
            <a:endParaRPr kumimoji="1" lang="ja-JP" altLang="en-US" sz="1600" dirty="0" smtClean="0">
              <a:latin typeface="ＭＳ ゴシック" pitchFamily="49" charset="-128"/>
              <a:ea typeface="ＭＳ ゴシック" pitchFamily="49" charset="-128"/>
            </a:endParaRPr>
          </a:p>
        </p:txBody>
      </p:sp>
      <p:sp>
        <p:nvSpPr>
          <p:cNvPr id="10" name="テキスト ボックス 9"/>
          <p:cNvSpPr txBox="1"/>
          <p:nvPr/>
        </p:nvSpPr>
        <p:spPr>
          <a:xfrm>
            <a:off x="1878264" y="1707767"/>
            <a:ext cx="5472608" cy="784830"/>
          </a:xfrm>
          <a:prstGeom prst="rect">
            <a:avLst/>
          </a:prstGeom>
          <a:solidFill>
            <a:srgbClr val="FFFF00"/>
          </a:solidFill>
        </p:spPr>
        <p:txBody>
          <a:bodyPr wrap="square" rtlCol="0">
            <a:spAutoFit/>
          </a:bodyPr>
          <a:lstStyle/>
          <a:p>
            <a:endParaRPr kumimoji="1" lang="ja-JP" altLang="en-US" sz="1050" dirty="0" smtClean="0">
              <a:latin typeface="ＭＳ ゴシック" pitchFamily="49" charset="-128"/>
              <a:ea typeface="ＭＳ ゴシック" pitchFamily="49" charset="-128"/>
            </a:endParaRPr>
          </a:p>
          <a:p>
            <a:r>
              <a:rPr kumimoji="1" lang="ja-JP" altLang="en-US" dirty="0" smtClean="0">
                <a:latin typeface="ＭＳ ゴシック" pitchFamily="49" charset="-128"/>
                <a:ea typeface="ＭＳ ゴシック" pitchFamily="49" charset="-128"/>
              </a:rPr>
              <a:t>　　</a:t>
            </a:r>
            <a:r>
              <a:rPr lang="ja-JP" altLang="en-US" sz="2400" b="1" dirty="0" smtClean="0">
                <a:latin typeface="ＭＳ ゴシック" pitchFamily="49" charset="-128"/>
                <a:ea typeface="ＭＳ ゴシック" pitchFamily="49" charset="-128"/>
              </a:rPr>
              <a:t>コミュニケーション能力の素地　</a:t>
            </a:r>
          </a:p>
          <a:p>
            <a:endParaRPr kumimoji="1" lang="ja-JP" altLang="en-US" sz="1050" b="1" dirty="0">
              <a:solidFill>
                <a:srgbClr val="FF0066"/>
              </a:solidFill>
              <a:latin typeface="ＭＳ ゴシック" pitchFamily="49" charset="-128"/>
              <a:ea typeface="ＭＳ ゴシック" pitchFamily="49" charset="-128"/>
            </a:endParaRPr>
          </a:p>
        </p:txBody>
      </p:sp>
      <p:cxnSp>
        <p:nvCxnSpPr>
          <p:cNvPr id="6" name="直線矢印コネクタ 5"/>
          <p:cNvCxnSpPr/>
          <p:nvPr/>
        </p:nvCxnSpPr>
        <p:spPr>
          <a:xfrm flipV="1">
            <a:off x="2411760" y="2538904"/>
            <a:ext cx="0" cy="439306"/>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flipV="1">
            <a:off x="4614568" y="2536222"/>
            <a:ext cx="0" cy="439306"/>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flipV="1">
            <a:off x="6804248" y="2492597"/>
            <a:ext cx="0" cy="439306"/>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2031050" y="1336006"/>
            <a:ext cx="2232248" cy="369332"/>
          </a:xfrm>
          <a:prstGeom prst="rect">
            <a:avLst/>
          </a:prstGeom>
          <a:noFill/>
        </p:spPr>
        <p:txBody>
          <a:bodyPr wrap="square" rtlCol="0">
            <a:spAutoFit/>
          </a:bodyPr>
          <a:lstStyle/>
          <a:p>
            <a:r>
              <a:rPr kumimoji="1" lang="ja-JP" altLang="en-US" dirty="0" smtClean="0">
                <a:latin typeface="ＭＳ ゴシック" panose="020B0609070205080204" pitchFamily="49" charset="-128"/>
                <a:ea typeface="ＭＳ ゴシック" panose="020B0609070205080204" pitchFamily="49" charset="-128"/>
              </a:rPr>
              <a:t>外国語活動の目標</a:t>
            </a:r>
            <a:endParaRPr kumimoji="1" lang="ja-JP" altLang="en-US" dirty="0">
              <a:latin typeface="ＭＳ ゴシック" panose="020B0609070205080204" pitchFamily="49" charset="-128"/>
              <a:ea typeface="ＭＳ ゴシック" panose="020B0609070205080204" pitchFamily="49" charset="-128"/>
            </a:endParaRPr>
          </a:p>
        </p:txBody>
      </p:sp>
      <p:sp>
        <p:nvSpPr>
          <p:cNvPr id="17" name="テキスト ボックス 16"/>
          <p:cNvSpPr txBox="1"/>
          <p:nvPr/>
        </p:nvSpPr>
        <p:spPr>
          <a:xfrm>
            <a:off x="256469" y="2610002"/>
            <a:ext cx="730665" cy="369332"/>
          </a:xfrm>
          <a:prstGeom prst="rect">
            <a:avLst/>
          </a:prstGeom>
          <a:noFill/>
        </p:spPr>
        <p:txBody>
          <a:bodyPr wrap="square" rtlCol="0">
            <a:spAutoFit/>
          </a:bodyPr>
          <a:lstStyle/>
          <a:p>
            <a:r>
              <a:rPr lang="ja-JP" altLang="en-US" dirty="0" smtClean="0">
                <a:latin typeface="ＭＳ ゴシック" panose="020B0609070205080204" pitchFamily="49" charset="-128"/>
                <a:ea typeface="ＭＳ ゴシック" panose="020B0609070205080204" pitchFamily="49" charset="-128"/>
              </a:rPr>
              <a:t>柱１</a:t>
            </a:r>
            <a:endParaRPr kumimoji="1" lang="ja-JP" altLang="en-US" dirty="0">
              <a:latin typeface="ＭＳ ゴシック" panose="020B0609070205080204" pitchFamily="49" charset="-128"/>
              <a:ea typeface="ＭＳ ゴシック" panose="020B0609070205080204" pitchFamily="49" charset="-128"/>
            </a:endParaRPr>
          </a:p>
        </p:txBody>
      </p:sp>
      <p:sp>
        <p:nvSpPr>
          <p:cNvPr id="18" name="テキスト ボックス 17"/>
          <p:cNvSpPr txBox="1"/>
          <p:nvPr/>
        </p:nvSpPr>
        <p:spPr>
          <a:xfrm>
            <a:off x="3203848" y="2573983"/>
            <a:ext cx="730665" cy="369332"/>
          </a:xfrm>
          <a:prstGeom prst="rect">
            <a:avLst/>
          </a:prstGeom>
          <a:noFill/>
        </p:spPr>
        <p:txBody>
          <a:bodyPr wrap="square" rtlCol="0">
            <a:spAutoFit/>
          </a:bodyPr>
          <a:lstStyle/>
          <a:p>
            <a:r>
              <a:rPr lang="ja-JP" altLang="en-US" dirty="0" smtClean="0">
                <a:latin typeface="ＭＳ ゴシック" panose="020B0609070205080204" pitchFamily="49" charset="-128"/>
                <a:ea typeface="ＭＳ ゴシック" panose="020B0609070205080204" pitchFamily="49" charset="-128"/>
              </a:rPr>
              <a:t>柱２</a:t>
            </a:r>
            <a:endParaRPr kumimoji="1" lang="ja-JP" altLang="en-US" dirty="0">
              <a:latin typeface="ＭＳ ゴシック" panose="020B0609070205080204" pitchFamily="49" charset="-128"/>
              <a:ea typeface="ＭＳ ゴシック" panose="020B0609070205080204" pitchFamily="49" charset="-128"/>
            </a:endParaRPr>
          </a:p>
        </p:txBody>
      </p:sp>
      <p:sp>
        <p:nvSpPr>
          <p:cNvPr id="19" name="テキスト ボックス 18"/>
          <p:cNvSpPr txBox="1"/>
          <p:nvPr/>
        </p:nvSpPr>
        <p:spPr>
          <a:xfrm>
            <a:off x="6025226" y="2606196"/>
            <a:ext cx="730665" cy="369332"/>
          </a:xfrm>
          <a:prstGeom prst="rect">
            <a:avLst/>
          </a:prstGeom>
          <a:noFill/>
        </p:spPr>
        <p:txBody>
          <a:bodyPr wrap="square" rtlCol="0">
            <a:spAutoFit/>
          </a:bodyPr>
          <a:lstStyle/>
          <a:p>
            <a:r>
              <a:rPr lang="ja-JP" altLang="en-US" dirty="0" smtClean="0">
                <a:latin typeface="ＭＳ ゴシック" panose="020B0609070205080204" pitchFamily="49" charset="-128"/>
                <a:ea typeface="ＭＳ ゴシック" panose="020B0609070205080204" pitchFamily="49" charset="-128"/>
              </a:rPr>
              <a:t>柱３</a:t>
            </a:r>
            <a:endParaRPr kumimoji="1" lang="ja-JP" altLang="en-US" dirty="0">
              <a:latin typeface="ＭＳ ゴシック" panose="020B0609070205080204" pitchFamily="49" charset="-128"/>
              <a:ea typeface="ＭＳ ゴシック" panose="020B0609070205080204" pitchFamily="49" charset="-128"/>
            </a:endParaRPr>
          </a:p>
        </p:txBody>
      </p:sp>
      <p:sp>
        <p:nvSpPr>
          <p:cNvPr id="20" name="テキスト ボックス 19"/>
          <p:cNvSpPr txBox="1"/>
          <p:nvPr/>
        </p:nvSpPr>
        <p:spPr>
          <a:xfrm>
            <a:off x="971600" y="3789040"/>
            <a:ext cx="1440160" cy="369332"/>
          </a:xfrm>
          <a:prstGeom prst="rect">
            <a:avLst/>
          </a:prstGeom>
          <a:noFill/>
        </p:spPr>
        <p:txBody>
          <a:bodyPr wrap="square" rtlCol="0">
            <a:spAutoFit/>
          </a:bodyPr>
          <a:lstStyle/>
          <a:p>
            <a:r>
              <a:rPr lang="ja-JP" altLang="en-US" dirty="0" smtClean="0">
                <a:solidFill>
                  <a:srgbClr val="0000FF"/>
                </a:solidFill>
                <a:latin typeface="ＭＳ ゴシック" panose="020B0609070205080204" pitchFamily="49" charset="-128"/>
                <a:ea typeface="ＭＳ ゴシック" panose="020B0609070205080204" pitchFamily="49" charset="-128"/>
              </a:rPr>
              <a:t>具体的には</a:t>
            </a:r>
            <a:endParaRPr kumimoji="1" lang="ja-JP" altLang="en-US" dirty="0">
              <a:solidFill>
                <a:srgbClr val="0000FF"/>
              </a:solidFill>
              <a:latin typeface="ＭＳ ゴシック" panose="020B0609070205080204" pitchFamily="49" charset="-128"/>
              <a:ea typeface="ＭＳ ゴシック" panose="020B0609070205080204" pitchFamily="49" charset="-128"/>
            </a:endParaRPr>
          </a:p>
        </p:txBody>
      </p:sp>
      <p:sp>
        <p:nvSpPr>
          <p:cNvPr id="21" name="テキスト ボックス 20"/>
          <p:cNvSpPr txBox="1"/>
          <p:nvPr/>
        </p:nvSpPr>
        <p:spPr>
          <a:xfrm>
            <a:off x="3851918" y="3789040"/>
            <a:ext cx="1440160" cy="369332"/>
          </a:xfrm>
          <a:prstGeom prst="rect">
            <a:avLst/>
          </a:prstGeom>
          <a:noFill/>
        </p:spPr>
        <p:txBody>
          <a:bodyPr wrap="square" rtlCol="0">
            <a:spAutoFit/>
          </a:bodyPr>
          <a:lstStyle/>
          <a:p>
            <a:r>
              <a:rPr lang="ja-JP" altLang="en-US" dirty="0" smtClean="0">
                <a:solidFill>
                  <a:srgbClr val="0000FF"/>
                </a:solidFill>
                <a:latin typeface="ＭＳ ゴシック" panose="020B0609070205080204" pitchFamily="49" charset="-128"/>
                <a:ea typeface="ＭＳ ゴシック" panose="020B0609070205080204" pitchFamily="49" charset="-128"/>
              </a:rPr>
              <a:t>具体的には</a:t>
            </a:r>
            <a:endParaRPr kumimoji="1" lang="ja-JP" altLang="en-US" dirty="0">
              <a:solidFill>
                <a:srgbClr val="0000FF"/>
              </a:solidFill>
              <a:latin typeface="ＭＳ ゴシック" panose="020B0609070205080204" pitchFamily="49" charset="-128"/>
              <a:ea typeface="ＭＳ ゴシック" panose="020B0609070205080204" pitchFamily="49" charset="-128"/>
            </a:endParaRPr>
          </a:p>
        </p:txBody>
      </p:sp>
      <p:sp>
        <p:nvSpPr>
          <p:cNvPr id="22" name="テキスト ボックス 21"/>
          <p:cNvSpPr txBox="1"/>
          <p:nvPr/>
        </p:nvSpPr>
        <p:spPr>
          <a:xfrm>
            <a:off x="6732240" y="3789040"/>
            <a:ext cx="1440160" cy="369332"/>
          </a:xfrm>
          <a:prstGeom prst="rect">
            <a:avLst/>
          </a:prstGeom>
          <a:noFill/>
        </p:spPr>
        <p:txBody>
          <a:bodyPr wrap="square" rtlCol="0">
            <a:spAutoFit/>
          </a:bodyPr>
          <a:lstStyle/>
          <a:p>
            <a:r>
              <a:rPr lang="ja-JP" altLang="en-US" dirty="0" smtClean="0">
                <a:solidFill>
                  <a:srgbClr val="0000FF"/>
                </a:solidFill>
                <a:latin typeface="ＭＳ ゴシック" panose="020B0609070205080204" pitchFamily="49" charset="-128"/>
                <a:ea typeface="ＭＳ ゴシック" panose="020B0609070205080204" pitchFamily="49" charset="-128"/>
              </a:rPr>
              <a:t>具体的には</a:t>
            </a:r>
            <a:endParaRPr kumimoji="1" lang="ja-JP" altLang="en-US" dirty="0">
              <a:solidFill>
                <a:srgbClr val="0000FF"/>
              </a:solidFill>
              <a:latin typeface="ＭＳ ゴシック" panose="020B0609070205080204" pitchFamily="49" charset="-128"/>
              <a:ea typeface="ＭＳ ゴシック" panose="020B0609070205080204" pitchFamily="49" charset="-128"/>
            </a:endParaRPr>
          </a:p>
        </p:txBody>
      </p:sp>
      <p:sp>
        <p:nvSpPr>
          <p:cNvPr id="23" name="テキスト ボックス 22"/>
          <p:cNvSpPr txBox="1"/>
          <p:nvPr/>
        </p:nvSpPr>
        <p:spPr>
          <a:xfrm>
            <a:off x="459881" y="6165304"/>
            <a:ext cx="8224235" cy="369332"/>
          </a:xfrm>
          <a:prstGeom prst="rect">
            <a:avLst/>
          </a:prstGeom>
          <a:noFill/>
        </p:spPr>
        <p:txBody>
          <a:bodyPr wrap="square" rtlCol="0">
            <a:spAutoFit/>
          </a:bodyPr>
          <a:lstStyle/>
          <a:p>
            <a:r>
              <a:rPr lang="ja-JP" altLang="en-US" b="1" dirty="0" smtClean="0">
                <a:solidFill>
                  <a:srgbClr val="FF0066"/>
                </a:solidFill>
                <a:latin typeface="ＭＳ ゴシック" pitchFamily="49" charset="-128"/>
                <a:ea typeface="ＭＳ ゴシック" pitchFamily="49" charset="-128"/>
              </a:rPr>
              <a:t>これらを積み重ねることが，コミュニケーション能力の素地につながります</a:t>
            </a:r>
            <a:endParaRPr kumimoji="1" lang="ja-JP" altLang="en-US" b="1" dirty="0" smtClean="0">
              <a:solidFill>
                <a:srgbClr val="FF0066"/>
              </a:solidFill>
              <a:latin typeface="ＭＳ ゴシック" pitchFamily="49" charset="-128"/>
              <a:ea typeface="ＭＳ ゴシック" pitchFamily="49" charset="-128"/>
            </a:endParaRPr>
          </a:p>
        </p:txBody>
      </p:sp>
      <p:sp>
        <p:nvSpPr>
          <p:cNvPr id="26" name="四角形吹き出し 25"/>
          <p:cNvSpPr/>
          <p:nvPr/>
        </p:nvSpPr>
        <p:spPr>
          <a:xfrm>
            <a:off x="445584" y="279515"/>
            <a:ext cx="2520280" cy="956255"/>
          </a:xfrm>
          <a:prstGeom prst="wedgeRectCallout">
            <a:avLst>
              <a:gd name="adj1" fmla="val -38824"/>
              <a:gd name="adj2" fmla="val 72601"/>
            </a:avLst>
          </a:prstGeom>
          <a:solidFill>
            <a:schemeClr val="bg1"/>
          </a:solid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latin typeface="ＭＳ ゴシック" pitchFamily="49" charset="-128"/>
                <a:ea typeface="ＭＳ ゴシック" pitchFamily="49" charset="-128"/>
              </a:rPr>
              <a:t>コミュニケーション能力の素地の具体的な内容を教えてください。</a:t>
            </a:r>
            <a:endParaRPr kumimoji="1" lang="ja-JP" altLang="en-US" dirty="0">
              <a:solidFill>
                <a:schemeClr val="tx1"/>
              </a:solidFill>
              <a:latin typeface="ＭＳ ゴシック" pitchFamily="49" charset="-128"/>
              <a:ea typeface="ＭＳ ゴシック" pitchFamily="49" charset="-128"/>
            </a:endParaRPr>
          </a:p>
        </p:txBody>
      </p:sp>
      <p:sp>
        <p:nvSpPr>
          <p:cNvPr id="27" name="四角形吹き出し 26"/>
          <p:cNvSpPr/>
          <p:nvPr/>
        </p:nvSpPr>
        <p:spPr>
          <a:xfrm>
            <a:off x="3109880" y="279515"/>
            <a:ext cx="5616624" cy="936104"/>
          </a:xfrm>
          <a:prstGeom prst="wedgeRectCallout">
            <a:avLst>
              <a:gd name="adj1" fmla="val 36710"/>
              <a:gd name="adj2" fmla="val 84341"/>
            </a:avLst>
          </a:prstGeom>
          <a:solidFill>
            <a:schemeClr val="bg1"/>
          </a:solid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solidFill>
                <a:latin typeface="ＭＳ ゴシック" pitchFamily="49" charset="-128"/>
                <a:ea typeface="ＭＳ ゴシック" pitchFamily="49" charset="-128"/>
              </a:rPr>
              <a:t>日本と外国の文化の違いに気付くこと，</a:t>
            </a:r>
          </a:p>
          <a:p>
            <a:r>
              <a:rPr lang="ja-JP" altLang="en-US" dirty="0" smtClean="0">
                <a:solidFill>
                  <a:schemeClr val="tx1"/>
                </a:solidFill>
                <a:latin typeface="ＭＳ ゴシック" pitchFamily="49" charset="-128"/>
                <a:ea typeface="ＭＳ ゴシック" pitchFamily="49" charset="-128"/>
              </a:rPr>
              <a:t>英語をたくさん聞いたり，話したりすること，</a:t>
            </a:r>
          </a:p>
          <a:p>
            <a:r>
              <a:rPr kumimoji="1" lang="ja-JP" altLang="en-US" dirty="0" smtClean="0">
                <a:solidFill>
                  <a:schemeClr val="tx1"/>
                </a:solidFill>
                <a:latin typeface="ＭＳ ゴシック" pitchFamily="49" charset="-128"/>
                <a:ea typeface="ＭＳ ゴシック" pitchFamily="49" charset="-128"/>
              </a:rPr>
              <a:t>コミュニケーションの楽しさを体験すること等です。</a:t>
            </a:r>
          </a:p>
        </p:txBody>
      </p:sp>
      <p:pic>
        <p:nvPicPr>
          <p:cNvPr id="28" name="図 27" descr="先生.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6336" y="1484784"/>
            <a:ext cx="1152128" cy="1152128"/>
          </a:xfrm>
          <a:prstGeom prst="rect">
            <a:avLst/>
          </a:prstGeom>
        </p:spPr>
      </p:pic>
      <p:pic>
        <p:nvPicPr>
          <p:cNvPr id="29" name="図 28" descr="男性教師.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1484784"/>
            <a:ext cx="913337" cy="108012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67544" y="404664"/>
            <a:ext cx="8136904" cy="1485022"/>
          </a:xfrm>
          <a:prstGeom prst="rect">
            <a:avLst/>
          </a:prstGeom>
          <a:noFill/>
          <a:ln w="12700">
            <a:solidFill>
              <a:schemeClr val="tx1"/>
            </a:solidFill>
          </a:ln>
        </p:spPr>
        <p:txBody>
          <a:bodyPr wrap="square" rtlCol="0">
            <a:spAutoFit/>
          </a:bodyPr>
          <a:lstStyle/>
          <a:p>
            <a:r>
              <a:rPr lang="ja-JP" altLang="en-US" sz="2000" dirty="0">
                <a:latin typeface="ＭＳ ゴシック" pitchFamily="49" charset="-128"/>
                <a:ea typeface="ＭＳ ゴシック" pitchFamily="49" charset="-128"/>
              </a:rPr>
              <a:t>３</a:t>
            </a:r>
            <a:r>
              <a:rPr lang="ja-JP" altLang="en-US" sz="2000" dirty="0" smtClean="0">
                <a:latin typeface="ＭＳ ゴシック" pitchFamily="49" charset="-128"/>
                <a:ea typeface="ＭＳ ゴシック" pitchFamily="49" charset="-128"/>
              </a:rPr>
              <a:t>　外国語活動の内容</a:t>
            </a:r>
          </a:p>
          <a:p>
            <a:endParaRPr kumimoji="1" lang="ja-JP" altLang="en-US" sz="1050" dirty="0" smtClean="0">
              <a:latin typeface="ＭＳ ゴシック" pitchFamily="49" charset="-128"/>
              <a:ea typeface="ＭＳ ゴシック" pitchFamily="49" charset="-128"/>
            </a:endParaRPr>
          </a:p>
          <a:p>
            <a:r>
              <a:rPr lang="ja-JP" altLang="en-US" sz="2000" dirty="0" smtClean="0">
                <a:latin typeface="ＭＳ ゴシック" pitchFamily="49" charset="-128"/>
                <a:ea typeface="ＭＳ ゴシック" pitchFamily="49" charset="-128"/>
              </a:rPr>
              <a:t>外国語活動の内容には，</a:t>
            </a:r>
            <a:endParaRPr kumimoji="1" lang="ja-JP" altLang="en-US" sz="2000" dirty="0" smtClean="0">
              <a:latin typeface="ＭＳ ゴシック" pitchFamily="49" charset="-128"/>
              <a:ea typeface="ＭＳ ゴシック" pitchFamily="49" charset="-128"/>
            </a:endParaRPr>
          </a:p>
          <a:p>
            <a:r>
              <a:rPr lang="ja-JP" altLang="en-US" sz="2000" b="1" dirty="0" smtClean="0">
                <a:solidFill>
                  <a:srgbClr val="FF0066"/>
                </a:solidFill>
                <a:latin typeface="ＭＳ ゴシック" pitchFamily="49" charset="-128"/>
                <a:ea typeface="ＭＳ ゴシック" pitchFamily="49" charset="-128"/>
              </a:rPr>
              <a:t>「主としてコミュニケーションに関する事項」</a:t>
            </a:r>
            <a:endParaRPr lang="ja-JP" altLang="en-US" sz="2000" dirty="0">
              <a:latin typeface="ＭＳ ゴシック" pitchFamily="49" charset="-128"/>
              <a:ea typeface="ＭＳ ゴシック" pitchFamily="49" charset="-128"/>
            </a:endParaRPr>
          </a:p>
          <a:p>
            <a:r>
              <a:rPr kumimoji="1" lang="ja-JP" altLang="en-US" sz="2000" b="1" dirty="0" smtClean="0">
                <a:solidFill>
                  <a:srgbClr val="FF0066"/>
                </a:solidFill>
                <a:latin typeface="ＭＳ ゴシック" pitchFamily="49" charset="-128"/>
                <a:ea typeface="ＭＳ ゴシック" pitchFamily="49" charset="-128"/>
              </a:rPr>
              <a:t>「主として言語と文化に関する事項」　　　　　</a:t>
            </a:r>
            <a:r>
              <a:rPr kumimoji="1" lang="ja-JP" altLang="en-US" sz="2000" dirty="0" smtClean="0">
                <a:latin typeface="ＭＳ ゴシック" pitchFamily="49" charset="-128"/>
                <a:ea typeface="ＭＳ ゴシック" pitchFamily="49" charset="-128"/>
              </a:rPr>
              <a:t>があります。</a:t>
            </a:r>
            <a:endParaRPr kumimoji="1" lang="ja-JP" altLang="en-US" sz="2000" dirty="0">
              <a:latin typeface="ＭＳ ゴシック" pitchFamily="49" charset="-128"/>
              <a:ea typeface="ＭＳ ゴシック" pitchFamily="49" charset="-128"/>
            </a:endParaRPr>
          </a:p>
        </p:txBody>
      </p:sp>
      <p:sp>
        <p:nvSpPr>
          <p:cNvPr id="3" name="角丸四角形 2"/>
          <p:cNvSpPr/>
          <p:nvPr/>
        </p:nvSpPr>
        <p:spPr>
          <a:xfrm>
            <a:off x="1032582" y="2715583"/>
            <a:ext cx="2819338" cy="936104"/>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ＭＳ ゴシック" panose="020B0609070205080204" pitchFamily="49" charset="-128"/>
                <a:ea typeface="ＭＳ ゴシック" panose="020B0609070205080204" pitchFamily="49" charset="-128"/>
              </a:rPr>
              <a:t>主と</a:t>
            </a:r>
            <a:r>
              <a:rPr lang="ja-JP" altLang="en-US" sz="1600" dirty="0" smtClean="0">
                <a:solidFill>
                  <a:schemeClr val="tx1"/>
                </a:solidFill>
                <a:latin typeface="ＭＳ ゴシック" panose="020B0609070205080204" pitchFamily="49" charset="-128"/>
                <a:ea typeface="ＭＳ ゴシック" panose="020B0609070205080204" pitchFamily="49" charset="-128"/>
              </a:rPr>
              <a:t>して</a:t>
            </a:r>
          </a:p>
          <a:p>
            <a:pPr algn="ctr"/>
            <a:r>
              <a:rPr kumimoji="1" lang="ja-JP" altLang="en-US" sz="2000" b="1" dirty="0" smtClean="0">
                <a:solidFill>
                  <a:srgbClr val="0000FF"/>
                </a:solidFill>
                <a:latin typeface="ＭＳ ゴシック" panose="020B0609070205080204" pitchFamily="49" charset="-128"/>
                <a:ea typeface="ＭＳ ゴシック" panose="020B0609070205080204" pitchFamily="49" charset="-128"/>
              </a:rPr>
              <a:t>コミュニケーション</a:t>
            </a:r>
          </a:p>
          <a:p>
            <a:pPr algn="ctr"/>
            <a:r>
              <a:rPr lang="ja-JP" altLang="en-US" sz="1600" dirty="0" smtClean="0">
                <a:solidFill>
                  <a:schemeClr val="tx1"/>
                </a:solidFill>
                <a:latin typeface="ＭＳ ゴシック" panose="020B0609070205080204" pitchFamily="49" charset="-128"/>
                <a:ea typeface="ＭＳ ゴシック" panose="020B0609070205080204" pitchFamily="49" charset="-128"/>
              </a:rPr>
              <a:t>に関する事項</a:t>
            </a:r>
            <a:endParaRPr kumimoji="1" lang="ja-JP" altLang="en-US" sz="1600" dirty="0">
              <a:solidFill>
                <a:schemeClr val="tx1"/>
              </a:solidFill>
              <a:latin typeface="ＭＳ ゴシック" panose="020B0609070205080204" pitchFamily="49" charset="-128"/>
              <a:ea typeface="ＭＳ ゴシック" panose="020B0609070205080204" pitchFamily="49" charset="-128"/>
            </a:endParaRPr>
          </a:p>
        </p:txBody>
      </p:sp>
      <p:sp>
        <p:nvSpPr>
          <p:cNvPr id="4" name="角丸四角形 3"/>
          <p:cNvSpPr/>
          <p:nvPr/>
        </p:nvSpPr>
        <p:spPr>
          <a:xfrm>
            <a:off x="5148064" y="2715583"/>
            <a:ext cx="2808312" cy="936104"/>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ＭＳ ゴシック" panose="020B0609070205080204" pitchFamily="49" charset="-128"/>
                <a:ea typeface="ＭＳ ゴシック" panose="020B0609070205080204" pitchFamily="49" charset="-128"/>
              </a:rPr>
              <a:t>主と</a:t>
            </a:r>
            <a:r>
              <a:rPr lang="ja-JP" altLang="en-US" sz="1600" dirty="0" smtClean="0">
                <a:solidFill>
                  <a:schemeClr val="tx1"/>
                </a:solidFill>
                <a:latin typeface="ＭＳ ゴシック" panose="020B0609070205080204" pitchFamily="49" charset="-128"/>
                <a:ea typeface="ＭＳ ゴシック" panose="020B0609070205080204" pitchFamily="49" charset="-128"/>
              </a:rPr>
              <a:t>して</a:t>
            </a:r>
          </a:p>
          <a:p>
            <a:pPr algn="ctr"/>
            <a:r>
              <a:rPr lang="ja-JP" altLang="en-US" sz="2000" b="1" dirty="0" smtClean="0">
                <a:solidFill>
                  <a:srgbClr val="0000FF"/>
                </a:solidFill>
                <a:latin typeface="ＭＳ ゴシック" panose="020B0609070205080204" pitchFamily="49" charset="-128"/>
                <a:ea typeface="ＭＳ ゴシック" panose="020B0609070205080204" pitchFamily="49" charset="-128"/>
              </a:rPr>
              <a:t>言語や文化</a:t>
            </a:r>
            <a:endParaRPr kumimoji="1" lang="ja-JP" altLang="en-US" sz="2000" b="1" dirty="0" smtClean="0">
              <a:solidFill>
                <a:srgbClr val="0000FF"/>
              </a:solidFill>
              <a:latin typeface="ＭＳ ゴシック" panose="020B0609070205080204" pitchFamily="49" charset="-128"/>
              <a:ea typeface="ＭＳ ゴシック" panose="020B0609070205080204" pitchFamily="49" charset="-128"/>
            </a:endParaRPr>
          </a:p>
          <a:p>
            <a:pPr algn="ctr"/>
            <a:r>
              <a:rPr lang="ja-JP" altLang="en-US" sz="1600" dirty="0" smtClean="0">
                <a:solidFill>
                  <a:schemeClr val="tx1"/>
                </a:solidFill>
                <a:latin typeface="ＭＳ ゴシック" panose="020B0609070205080204" pitchFamily="49" charset="-128"/>
                <a:ea typeface="ＭＳ ゴシック" panose="020B0609070205080204" pitchFamily="49" charset="-128"/>
              </a:rPr>
              <a:t>に関する事項</a:t>
            </a:r>
            <a:endParaRPr kumimoji="1" lang="ja-JP" altLang="en-US" sz="1600" dirty="0">
              <a:solidFill>
                <a:schemeClr val="tx1"/>
              </a:solidFill>
              <a:latin typeface="ＭＳ ゴシック" panose="020B0609070205080204" pitchFamily="49" charset="-128"/>
              <a:ea typeface="ＭＳ ゴシック" panose="020B0609070205080204" pitchFamily="49" charset="-128"/>
            </a:endParaRPr>
          </a:p>
        </p:txBody>
      </p:sp>
      <p:sp>
        <p:nvSpPr>
          <p:cNvPr id="5" name="テキスト ボックス 4"/>
          <p:cNvSpPr txBox="1"/>
          <p:nvPr/>
        </p:nvSpPr>
        <p:spPr>
          <a:xfrm>
            <a:off x="827584" y="2060848"/>
            <a:ext cx="3024336" cy="369332"/>
          </a:xfrm>
          <a:prstGeom prst="rect">
            <a:avLst/>
          </a:prstGeom>
          <a:noFill/>
        </p:spPr>
        <p:txBody>
          <a:bodyPr wrap="square" rtlCol="0">
            <a:spAutoFit/>
          </a:bodyPr>
          <a:lstStyle/>
          <a:p>
            <a:r>
              <a:rPr lang="ja-JP" altLang="en-US" dirty="0" smtClean="0">
                <a:latin typeface="ＭＳ ゴシック" panose="020B0609070205080204" pitchFamily="49" charset="-128"/>
                <a:ea typeface="ＭＳ ゴシック" panose="020B0609070205080204" pitchFamily="49" charset="-128"/>
              </a:rPr>
              <a:t>柱３</a:t>
            </a:r>
            <a:r>
              <a:rPr lang="ja-JP" altLang="en-US" sz="1050" dirty="0" smtClean="0">
                <a:latin typeface="ＭＳ ゴシック" panose="020B0609070205080204" pitchFamily="49" charset="-128"/>
                <a:ea typeface="ＭＳ ゴシック" panose="020B0609070205080204" pitchFamily="49" charset="-128"/>
              </a:rPr>
              <a:t>　</a:t>
            </a:r>
            <a:r>
              <a:rPr lang="ja-JP" altLang="en-US" dirty="0" smtClean="0">
                <a:latin typeface="ＭＳ ゴシック" panose="020B0609070205080204" pitchFamily="49" charset="-128"/>
                <a:ea typeface="ＭＳ ゴシック" panose="020B0609070205080204" pitchFamily="49" charset="-128"/>
              </a:rPr>
              <a:t>コミュニケーション</a:t>
            </a:r>
            <a:endParaRPr kumimoji="1" lang="ja-JP" altLang="en-US" dirty="0">
              <a:latin typeface="ＭＳ ゴシック" panose="020B0609070205080204" pitchFamily="49" charset="-128"/>
              <a:ea typeface="ＭＳ ゴシック" panose="020B0609070205080204" pitchFamily="49" charset="-128"/>
            </a:endParaRPr>
          </a:p>
        </p:txBody>
      </p:sp>
      <p:cxnSp>
        <p:nvCxnSpPr>
          <p:cNvPr id="7" name="直線矢印コネクタ 6"/>
          <p:cNvCxnSpPr>
            <a:endCxn id="3" idx="0"/>
          </p:cNvCxnSpPr>
          <p:nvPr/>
        </p:nvCxnSpPr>
        <p:spPr>
          <a:xfrm>
            <a:off x="2442251" y="2400971"/>
            <a:ext cx="0" cy="31461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4788024" y="2060848"/>
            <a:ext cx="1656184" cy="369332"/>
          </a:xfrm>
          <a:prstGeom prst="rect">
            <a:avLst/>
          </a:prstGeom>
          <a:noFill/>
        </p:spPr>
        <p:txBody>
          <a:bodyPr wrap="square" rtlCol="0">
            <a:spAutoFit/>
          </a:bodyPr>
          <a:lstStyle/>
          <a:p>
            <a:r>
              <a:rPr lang="ja-JP" altLang="en-US" dirty="0" smtClean="0">
                <a:latin typeface="ＭＳ ゴシック" panose="020B0609070205080204" pitchFamily="49" charset="-128"/>
                <a:ea typeface="ＭＳ ゴシック" panose="020B0609070205080204" pitchFamily="49" charset="-128"/>
              </a:rPr>
              <a:t>柱１</a:t>
            </a:r>
            <a:r>
              <a:rPr lang="ja-JP" altLang="en-US" sz="1050" dirty="0" smtClean="0">
                <a:latin typeface="ＭＳ ゴシック" panose="020B0609070205080204" pitchFamily="49" charset="-128"/>
                <a:ea typeface="ＭＳ ゴシック" panose="020B0609070205080204" pitchFamily="49" charset="-128"/>
              </a:rPr>
              <a:t>　</a:t>
            </a:r>
            <a:r>
              <a:rPr lang="ja-JP" altLang="en-US" dirty="0" smtClean="0">
                <a:latin typeface="ＭＳ ゴシック" panose="020B0609070205080204" pitchFamily="49" charset="-128"/>
                <a:ea typeface="ＭＳ ゴシック" panose="020B0609070205080204" pitchFamily="49" charset="-128"/>
              </a:rPr>
              <a:t>気付き</a:t>
            </a:r>
            <a:endParaRPr kumimoji="1" lang="ja-JP" altLang="en-US" dirty="0">
              <a:latin typeface="ＭＳ ゴシック" panose="020B0609070205080204" pitchFamily="49" charset="-128"/>
              <a:ea typeface="ＭＳ ゴシック" panose="020B0609070205080204" pitchFamily="49" charset="-128"/>
            </a:endParaRPr>
          </a:p>
        </p:txBody>
      </p:sp>
      <p:sp>
        <p:nvSpPr>
          <p:cNvPr id="11" name="テキスト ボックス 10"/>
          <p:cNvSpPr txBox="1"/>
          <p:nvPr/>
        </p:nvSpPr>
        <p:spPr>
          <a:xfrm>
            <a:off x="6456748" y="2031639"/>
            <a:ext cx="2088232" cy="369332"/>
          </a:xfrm>
          <a:prstGeom prst="rect">
            <a:avLst/>
          </a:prstGeom>
          <a:noFill/>
        </p:spPr>
        <p:txBody>
          <a:bodyPr wrap="square" rtlCol="0">
            <a:spAutoFit/>
          </a:bodyPr>
          <a:lstStyle/>
          <a:p>
            <a:r>
              <a:rPr lang="ja-JP" altLang="en-US" dirty="0" smtClean="0">
                <a:latin typeface="ＭＳ ゴシック" panose="020B0609070205080204" pitchFamily="49" charset="-128"/>
                <a:ea typeface="ＭＳ ゴシック" panose="020B0609070205080204" pitchFamily="49" charset="-128"/>
              </a:rPr>
              <a:t>柱２</a:t>
            </a:r>
            <a:r>
              <a:rPr lang="ja-JP" altLang="en-US" sz="1050" dirty="0" smtClean="0">
                <a:latin typeface="ＭＳ ゴシック" panose="020B0609070205080204" pitchFamily="49" charset="-128"/>
                <a:ea typeface="ＭＳ ゴシック" panose="020B0609070205080204" pitchFamily="49" charset="-128"/>
              </a:rPr>
              <a:t>　</a:t>
            </a:r>
            <a:r>
              <a:rPr lang="ja-JP" altLang="en-US" dirty="0" smtClean="0">
                <a:latin typeface="ＭＳ ゴシック" panose="020B0609070205080204" pitchFamily="49" charset="-128"/>
                <a:ea typeface="ＭＳ ゴシック" panose="020B0609070205080204" pitchFamily="49" charset="-128"/>
              </a:rPr>
              <a:t>慣れ親しみ</a:t>
            </a:r>
            <a:endParaRPr kumimoji="1" lang="ja-JP" altLang="en-US" dirty="0">
              <a:latin typeface="ＭＳ ゴシック" panose="020B0609070205080204" pitchFamily="49" charset="-128"/>
              <a:ea typeface="ＭＳ ゴシック" panose="020B0609070205080204" pitchFamily="49" charset="-128"/>
            </a:endParaRPr>
          </a:p>
        </p:txBody>
      </p:sp>
      <p:cxnSp>
        <p:nvCxnSpPr>
          <p:cNvPr id="12" name="直線矢印コネクタ 11"/>
          <p:cNvCxnSpPr/>
          <p:nvPr/>
        </p:nvCxnSpPr>
        <p:spPr>
          <a:xfrm>
            <a:off x="6444208" y="2400971"/>
            <a:ext cx="0" cy="2787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251520" y="3874491"/>
            <a:ext cx="4176464" cy="2062103"/>
          </a:xfrm>
          <a:prstGeom prst="rect">
            <a:avLst/>
          </a:prstGeom>
          <a:noFill/>
        </p:spPr>
        <p:txBody>
          <a:bodyPr wrap="square" rtlCol="0">
            <a:spAutoFit/>
          </a:bodyPr>
          <a:lstStyle/>
          <a:p>
            <a:r>
              <a:rPr kumimoji="1" lang="ja-JP" altLang="en-US" sz="1600" dirty="0" smtClean="0">
                <a:latin typeface="ＭＳ ゴシック" pitchFamily="49" charset="-128"/>
                <a:ea typeface="ＭＳ ゴシック" pitchFamily="49" charset="-128"/>
              </a:rPr>
              <a:t>・</a:t>
            </a:r>
            <a:r>
              <a:rPr lang="ja-JP" altLang="en-US" sz="1600" dirty="0" smtClean="0">
                <a:latin typeface="ＭＳ ゴシック" pitchFamily="49" charset="-128"/>
                <a:ea typeface="ＭＳ ゴシック" pitchFamily="49" charset="-128"/>
              </a:rPr>
              <a:t>外国語を用いた</a:t>
            </a:r>
            <a:r>
              <a:rPr lang="ja-JP" altLang="en-US" sz="1600" dirty="0" smtClean="0">
                <a:solidFill>
                  <a:srgbClr val="FF0066"/>
                </a:solidFill>
                <a:latin typeface="ＭＳ ゴシック" pitchFamily="49" charset="-128"/>
                <a:ea typeface="ＭＳ ゴシック" pitchFamily="49" charset="-128"/>
              </a:rPr>
              <a:t>コミュニケーションを図</a:t>
            </a:r>
          </a:p>
          <a:p>
            <a:r>
              <a:rPr lang="ja-JP" altLang="en-US" sz="1600" dirty="0" smtClean="0">
                <a:solidFill>
                  <a:srgbClr val="FF0066"/>
                </a:solidFill>
                <a:latin typeface="ＭＳ ゴシック" pitchFamily="49" charset="-128"/>
                <a:ea typeface="ＭＳ ゴシック" pitchFamily="49" charset="-128"/>
              </a:rPr>
              <a:t>　ることの楽しさ</a:t>
            </a:r>
            <a:r>
              <a:rPr lang="ja-JP" altLang="en-US" sz="1600" dirty="0" smtClean="0">
                <a:latin typeface="ＭＳ ゴシック" pitchFamily="49" charset="-128"/>
                <a:ea typeface="ＭＳ ゴシック" pitchFamily="49" charset="-128"/>
              </a:rPr>
              <a:t>を体験すること。</a:t>
            </a:r>
          </a:p>
          <a:p>
            <a:endParaRPr kumimoji="1" lang="ja-JP" altLang="en-US" sz="1600" dirty="0">
              <a:latin typeface="ＭＳ ゴシック" pitchFamily="49" charset="-128"/>
              <a:ea typeface="ＭＳ ゴシック" pitchFamily="49" charset="-128"/>
            </a:endParaRPr>
          </a:p>
          <a:p>
            <a:r>
              <a:rPr lang="ja-JP" altLang="en-US" sz="1600" dirty="0" smtClean="0">
                <a:latin typeface="ＭＳ ゴシック" pitchFamily="49" charset="-128"/>
                <a:ea typeface="ＭＳ ゴシック" pitchFamily="49" charset="-128"/>
              </a:rPr>
              <a:t>・積極的に外国語を聞いたり，話したり</a:t>
            </a:r>
            <a:r>
              <a:rPr lang="ja-JP" altLang="en-US" sz="1600" dirty="0" err="1" smtClean="0">
                <a:latin typeface="ＭＳ ゴシック" pitchFamily="49" charset="-128"/>
                <a:ea typeface="ＭＳ ゴシック" pitchFamily="49" charset="-128"/>
              </a:rPr>
              <a:t>す</a:t>
            </a:r>
            <a:endParaRPr lang="ja-JP" altLang="en-US" sz="1600" dirty="0" smtClean="0">
              <a:latin typeface="ＭＳ ゴシック" pitchFamily="49" charset="-128"/>
              <a:ea typeface="ＭＳ ゴシック" pitchFamily="49" charset="-128"/>
            </a:endParaRPr>
          </a:p>
          <a:p>
            <a:r>
              <a:rPr lang="ja-JP" altLang="en-US" sz="1600" dirty="0">
                <a:latin typeface="ＭＳ ゴシック" pitchFamily="49" charset="-128"/>
                <a:ea typeface="ＭＳ ゴシック" pitchFamily="49" charset="-128"/>
              </a:rPr>
              <a:t>　</a:t>
            </a:r>
            <a:r>
              <a:rPr lang="ja-JP" altLang="en-US" sz="1600" dirty="0" smtClean="0">
                <a:latin typeface="ＭＳ ゴシック" pitchFamily="49" charset="-128"/>
                <a:ea typeface="ＭＳ ゴシック" pitchFamily="49" charset="-128"/>
              </a:rPr>
              <a:t>ること。</a:t>
            </a:r>
            <a:endParaRPr kumimoji="1" lang="ja-JP" altLang="en-US" sz="1600" dirty="0" smtClean="0">
              <a:latin typeface="ＭＳ ゴシック" pitchFamily="49" charset="-128"/>
              <a:ea typeface="ＭＳ ゴシック" pitchFamily="49" charset="-128"/>
            </a:endParaRPr>
          </a:p>
          <a:p>
            <a:endParaRPr lang="ja-JP" altLang="en-US" sz="1600" dirty="0" smtClean="0">
              <a:latin typeface="ＭＳ ゴシック" pitchFamily="49" charset="-128"/>
              <a:ea typeface="ＭＳ ゴシック" pitchFamily="49" charset="-128"/>
            </a:endParaRPr>
          </a:p>
          <a:p>
            <a:r>
              <a:rPr kumimoji="1" lang="ja-JP" altLang="en-US" sz="1600" dirty="0" smtClean="0">
                <a:latin typeface="ＭＳ ゴシック" pitchFamily="49" charset="-128"/>
                <a:ea typeface="ＭＳ ゴシック" pitchFamily="49" charset="-128"/>
              </a:rPr>
              <a:t>・言語を用いて</a:t>
            </a:r>
            <a:r>
              <a:rPr kumimoji="1" lang="ja-JP" altLang="en-US" sz="1600" dirty="0" smtClean="0">
                <a:solidFill>
                  <a:srgbClr val="FF0066"/>
                </a:solidFill>
                <a:latin typeface="ＭＳ ゴシック" pitchFamily="49" charset="-128"/>
                <a:ea typeface="ＭＳ ゴシック" pitchFamily="49" charset="-128"/>
              </a:rPr>
              <a:t>コミュニケーションを図る</a:t>
            </a:r>
          </a:p>
          <a:p>
            <a:r>
              <a:rPr lang="ja-JP" altLang="en-US" sz="1600" dirty="0">
                <a:solidFill>
                  <a:srgbClr val="FF0066"/>
                </a:solidFill>
                <a:latin typeface="ＭＳ ゴシック" pitchFamily="49" charset="-128"/>
                <a:ea typeface="ＭＳ ゴシック" pitchFamily="49" charset="-128"/>
              </a:rPr>
              <a:t>　</a:t>
            </a:r>
            <a:r>
              <a:rPr kumimoji="1" lang="ja-JP" altLang="en-US" sz="1600" dirty="0" smtClean="0">
                <a:solidFill>
                  <a:srgbClr val="FF0066"/>
                </a:solidFill>
                <a:latin typeface="ＭＳ ゴシック" pitchFamily="49" charset="-128"/>
                <a:ea typeface="ＭＳ ゴシック" pitchFamily="49" charset="-128"/>
              </a:rPr>
              <a:t>ことの大切さ</a:t>
            </a:r>
            <a:r>
              <a:rPr kumimoji="1" lang="ja-JP" altLang="en-US" sz="1600" dirty="0" smtClean="0">
                <a:latin typeface="ＭＳ ゴシック" pitchFamily="49" charset="-128"/>
                <a:ea typeface="ＭＳ ゴシック" pitchFamily="49" charset="-128"/>
              </a:rPr>
              <a:t>を知ること。</a:t>
            </a:r>
          </a:p>
        </p:txBody>
      </p:sp>
      <p:sp>
        <p:nvSpPr>
          <p:cNvPr id="14" name="テキスト ボックス 13"/>
          <p:cNvSpPr txBox="1"/>
          <p:nvPr/>
        </p:nvSpPr>
        <p:spPr>
          <a:xfrm>
            <a:off x="4535996" y="3874491"/>
            <a:ext cx="4212468" cy="2554545"/>
          </a:xfrm>
          <a:prstGeom prst="rect">
            <a:avLst/>
          </a:prstGeom>
          <a:noFill/>
        </p:spPr>
        <p:txBody>
          <a:bodyPr wrap="square" rtlCol="0">
            <a:spAutoFit/>
          </a:bodyPr>
          <a:lstStyle/>
          <a:p>
            <a:r>
              <a:rPr kumimoji="1" lang="ja-JP" altLang="en-US" sz="1600" dirty="0" smtClean="0">
                <a:latin typeface="ＭＳ ゴシック" pitchFamily="49" charset="-128"/>
                <a:ea typeface="ＭＳ ゴシック" pitchFamily="49" charset="-128"/>
              </a:rPr>
              <a:t>・</a:t>
            </a:r>
            <a:r>
              <a:rPr lang="ja-JP" altLang="en-US" sz="1600" dirty="0" smtClean="0">
                <a:latin typeface="ＭＳ ゴシック" pitchFamily="49" charset="-128"/>
                <a:ea typeface="ＭＳ ゴシック" pitchFamily="49" charset="-128"/>
              </a:rPr>
              <a:t>外国語の</a:t>
            </a:r>
            <a:r>
              <a:rPr lang="ja-JP" altLang="en-US" sz="1600" dirty="0" smtClean="0">
                <a:solidFill>
                  <a:srgbClr val="FF0066"/>
                </a:solidFill>
                <a:latin typeface="ＭＳ ゴシック" pitchFamily="49" charset="-128"/>
                <a:ea typeface="ＭＳ ゴシック" pitchFamily="49" charset="-128"/>
              </a:rPr>
              <a:t>音声やリズムに慣れ親しみ</a:t>
            </a:r>
            <a:r>
              <a:rPr lang="ja-JP" altLang="en-US" sz="1600" dirty="0" smtClean="0">
                <a:latin typeface="ＭＳ ゴシック" pitchFamily="49" charset="-128"/>
                <a:ea typeface="ＭＳ ゴシック" pitchFamily="49" charset="-128"/>
              </a:rPr>
              <a:t>，日</a:t>
            </a:r>
          </a:p>
          <a:p>
            <a:r>
              <a:rPr lang="ja-JP" altLang="en-US" sz="1600" dirty="0">
                <a:latin typeface="ＭＳ ゴシック" pitchFamily="49" charset="-128"/>
                <a:ea typeface="ＭＳ ゴシック" pitchFamily="49" charset="-128"/>
              </a:rPr>
              <a:t>　</a:t>
            </a:r>
            <a:r>
              <a:rPr lang="ja-JP" altLang="en-US" sz="1600" dirty="0" smtClean="0">
                <a:latin typeface="ＭＳ ゴシック" pitchFamily="49" charset="-128"/>
                <a:ea typeface="ＭＳ ゴシック" pitchFamily="49" charset="-128"/>
              </a:rPr>
              <a:t>本語との</a:t>
            </a:r>
            <a:r>
              <a:rPr lang="ja-JP" altLang="en-US" sz="1600" dirty="0" smtClean="0">
                <a:solidFill>
                  <a:srgbClr val="FF0066"/>
                </a:solidFill>
                <a:latin typeface="ＭＳ ゴシック" pitchFamily="49" charset="-128"/>
                <a:ea typeface="ＭＳ ゴシック" pitchFamily="49" charset="-128"/>
              </a:rPr>
              <a:t>違いや言葉の面白さや豊かさに</a:t>
            </a:r>
          </a:p>
          <a:p>
            <a:r>
              <a:rPr lang="ja-JP" altLang="en-US" sz="1600" dirty="0">
                <a:solidFill>
                  <a:srgbClr val="FF0066"/>
                </a:solidFill>
                <a:latin typeface="ＭＳ ゴシック" pitchFamily="49" charset="-128"/>
                <a:ea typeface="ＭＳ ゴシック" pitchFamily="49" charset="-128"/>
              </a:rPr>
              <a:t>　</a:t>
            </a:r>
            <a:r>
              <a:rPr lang="ja-JP" altLang="en-US" sz="1600" dirty="0" smtClean="0">
                <a:solidFill>
                  <a:srgbClr val="FF0066"/>
                </a:solidFill>
                <a:latin typeface="ＭＳ ゴシック" pitchFamily="49" charset="-128"/>
                <a:ea typeface="ＭＳ ゴシック" pitchFamily="49" charset="-128"/>
              </a:rPr>
              <a:t>気付く</a:t>
            </a:r>
            <a:r>
              <a:rPr lang="ja-JP" altLang="en-US" sz="1600" dirty="0" smtClean="0">
                <a:latin typeface="ＭＳ ゴシック" pitchFamily="49" charset="-128"/>
                <a:ea typeface="ＭＳ ゴシック" pitchFamily="49" charset="-128"/>
              </a:rPr>
              <a:t>こと。</a:t>
            </a:r>
          </a:p>
          <a:p>
            <a:endParaRPr kumimoji="1" lang="ja-JP" altLang="en-US" sz="1600" dirty="0">
              <a:latin typeface="ＭＳ ゴシック" pitchFamily="49" charset="-128"/>
              <a:ea typeface="ＭＳ ゴシック" pitchFamily="49" charset="-128"/>
            </a:endParaRPr>
          </a:p>
          <a:p>
            <a:r>
              <a:rPr lang="ja-JP" altLang="en-US" sz="1600" dirty="0" smtClean="0">
                <a:latin typeface="ＭＳ ゴシック" pitchFamily="49" charset="-128"/>
                <a:ea typeface="ＭＳ ゴシック" pitchFamily="49" charset="-128"/>
              </a:rPr>
              <a:t>・日本と外国の生活，習慣，行事の違いを</a:t>
            </a:r>
          </a:p>
          <a:p>
            <a:r>
              <a:rPr lang="ja-JP" altLang="en-US" sz="1600" dirty="0">
                <a:latin typeface="ＭＳ ゴシック" pitchFamily="49" charset="-128"/>
                <a:ea typeface="ＭＳ ゴシック" pitchFamily="49" charset="-128"/>
              </a:rPr>
              <a:t>　</a:t>
            </a:r>
            <a:r>
              <a:rPr lang="ja-JP" altLang="en-US" sz="1600" dirty="0" smtClean="0">
                <a:latin typeface="ＭＳ ゴシック" pitchFamily="49" charset="-128"/>
                <a:ea typeface="ＭＳ ゴシック" pitchFamily="49" charset="-128"/>
              </a:rPr>
              <a:t>知り，</a:t>
            </a:r>
            <a:r>
              <a:rPr lang="ja-JP" altLang="en-US" sz="1600" dirty="0" smtClean="0">
                <a:solidFill>
                  <a:srgbClr val="FF0066"/>
                </a:solidFill>
                <a:latin typeface="ＭＳ ゴシック" pitchFamily="49" charset="-128"/>
                <a:ea typeface="ＭＳ ゴシック" pitchFamily="49" charset="-128"/>
              </a:rPr>
              <a:t>多様なものの見方や考え方に気付</a:t>
            </a:r>
          </a:p>
          <a:p>
            <a:r>
              <a:rPr lang="ja-JP" altLang="en-US" sz="1600" dirty="0">
                <a:solidFill>
                  <a:srgbClr val="FF0066"/>
                </a:solidFill>
                <a:latin typeface="ＭＳ ゴシック" pitchFamily="49" charset="-128"/>
                <a:ea typeface="ＭＳ ゴシック" pitchFamily="49" charset="-128"/>
              </a:rPr>
              <a:t>　</a:t>
            </a:r>
            <a:r>
              <a:rPr lang="ja-JP" altLang="en-US" sz="1600" dirty="0" smtClean="0">
                <a:solidFill>
                  <a:srgbClr val="FF0066"/>
                </a:solidFill>
                <a:latin typeface="ＭＳ ゴシック" pitchFamily="49" charset="-128"/>
                <a:ea typeface="ＭＳ ゴシック" pitchFamily="49" charset="-128"/>
              </a:rPr>
              <a:t>く</a:t>
            </a:r>
            <a:r>
              <a:rPr lang="ja-JP" altLang="en-US" sz="1600" dirty="0" smtClean="0">
                <a:latin typeface="ＭＳ ゴシック" pitchFamily="49" charset="-128"/>
                <a:ea typeface="ＭＳ ゴシック" pitchFamily="49" charset="-128"/>
              </a:rPr>
              <a:t>こと。</a:t>
            </a:r>
          </a:p>
          <a:p>
            <a:endParaRPr kumimoji="1" lang="ja-JP" altLang="en-US" sz="1600" dirty="0">
              <a:latin typeface="ＭＳ ゴシック" pitchFamily="49" charset="-128"/>
              <a:ea typeface="ＭＳ ゴシック" pitchFamily="49" charset="-128"/>
            </a:endParaRPr>
          </a:p>
          <a:p>
            <a:r>
              <a:rPr lang="ja-JP" altLang="en-US" sz="1600" dirty="0" smtClean="0">
                <a:latin typeface="ＭＳ ゴシック" pitchFamily="49" charset="-128"/>
                <a:ea typeface="ＭＳ ゴシック" pitchFamily="49" charset="-128"/>
              </a:rPr>
              <a:t>・異なる文化をもつ人々との交流を体験し，</a:t>
            </a:r>
          </a:p>
          <a:p>
            <a:r>
              <a:rPr lang="ja-JP" altLang="en-US" sz="1600" dirty="0">
                <a:latin typeface="ＭＳ ゴシック" pitchFamily="49" charset="-128"/>
                <a:ea typeface="ＭＳ ゴシック" pitchFamily="49" charset="-128"/>
              </a:rPr>
              <a:t>　</a:t>
            </a:r>
            <a:r>
              <a:rPr lang="ja-JP" altLang="en-US" sz="1600" dirty="0" smtClean="0">
                <a:solidFill>
                  <a:srgbClr val="FF0066"/>
                </a:solidFill>
                <a:latin typeface="ＭＳ ゴシック" pitchFamily="49" charset="-128"/>
                <a:ea typeface="ＭＳ ゴシック" pitchFamily="49" charset="-128"/>
              </a:rPr>
              <a:t>文化等に対する理解を深める</a:t>
            </a:r>
            <a:r>
              <a:rPr lang="ja-JP" altLang="en-US" sz="1600" dirty="0" smtClean="0">
                <a:latin typeface="ＭＳ ゴシック" pitchFamily="49" charset="-128"/>
                <a:ea typeface="ＭＳ ゴシック" pitchFamily="49" charset="-128"/>
              </a:rPr>
              <a:t>こと。</a:t>
            </a:r>
            <a:endParaRPr kumimoji="1" lang="ja-JP" altLang="en-US" sz="1600" dirty="0" smtClean="0">
              <a:latin typeface="ＭＳ ゴシック" pitchFamily="49" charset="-128"/>
              <a:ea typeface="ＭＳ ゴシック" pitchFamily="49" charset="-128"/>
            </a:endParaRPr>
          </a:p>
        </p:txBody>
      </p:sp>
      <p:pic>
        <p:nvPicPr>
          <p:cNvPr id="17" name="図 16" descr="先生.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8344" y="2564904"/>
            <a:ext cx="1152128" cy="1152128"/>
          </a:xfrm>
          <a:prstGeom prst="rect">
            <a:avLst/>
          </a:prstGeom>
        </p:spPr>
      </p:pic>
      <p:pic>
        <p:nvPicPr>
          <p:cNvPr id="18" name="図 17" descr="男性教師.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2564904"/>
            <a:ext cx="913337" cy="1080120"/>
          </a:xfrm>
          <a:prstGeom prst="rect">
            <a:avLst/>
          </a:prstGeom>
        </p:spPr>
      </p:pic>
    </p:spTree>
    <p:extLst>
      <p:ext uri="{BB962C8B-B14F-4D97-AF65-F5344CB8AC3E}">
        <p14:creationId xmlns:p14="http://schemas.microsoft.com/office/powerpoint/2010/main" val="9516710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67544" y="404664"/>
            <a:ext cx="8136904" cy="1485022"/>
          </a:xfrm>
          <a:prstGeom prst="rect">
            <a:avLst/>
          </a:prstGeom>
          <a:noFill/>
          <a:ln w="12700">
            <a:solidFill>
              <a:schemeClr val="tx1"/>
            </a:solidFill>
          </a:ln>
        </p:spPr>
        <p:txBody>
          <a:bodyPr wrap="square" rtlCol="0">
            <a:spAutoFit/>
          </a:bodyPr>
          <a:lstStyle/>
          <a:p>
            <a:r>
              <a:rPr lang="ja-JP" altLang="en-US" sz="2000" dirty="0">
                <a:latin typeface="ＭＳ ゴシック" pitchFamily="49" charset="-128"/>
                <a:ea typeface="ＭＳ ゴシック" pitchFamily="49" charset="-128"/>
              </a:rPr>
              <a:t>４</a:t>
            </a:r>
            <a:r>
              <a:rPr lang="ja-JP" altLang="en-US" sz="2000" dirty="0" smtClean="0">
                <a:latin typeface="ＭＳ ゴシック" pitchFamily="49" charset="-128"/>
                <a:ea typeface="ＭＳ ゴシック" pitchFamily="49" charset="-128"/>
              </a:rPr>
              <a:t>　外国語活動</a:t>
            </a:r>
            <a:r>
              <a:rPr lang="ja-JP" altLang="en-US" sz="2000" dirty="0">
                <a:latin typeface="ＭＳ ゴシック" pitchFamily="49" charset="-128"/>
                <a:ea typeface="ＭＳ ゴシック" pitchFamily="49" charset="-128"/>
              </a:rPr>
              <a:t>の３つの柱と“</a:t>
            </a:r>
            <a:r>
              <a:rPr lang="en-US" altLang="ja-JP" sz="2000" b="1" dirty="0">
                <a:latin typeface="Century" pitchFamily="18" charset="0"/>
                <a:ea typeface="ＭＳ ゴシック" pitchFamily="49" charset="-128"/>
              </a:rPr>
              <a:t>Hi, friends!”</a:t>
            </a:r>
            <a:endParaRPr lang="ja-JP" altLang="en-US" sz="2000" b="1" dirty="0">
              <a:latin typeface="Century" pitchFamily="18" charset="0"/>
              <a:ea typeface="ＭＳ ゴシック" pitchFamily="49" charset="-128"/>
            </a:endParaRPr>
          </a:p>
          <a:p>
            <a:endParaRPr kumimoji="1" lang="ja-JP" altLang="en-US" sz="1050" dirty="0" smtClean="0">
              <a:latin typeface="ＭＳ ゴシック" pitchFamily="49" charset="-128"/>
              <a:ea typeface="ＭＳ ゴシック" pitchFamily="49" charset="-128"/>
            </a:endParaRPr>
          </a:p>
          <a:p>
            <a:r>
              <a:rPr lang="ja-JP" altLang="en-US" sz="2000" dirty="0">
                <a:latin typeface="ＭＳ ゴシック" pitchFamily="49" charset="-128"/>
                <a:ea typeface="ＭＳ ゴシック" pitchFamily="49" charset="-128"/>
              </a:rPr>
              <a:t>“</a:t>
            </a:r>
            <a:r>
              <a:rPr lang="en-US" altLang="ja-JP" sz="2000" b="1" dirty="0">
                <a:latin typeface="Century" pitchFamily="18" charset="0"/>
                <a:ea typeface="ＭＳ ゴシック" pitchFamily="49" charset="-128"/>
              </a:rPr>
              <a:t>Hi, friends</a:t>
            </a:r>
            <a:r>
              <a:rPr lang="en-US" altLang="ja-JP" sz="2000" b="1" dirty="0" smtClean="0">
                <a:latin typeface="Century" pitchFamily="18" charset="0"/>
                <a:ea typeface="ＭＳ ゴシック" pitchFamily="49" charset="-128"/>
              </a:rPr>
              <a:t>!”</a:t>
            </a:r>
            <a:r>
              <a:rPr lang="ja-JP" altLang="en-US" sz="2000" dirty="0" smtClean="0">
                <a:latin typeface="Century" pitchFamily="18" charset="0"/>
                <a:ea typeface="ＭＳ ゴシック" pitchFamily="49" charset="-128"/>
              </a:rPr>
              <a:t>の</a:t>
            </a:r>
            <a:r>
              <a:rPr lang="en-US" altLang="ja-JP" sz="2000" b="1" dirty="0" smtClean="0">
                <a:solidFill>
                  <a:srgbClr val="0000FF"/>
                </a:solidFill>
                <a:latin typeface="Century" pitchFamily="18" charset="0"/>
                <a:ea typeface="ＭＳ ゴシック" pitchFamily="49" charset="-128"/>
              </a:rPr>
              <a:t>Let’s Listen   Let’s Chant   Let’s Sing   Let’s Play  Activity</a:t>
            </a:r>
            <a:r>
              <a:rPr lang="ja-JP" altLang="en-US" sz="2000" dirty="0" smtClean="0">
                <a:latin typeface="Century" pitchFamily="18" charset="0"/>
                <a:ea typeface="ＭＳ ゴシック" pitchFamily="49" charset="-128"/>
              </a:rPr>
              <a:t>は，外国語活動の３つの柱「気付き」「慣れ親しみ」「コミュニケーション」に対応しています。</a:t>
            </a:r>
            <a:endParaRPr kumimoji="1" lang="ja-JP" altLang="en-US" sz="2000" b="1" dirty="0">
              <a:latin typeface="ＭＳ ゴシック" pitchFamily="49" charset="-128"/>
              <a:ea typeface="ＭＳ ゴシック" pitchFamily="49" charset="-128"/>
            </a:endParaRPr>
          </a:p>
        </p:txBody>
      </p:sp>
      <p:sp>
        <p:nvSpPr>
          <p:cNvPr id="3" name="テキスト ボックス 2"/>
          <p:cNvSpPr txBox="1"/>
          <p:nvPr/>
        </p:nvSpPr>
        <p:spPr>
          <a:xfrm>
            <a:off x="323528" y="2861066"/>
            <a:ext cx="3168352" cy="923330"/>
          </a:xfrm>
          <a:prstGeom prst="rect">
            <a:avLst/>
          </a:prstGeom>
          <a:noFill/>
          <a:ln>
            <a:solidFill>
              <a:schemeClr val="tx1"/>
            </a:solidFill>
          </a:ln>
        </p:spPr>
        <p:txBody>
          <a:bodyPr wrap="square" rtlCol="0">
            <a:spAutoFit/>
          </a:bodyPr>
          <a:lstStyle/>
          <a:p>
            <a:r>
              <a:rPr kumimoji="1" lang="ja-JP" altLang="en-US" dirty="0" smtClean="0"/>
              <a:t>柱１　</a:t>
            </a:r>
            <a:r>
              <a:rPr kumimoji="1" lang="ja-JP" altLang="en-US" b="1" dirty="0" smtClean="0">
                <a:solidFill>
                  <a:srgbClr val="FF0066"/>
                </a:solidFill>
              </a:rPr>
              <a:t>気付き</a:t>
            </a:r>
          </a:p>
          <a:p>
            <a:r>
              <a:rPr kumimoji="1" lang="ja-JP" altLang="en-US" dirty="0" smtClean="0"/>
              <a:t>言語や文化に関する体験的な理解</a:t>
            </a:r>
            <a:endParaRPr kumimoji="1" lang="ja-JP" altLang="en-US" dirty="0"/>
          </a:p>
        </p:txBody>
      </p:sp>
      <p:sp>
        <p:nvSpPr>
          <p:cNvPr id="4" name="テキスト ボックス 3"/>
          <p:cNvSpPr txBox="1"/>
          <p:nvPr/>
        </p:nvSpPr>
        <p:spPr>
          <a:xfrm>
            <a:off x="323528" y="4004483"/>
            <a:ext cx="3168352" cy="923330"/>
          </a:xfrm>
          <a:prstGeom prst="rect">
            <a:avLst/>
          </a:prstGeom>
          <a:noFill/>
          <a:ln>
            <a:solidFill>
              <a:schemeClr val="tx1"/>
            </a:solidFill>
          </a:ln>
        </p:spPr>
        <p:txBody>
          <a:bodyPr wrap="square" rtlCol="0">
            <a:spAutoFit/>
          </a:bodyPr>
          <a:lstStyle/>
          <a:p>
            <a:r>
              <a:rPr kumimoji="1" lang="ja-JP" altLang="en-US" dirty="0" smtClean="0"/>
              <a:t>柱２　</a:t>
            </a:r>
            <a:r>
              <a:rPr lang="ja-JP" altLang="en-US" b="1" dirty="0">
                <a:solidFill>
                  <a:srgbClr val="FF0066"/>
                </a:solidFill>
              </a:rPr>
              <a:t>慣れ親しみ</a:t>
            </a:r>
            <a:endParaRPr kumimoji="1" lang="ja-JP" altLang="en-US" b="1" dirty="0" smtClean="0">
              <a:solidFill>
                <a:srgbClr val="FF0066"/>
              </a:solidFill>
            </a:endParaRPr>
          </a:p>
          <a:p>
            <a:r>
              <a:rPr lang="ja-JP" altLang="en-US" dirty="0"/>
              <a:t>外国語</a:t>
            </a:r>
            <a:r>
              <a:rPr lang="ja-JP" altLang="en-US" dirty="0" smtClean="0"/>
              <a:t>の音声や基本的な表現への慣れ親しみ</a:t>
            </a:r>
            <a:endParaRPr kumimoji="1" lang="ja-JP" altLang="en-US" dirty="0"/>
          </a:p>
        </p:txBody>
      </p:sp>
      <p:sp>
        <p:nvSpPr>
          <p:cNvPr id="5" name="テキスト ボックス 4"/>
          <p:cNvSpPr txBox="1"/>
          <p:nvPr/>
        </p:nvSpPr>
        <p:spPr>
          <a:xfrm>
            <a:off x="323528" y="5143257"/>
            <a:ext cx="3168352" cy="923330"/>
          </a:xfrm>
          <a:prstGeom prst="rect">
            <a:avLst/>
          </a:prstGeom>
          <a:noFill/>
          <a:ln>
            <a:solidFill>
              <a:schemeClr val="tx1"/>
            </a:solidFill>
          </a:ln>
        </p:spPr>
        <p:txBody>
          <a:bodyPr wrap="square" rtlCol="0">
            <a:spAutoFit/>
          </a:bodyPr>
          <a:lstStyle/>
          <a:p>
            <a:r>
              <a:rPr kumimoji="1" lang="ja-JP" altLang="en-US" dirty="0" smtClean="0"/>
              <a:t>柱３　</a:t>
            </a:r>
            <a:r>
              <a:rPr lang="ja-JP" altLang="en-US" b="1" dirty="0">
                <a:solidFill>
                  <a:srgbClr val="FF0066"/>
                </a:solidFill>
              </a:rPr>
              <a:t>コミュニケーション</a:t>
            </a:r>
            <a:endParaRPr kumimoji="1" lang="ja-JP" altLang="en-US" b="1" dirty="0" smtClean="0">
              <a:solidFill>
                <a:srgbClr val="FF0066"/>
              </a:solidFill>
            </a:endParaRPr>
          </a:p>
          <a:p>
            <a:r>
              <a:rPr lang="ja-JP" altLang="en-US" dirty="0"/>
              <a:t>積極的</a:t>
            </a:r>
            <a:r>
              <a:rPr lang="ja-JP" altLang="en-US" dirty="0" smtClean="0"/>
              <a:t>にコミュニケーションを図ろうとする態度の育成</a:t>
            </a:r>
            <a:endParaRPr kumimoji="1" lang="ja-JP" altLang="en-US" dirty="0"/>
          </a:p>
        </p:txBody>
      </p:sp>
      <p:sp>
        <p:nvSpPr>
          <p:cNvPr id="7" name="テキスト ボックス 6"/>
          <p:cNvSpPr txBox="1"/>
          <p:nvPr/>
        </p:nvSpPr>
        <p:spPr>
          <a:xfrm>
            <a:off x="4355976" y="2400563"/>
            <a:ext cx="4392488" cy="1107996"/>
          </a:xfrm>
          <a:prstGeom prst="rect">
            <a:avLst/>
          </a:prstGeom>
          <a:noFill/>
          <a:ln>
            <a:solidFill>
              <a:schemeClr val="tx1"/>
            </a:solidFill>
          </a:ln>
        </p:spPr>
        <p:txBody>
          <a:bodyPr wrap="square" rtlCol="0">
            <a:spAutoFit/>
          </a:bodyPr>
          <a:lstStyle/>
          <a:p>
            <a:r>
              <a:rPr lang="en-US" altLang="ja-JP" b="1" dirty="0">
                <a:solidFill>
                  <a:srgbClr val="0000FF"/>
                </a:solidFill>
                <a:latin typeface="Century" pitchFamily="18" charset="0"/>
                <a:ea typeface="ＭＳ ゴシック" pitchFamily="49" charset="-128"/>
              </a:rPr>
              <a:t>Let’s Listen</a:t>
            </a:r>
            <a:endParaRPr kumimoji="1" lang="ja-JP" altLang="en-US" b="1" dirty="0" smtClean="0">
              <a:solidFill>
                <a:srgbClr val="FF0066"/>
              </a:solidFill>
            </a:endParaRPr>
          </a:p>
          <a:p>
            <a:r>
              <a:rPr lang="ja-JP" altLang="en-US" sz="1600" dirty="0" smtClean="0">
                <a:latin typeface="ＭＳ ゴシック" panose="020B0609070205080204" pitchFamily="49" charset="-128"/>
                <a:ea typeface="ＭＳ ゴシック" panose="020B0609070205080204" pitchFamily="49" charset="-128"/>
              </a:rPr>
              <a:t>音声教材を聞いて，日本と外国の文化の違い，日本語と外国語の違いに気付く</a:t>
            </a:r>
          </a:p>
          <a:p>
            <a:r>
              <a:rPr kumimoji="1" lang="ja-JP" altLang="en-US" sz="1600" dirty="0" smtClean="0">
                <a:latin typeface="ＭＳ ゴシック" panose="020B0609070205080204" pitchFamily="49" charset="-128"/>
                <a:ea typeface="ＭＳ ゴシック" panose="020B0609070205080204" pitchFamily="49" charset="-128"/>
              </a:rPr>
              <a:t>語彙や表現を繰り返し聞いて慣れ親しむ。</a:t>
            </a:r>
            <a:endParaRPr kumimoji="1" lang="ja-JP" altLang="en-US" sz="1600" dirty="0">
              <a:latin typeface="ＭＳ ゴシック" panose="020B0609070205080204" pitchFamily="49" charset="-128"/>
              <a:ea typeface="ＭＳ ゴシック" panose="020B0609070205080204" pitchFamily="49" charset="-128"/>
            </a:endParaRPr>
          </a:p>
        </p:txBody>
      </p:sp>
      <p:sp>
        <p:nvSpPr>
          <p:cNvPr id="8" name="テキスト ボックス 7"/>
          <p:cNvSpPr txBox="1"/>
          <p:nvPr/>
        </p:nvSpPr>
        <p:spPr>
          <a:xfrm>
            <a:off x="4355976" y="3789040"/>
            <a:ext cx="4392488" cy="1354217"/>
          </a:xfrm>
          <a:prstGeom prst="rect">
            <a:avLst/>
          </a:prstGeom>
          <a:noFill/>
          <a:ln>
            <a:solidFill>
              <a:schemeClr val="tx1"/>
            </a:solidFill>
          </a:ln>
        </p:spPr>
        <p:txBody>
          <a:bodyPr wrap="square" rtlCol="0">
            <a:spAutoFit/>
          </a:bodyPr>
          <a:lstStyle/>
          <a:p>
            <a:r>
              <a:rPr lang="en-US" altLang="ja-JP" b="1" dirty="0">
                <a:solidFill>
                  <a:srgbClr val="0000FF"/>
                </a:solidFill>
                <a:latin typeface="Century" pitchFamily="18" charset="0"/>
                <a:ea typeface="ＭＳ ゴシック" pitchFamily="49" charset="-128"/>
              </a:rPr>
              <a:t>Let’s Chant  </a:t>
            </a:r>
            <a:r>
              <a:rPr lang="ja-JP" altLang="en-US" b="1" dirty="0" smtClean="0">
                <a:solidFill>
                  <a:srgbClr val="0000FF"/>
                </a:solidFill>
                <a:latin typeface="Century" pitchFamily="18" charset="0"/>
                <a:ea typeface="ＭＳ ゴシック" pitchFamily="49" charset="-128"/>
              </a:rPr>
              <a:t>　</a:t>
            </a:r>
            <a:r>
              <a:rPr lang="en-US" altLang="ja-JP" b="1" dirty="0" smtClean="0">
                <a:solidFill>
                  <a:srgbClr val="0000FF"/>
                </a:solidFill>
                <a:latin typeface="Century" pitchFamily="18" charset="0"/>
                <a:ea typeface="ＭＳ ゴシック" pitchFamily="49" charset="-128"/>
              </a:rPr>
              <a:t>Let’s </a:t>
            </a:r>
            <a:r>
              <a:rPr lang="en-US" altLang="ja-JP" b="1" dirty="0">
                <a:solidFill>
                  <a:srgbClr val="0000FF"/>
                </a:solidFill>
                <a:latin typeface="Century" pitchFamily="18" charset="0"/>
                <a:ea typeface="ＭＳ ゴシック" pitchFamily="49" charset="-128"/>
              </a:rPr>
              <a:t>Sing  </a:t>
            </a:r>
            <a:r>
              <a:rPr lang="ja-JP" altLang="en-US" b="1" dirty="0" smtClean="0">
                <a:solidFill>
                  <a:srgbClr val="0000FF"/>
                </a:solidFill>
                <a:latin typeface="Century" pitchFamily="18" charset="0"/>
                <a:ea typeface="ＭＳ ゴシック" pitchFamily="49" charset="-128"/>
              </a:rPr>
              <a:t>　</a:t>
            </a:r>
            <a:r>
              <a:rPr lang="en-US" altLang="ja-JP" b="1" dirty="0" smtClean="0">
                <a:solidFill>
                  <a:srgbClr val="0000FF"/>
                </a:solidFill>
                <a:latin typeface="Century" pitchFamily="18" charset="0"/>
                <a:ea typeface="ＭＳ ゴシック" pitchFamily="49" charset="-128"/>
              </a:rPr>
              <a:t>Let’s </a:t>
            </a:r>
            <a:r>
              <a:rPr lang="en-US" altLang="ja-JP" b="1" dirty="0">
                <a:solidFill>
                  <a:srgbClr val="0000FF"/>
                </a:solidFill>
                <a:latin typeface="Century" pitchFamily="18" charset="0"/>
                <a:ea typeface="ＭＳ ゴシック" pitchFamily="49" charset="-128"/>
              </a:rPr>
              <a:t>Play</a:t>
            </a:r>
            <a:endParaRPr kumimoji="1" lang="ja-JP" altLang="en-US" b="1" dirty="0" smtClean="0">
              <a:solidFill>
                <a:srgbClr val="FF0066"/>
              </a:solidFill>
            </a:endParaRPr>
          </a:p>
          <a:p>
            <a:r>
              <a:rPr lang="ja-JP" altLang="en-US" sz="1600" dirty="0" smtClean="0">
                <a:latin typeface="ＭＳ ゴシック" panose="020B0609070205080204" pitchFamily="49" charset="-128"/>
                <a:ea typeface="ＭＳ ゴシック" panose="020B0609070205080204" pitchFamily="49" charset="-128"/>
              </a:rPr>
              <a:t>日本（語）と外国（語）の共通点や相違点を通して言葉の面白さや豊かさに気付く。</a:t>
            </a:r>
          </a:p>
          <a:p>
            <a:r>
              <a:rPr lang="ja-JP" altLang="en-US" sz="1600" dirty="0" smtClean="0">
                <a:latin typeface="ＭＳ ゴシック" panose="020B0609070205080204" pitchFamily="49" charset="-128"/>
                <a:ea typeface="ＭＳ ゴシック" panose="020B0609070205080204" pitchFamily="49" charset="-128"/>
              </a:rPr>
              <a:t>語彙や表現を繰り返し聞いたり，言ったり，歌ったりして慣れ親しむ。</a:t>
            </a:r>
          </a:p>
        </p:txBody>
      </p:sp>
      <p:sp>
        <p:nvSpPr>
          <p:cNvPr id="9" name="テキスト ボックス 8"/>
          <p:cNvSpPr txBox="1"/>
          <p:nvPr/>
        </p:nvSpPr>
        <p:spPr>
          <a:xfrm>
            <a:off x="4355976" y="5385862"/>
            <a:ext cx="4392488" cy="1107996"/>
          </a:xfrm>
          <a:prstGeom prst="rect">
            <a:avLst/>
          </a:prstGeom>
          <a:noFill/>
          <a:ln>
            <a:solidFill>
              <a:schemeClr val="tx1"/>
            </a:solidFill>
          </a:ln>
        </p:spPr>
        <p:txBody>
          <a:bodyPr wrap="square" rtlCol="0">
            <a:spAutoFit/>
          </a:bodyPr>
          <a:lstStyle/>
          <a:p>
            <a:r>
              <a:rPr lang="en-US" altLang="ja-JP" b="1" dirty="0">
                <a:solidFill>
                  <a:srgbClr val="0000FF"/>
                </a:solidFill>
                <a:latin typeface="Century" pitchFamily="18" charset="0"/>
                <a:ea typeface="ＭＳ ゴシック" pitchFamily="49" charset="-128"/>
              </a:rPr>
              <a:t>Activity</a:t>
            </a:r>
            <a:endParaRPr kumimoji="1" lang="ja-JP" altLang="en-US" b="1" dirty="0" smtClean="0">
              <a:solidFill>
                <a:srgbClr val="FF0066"/>
              </a:solidFill>
            </a:endParaRPr>
          </a:p>
          <a:p>
            <a:r>
              <a:rPr lang="ja-JP" altLang="en-US" sz="1600" dirty="0">
                <a:latin typeface="ＭＳ ゴシック" panose="020B0609070205080204" pitchFamily="49" charset="-128"/>
                <a:ea typeface="ＭＳ ゴシック" panose="020B0609070205080204" pitchFamily="49" charset="-128"/>
              </a:rPr>
              <a:t>これまで</a:t>
            </a:r>
            <a:r>
              <a:rPr lang="ja-JP" altLang="en-US" sz="1600" dirty="0" smtClean="0">
                <a:latin typeface="ＭＳ ゴシック" panose="020B0609070205080204" pitchFamily="49" charset="-128"/>
                <a:ea typeface="ＭＳ ゴシック" panose="020B0609070205080204" pitchFamily="49" charset="-128"/>
              </a:rPr>
              <a:t>に慣れ親しんだ表現から自分が選んだものを使ってコミュニケーションを図り，コミュニケーションの楽しさを体験する。</a:t>
            </a:r>
          </a:p>
        </p:txBody>
      </p:sp>
      <p:sp>
        <p:nvSpPr>
          <p:cNvPr id="10" name="テキスト ボックス 9"/>
          <p:cNvSpPr txBox="1"/>
          <p:nvPr/>
        </p:nvSpPr>
        <p:spPr>
          <a:xfrm>
            <a:off x="5472100" y="2000453"/>
            <a:ext cx="2160240" cy="400110"/>
          </a:xfrm>
          <a:prstGeom prst="rect">
            <a:avLst/>
          </a:prstGeom>
          <a:noFill/>
        </p:spPr>
        <p:txBody>
          <a:bodyPr wrap="square" rtlCol="0">
            <a:spAutoFit/>
          </a:bodyPr>
          <a:lstStyle/>
          <a:p>
            <a:r>
              <a:rPr lang="ja-JP" altLang="en-US" sz="2000" dirty="0">
                <a:latin typeface="ＭＳ ゴシック" pitchFamily="49" charset="-128"/>
                <a:ea typeface="ＭＳ ゴシック" pitchFamily="49" charset="-128"/>
              </a:rPr>
              <a:t>“</a:t>
            </a:r>
            <a:r>
              <a:rPr lang="en-US" altLang="ja-JP" sz="2000" b="1" dirty="0">
                <a:latin typeface="Century" pitchFamily="18" charset="0"/>
                <a:ea typeface="ＭＳ ゴシック" pitchFamily="49" charset="-128"/>
              </a:rPr>
              <a:t>Hi, friends!”</a:t>
            </a:r>
            <a:endParaRPr lang="ja-JP" altLang="en-US" sz="2000" b="1" dirty="0">
              <a:latin typeface="Century" pitchFamily="18" charset="0"/>
              <a:ea typeface="ＭＳ ゴシック" pitchFamily="49" charset="-128"/>
            </a:endParaRPr>
          </a:p>
        </p:txBody>
      </p:sp>
      <p:sp>
        <p:nvSpPr>
          <p:cNvPr id="11" name="テキスト ボックス 10"/>
          <p:cNvSpPr txBox="1"/>
          <p:nvPr/>
        </p:nvSpPr>
        <p:spPr>
          <a:xfrm>
            <a:off x="592196" y="2420648"/>
            <a:ext cx="2631016" cy="369332"/>
          </a:xfrm>
          <a:prstGeom prst="rect">
            <a:avLst/>
          </a:prstGeom>
          <a:noFill/>
        </p:spPr>
        <p:txBody>
          <a:bodyPr wrap="square" rtlCol="0">
            <a:spAutoFit/>
          </a:bodyPr>
          <a:lstStyle/>
          <a:p>
            <a:r>
              <a:rPr lang="ja-JP" altLang="en-US" dirty="0" smtClean="0">
                <a:latin typeface="ＭＳ ゴシック" pitchFamily="49" charset="-128"/>
                <a:ea typeface="ＭＳ ゴシック" pitchFamily="49" charset="-128"/>
              </a:rPr>
              <a:t>外国語活動の３つの柱</a:t>
            </a:r>
            <a:endParaRPr lang="ja-JP" altLang="en-US" b="1" dirty="0">
              <a:latin typeface="Century" pitchFamily="18" charset="0"/>
              <a:ea typeface="ＭＳ ゴシック" pitchFamily="49" charset="-128"/>
            </a:endParaRPr>
          </a:p>
        </p:txBody>
      </p:sp>
      <p:cxnSp>
        <p:nvCxnSpPr>
          <p:cNvPr id="13" name="直線矢印コネクタ 12"/>
          <p:cNvCxnSpPr>
            <a:stCxn id="4" idx="3"/>
            <a:endCxn id="8" idx="1"/>
          </p:cNvCxnSpPr>
          <p:nvPr/>
        </p:nvCxnSpPr>
        <p:spPr>
          <a:xfrm>
            <a:off x="3491880" y="4466148"/>
            <a:ext cx="864096" cy="1"/>
          </a:xfrm>
          <a:prstGeom prst="straightConnector1">
            <a:avLst/>
          </a:prstGeom>
          <a:ln w="38100">
            <a:solidFill>
              <a:srgbClr val="FF0066"/>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a:off x="3491880" y="3311066"/>
            <a:ext cx="864096" cy="1"/>
          </a:xfrm>
          <a:prstGeom prst="straightConnector1">
            <a:avLst/>
          </a:prstGeom>
          <a:ln w="38100">
            <a:solidFill>
              <a:srgbClr val="FF0066"/>
            </a:solidFill>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a:off x="3491880" y="5620553"/>
            <a:ext cx="864096" cy="1"/>
          </a:xfrm>
          <a:prstGeom prst="straightConnector1">
            <a:avLst/>
          </a:prstGeom>
          <a:ln w="38100">
            <a:solidFill>
              <a:srgbClr val="FF0066"/>
            </a:solidFill>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flipV="1">
            <a:off x="3491880" y="3508559"/>
            <a:ext cx="864096" cy="513502"/>
          </a:xfrm>
          <a:prstGeom prst="straightConnector1">
            <a:avLst/>
          </a:prstGeom>
          <a:ln w="38100">
            <a:solidFill>
              <a:srgbClr val="FF0066"/>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a:off x="3491880" y="3765309"/>
            <a:ext cx="864096" cy="527787"/>
          </a:xfrm>
          <a:prstGeom prst="straightConnector1">
            <a:avLst/>
          </a:prstGeom>
          <a:ln w="38100">
            <a:solidFill>
              <a:srgbClr val="FF0066"/>
            </a:solidFill>
            <a:tailEnd type="arrow"/>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53762" y="2045548"/>
            <a:ext cx="4158198" cy="369332"/>
          </a:xfrm>
          <a:prstGeom prst="rect">
            <a:avLst/>
          </a:prstGeom>
          <a:noFill/>
        </p:spPr>
        <p:txBody>
          <a:bodyPr wrap="square" rtlCol="0">
            <a:spAutoFit/>
          </a:bodyPr>
          <a:lstStyle/>
          <a:p>
            <a:r>
              <a:rPr lang="ja-JP" altLang="en-US" dirty="0" smtClean="0">
                <a:solidFill>
                  <a:srgbClr val="FF0066"/>
                </a:solidFill>
                <a:latin typeface="ＭＳ ゴシック" pitchFamily="49" charset="-128"/>
                <a:ea typeface="ＭＳ ゴシック" pitchFamily="49" charset="-128"/>
              </a:rPr>
              <a:t>対応させて指導することが大切です</a:t>
            </a:r>
            <a:endParaRPr lang="ja-JP" altLang="en-US" b="1" dirty="0">
              <a:solidFill>
                <a:srgbClr val="FF0066"/>
              </a:solidFill>
              <a:latin typeface="Century" pitchFamily="18" charset="0"/>
              <a:ea typeface="ＭＳ ゴシック" pitchFamily="49" charset="-128"/>
            </a:endParaRPr>
          </a:p>
        </p:txBody>
      </p:sp>
      <p:cxnSp>
        <p:nvCxnSpPr>
          <p:cNvPr id="24" name="直線矢印コネクタ 23"/>
          <p:cNvCxnSpPr>
            <a:endCxn id="10" idx="1"/>
          </p:cNvCxnSpPr>
          <p:nvPr/>
        </p:nvCxnSpPr>
        <p:spPr>
          <a:xfrm>
            <a:off x="3923928" y="2195168"/>
            <a:ext cx="1548172" cy="5340"/>
          </a:xfrm>
          <a:prstGeom prst="straightConnector1">
            <a:avLst/>
          </a:prstGeom>
          <a:ln w="38100">
            <a:solidFill>
              <a:srgbClr val="FF0066"/>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05139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1520" y="261970"/>
            <a:ext cx="3024336" cy="400110"/>
          </a:xfrm>
          <a:prstGeom prst="rect">
            <a:avLst/>
          </a:prstGeom>
          <a:noFill/>
        </p:spPr>
        <p:txBody>
          <a:bodyPr wrap="square" rtlCol="0">
            <a:spAutoFit/>
          </a:bodyPr>
          <a:lstStyle/>
          <a:p>
            <a:r>
              <a:rPr kumimoji="1" lang="ja-JP" altLang="en-US" sz="2000" dirty="0" smtClean="0">
                <a:latin typeface="ＭＳ ゴシック" panose="020B0609070205080204" pitchFamily="49" charset="-128"/>
                <a:ea typeface="ＭＳ ゴシック" panose="020B0609070205080204" pitchFamily="49" charset="-128"/>
              </a:rPr>
              <a:t>５　外国語活動 </a:t>
            </a:r>
            <a:r>
              <a:rPr kumimoji="1" lang="en-US" altLang="ja-JP" sz="2000" b="1" dirty="0" smtClean="0">
                <a:solidFill>
                  <a:srgbClr val="0000FF"/>
                </a:solidFill>
                <a:latin typeface="Century" panose="02040604050505020304" pitchFamily="18" charset="0"/>
                <a:ea typeface="ＭＳ ゴシック" panose="020B0609070205080204" pitchFamily="49" charset="-128"/>
              </a:rPr>
              <a:t>Q </a:t>
            </a:r>
            <a:r>
              <a:rPr kumimoji="1" lang="en-US" altLang="ja-JP" sz="2000" b="1" dirty="0" smtClean="0">
                <a:latin typeface="Century" panose="02040604050505020304" pitchFamily="18" charset="0"/>
                <a:ea typeface="ＭＳ ゴシック" panose="020B0609070205080204" pitchFamily="49" charset="-128"/>
              </a:rPr>
              <a:t>&amp; </a:t>
            </a:r>
            <a:r>
              <a:rPr kumimoji="1" lang="en-US" altLang="ja-JP" sz="2000" b="1" dirty="0" smtClean="0">
                <a:solidFill>
                  <a:srgbClr val="FF0066"/>
                </a:solidFill>
                <a:latin typeface="Century" panose="02040604050505020304" pitchFamily="18" charset="0"/>
                <a:ea typeface="ＭＳ ゴシック" panose="020B0609070205080204" pitchFamily="49" charset="-128"/>
              </a:rPr>
              <a:t>A</a:t>
            </a:r>
            <a:endParaRPr kumimoji="1" lang="ja-JP" altLang="en-US" sz="2000" b="1" dirty="0">
              <a:solidFill>
                <a:srgbClr val="FF0066"/>
              </a:solidFill>
              <a:latin typeface="Century" panose="02040604050505020304" pitchFamily="18" charset="0"/>
              <a:ea typeface="ＭＳ ゴシック" panose="020B0609070205080204" pitchFamily="49" charset="-128"/>
            </a:endParaRPr>
          </a:p>
        </p:txBody>
      </p:sp>
      <p:sp>
        <p:nvSpPr>
          <p:cNvPr id="3" name="テキスト ボックス 2"/>
          <p:cNvSpPr txBox="1"/>
          <p:nvPr/>
        </p:nvSpPr>
        <p:spPr>
          <a:xfrm>
            <a:off x="1284467" y="813615"/>
            <a:ext cx="7272808" cy="707886"/>
          </a:xfrm>
          <a:prstGeom prst="rect">
            <a:avLst/>
          </a:prstGeom>
          <a:noFill/>
          <a:ln w="28575">
            <a:solidFill>
              <a:srgbClr val="0000FF"/>
            </a:solidFill>
          </a:ln>
        </p:spPr>
        <p:txBody>
          <a:bodyPr wrap="square" rtlCol="0">
            <a:spAutoFit/>
          </a:bodyPr>
          <a:lstStyle/>
          <a:p>
            <a:r>
              <a:rPr lang="en-US" altLang="ja-JP" sz="2000" b="1" dirty="0">
                <a:solidFill>
                  <a:srgbClr val="0000FF"/>
                </a:solidFill>
                <a:latin typeface="Century" panose="02040604050505020304" pitchFamily="18" charset="0"/>
                <a:ea typeface="ＭＳ ゴシック" panose="020B0609070205080204" pitchFamily="49" charset="-128"/>
              </a:rPr>
              <a:t>Q</a:t>
            </a:r>
            <a:r>
              <a:rPr lang="ja-JP" altLang="ja-JP" sz="2000" b="1" dirty="0">
                <a:latin typeface="Century" panose="02040604050505020304" pitchFamily="18" charset="0"/>
                <a:ea typeface="ＭＳ ゴシック" panose="020B0609070205080204" pitchFamily="49" charset="-128"/>
              </a:rPr>
              <a:t>　</a:t>
            </a:r>
            <a:r>
              <a:rPr lang="ja-JP" altLang="ja-JP" sz="2000" dirty="0">
                <a:latin typeface="ＭＳ ゴシック" panose="020B0609070205080204" pitchFamily="49" charset="-128"/>
                <a:ea typeface="ＭＳ ゴシック" panose="020B0609070205080204" pitchFamily="49" charset="-128"/>
              </a:rPr>
              <a:t>コミュニケーション活動が，なかなかうまくいきません。</a:t>
            </a:r>
          </a:p>
          <a:p>
            <a:pPr algn="just"/>
            <a:r>
              <a:rPr lang="en-US" altLang="ja-JP" sz="2000" dirty="0" smtClean="0">
                <a:latin typeface="ＭＳ ゴシック" panose="020B0609070205080204" pitchFamily="49" charset="-128"/>
                <a:ea typeface="ＭＳ ゴシック" panose="020B0609070205080204" pitchFamily="49" charset="-128"/>
              </a:rPr>
              <a:t>   </a:t>
            </a:r>
            <a:r>
              <a:rPr lang="ja-JP" altLang="ja-JP" sz="2000" dirty="0" smtClean="0">
                <a:latin typeface="ＭＳ ゴシック" panose="020B0609070205080204" pitchFamily="49" charset="-128"/>
                <a:ea typeface="ＭＳ ゴシック" panose="020B0609070205080204" pitchFamily="49" charset="-128"/>
              </a:rPr>
              <a:t>どう</a:t>
            </a:r>
            <a:r>
              <a:rPr lang="ja-JP" altLang="ja-JP" sz="2000" dirty="0">
                <a:latin typeface="ＭＳ ゴシック" panose="020B0609070205080204" pitchFamily="49" charset="-128"/>
                <a:ea typeface="ＭＳ ゴシック" panose="020B0609070205080204" pitchFamily="49" charset="-128"/>
              </a:rPr>
              <a:t>したらいいですか</a:t>
            </a:r>
            <a:r>
              <a:rPr lang="ja-JP" altLang="ja-JP" sz="2000" dirty="0" smtClean="0">
                <a:latin typeface="ＭＳ ゴシック" panose="020B0609070205080204" pitchFamily="49" charset="-128"/>
                <a:ea typeface="ＭＳ ゴシック" panose="020B0609070205080204" pitchFamily="49" charset="-128"/>
              </a:rPr>
              <a:t>？</a:t>
            </a:r>
            <a:endParaRPr kumimoji="1" lang="ja-JP" altLang="en-US" dirty="0"/>
          </a:p>
        </p:txBody>
      </p:sp>
      <p:sp>
        <p:nvSpPr>
          <p:cNvPr id="5" name="テキスト ボックス 4"/>
          <p:cNvSpPr txBox="1"/>
          <p:nvPr/>
        </p:nvSpPr>
        <p:spPr>
          <a:xfrm>
            <a:off x="1275106" y="1628800"/>
            <a:ext cx="7272808" cy="707886"/>
          </a:xfrm>
          <a:prstGeom prst="rect">
            <a:avLst/>
          </a:prstGeom>
          <a:noFill/>
          <a:ln w="28575">
            <a:solidFill>
              <a:srgbClr val="FF0066"/>
            </a:solidFill>
          </a:ln>
        </p:spPr>
        <p:txBody>
          <a:bodyPr wrap="square" rtlCol="0">
            <a:spAutoFit/>
          </a:bodyPr>
          <a:lstStyle/>
          <a:p>
            <a:pPr algn="just"/>
            <a:r>
              <a:rPr lang="en-US" altLang="ja-JP" sz="2000" b="1" dirty="0">
                <a:solidFill>
                  <a:srgbClr val="FF0066"/>
                </a:solidFill>
                <a:latin typeface="Century" panose="02040604050505020304" pitchFamily="18" charset="0"/>
              </a:rPr>
              <a:t>A</a:t>
            </a:r>
            <a:r>
              <a:rPr lang="ja-JP" altLang="ja-JP" sz="2000" dirty="0">
                <a:latin typeface="Century" panose="02040604050505020304" pitchFamily="18" charset="0"/>
              </a:rPr>
              <a:t>　</a:t>
            </a:r>
            <a:r>
              <a:rPr lang="ja-JP" altLang="ja-JP" sz="2000" dirty="0">
                <a:latin typeface="ＭＳ ゴシック" panose="020B0609070205080204" pitchFamily="49" charset="-128"/>
                <a:ea typeface="ＭＳ ゴシック" panose="020B0609070205080204" pitchFamily="49" charset="-128"/>
              </a:rPr>
              <a:t>外国語の音声や基本的な表現への気付き・慣れ親しみ</a:t>
            </a:r>
            <a:r>
              <a:rPr lang="ja-JP" altLang="ja-JP" sz="2000" dirty="0" smtClean="0">
                <a:latin typeface="ＭＳ ゴシック" panose="020B0609070205080204" pitchFamily="49" charset="-128"/>
                <a:ea typeface="ＭＳ ゴシック" panose="020B0609070205080204" pitchFamily="49" charset="-128"/>
              </a:rPr>
              <a:t>の</a:t>
            </a:r>
            <a:endParaRPr lang="en-US" altLang="ja-JP" sz="2000" dirty="0" smtClean="0">
              <a:latin typeface="ＭＳ ゴシック" panose="020B0609070205080204" pitchFamily="49" charset="-128"/>
              <a:ea typeface="ＭＳ ゴシック" panose="020B0609070205080204" pitchFamily="49" charset="-128"/>
            </a:endParaRPr>
          </a:p>
          <a:p>
            <a:r>
              <a:rPr lang="en-US" altLang="ja-JP" sz="2000" dirty="0">
                <a:latin typeface="ＭＳ ゴシック" panose="020B0609070205080204" pitchFamily="49" charset="-128"/>
                <a:ea typeface="ＭＳ ゴシック" panose="020B0609070205080204" pitchFamily="49" charset="-128"/>
              </a:rPr>
              <a:t> </a:t>
            </a:r>
            <a:r>
              <a:rPr lang="en-US" altLang="ja-JP" sz="2000" dirty="0" smtClean="0">
                <a:latin typeface="ＭＳ ゴシック" panose="020B0609070205080204" pitchFamily="49" charset="-128"/>
                <a:ea typeface="ＭＳ ゴシック" panose="020B0609070205080204" pitchFamily="49" charset="-128"/>
              </a:rPr>
              <a:t>  </a:t>
            </a:r>
            <a:r>
              <a:rPr lang="ja-JP" altLang="ja-JP" sz="2000" dirty="0" smtClean="0">
                <a:latin typeface="ＭＳ ゴシック" panose="020B0609070205080204" pitchFamily="49" charset="-128"/>
                <a:ea typeface="ＭＳ ゴシック" panose="020B0609070205080204" pitchFamily="49" charset="-128"/>
              </a:rPr>
              <a:t>活動を十分に行いましょう</a:t>
            </a:r>
            <a:r>
              <a:rPr lang="ja-JP" altLang="en-US" sz="2000" dirty="0" smtClean="0">
                <a:latin typeface="ＭＳ ゴシック" panose="020B0609070205080204" pitchFamily="49" charset="-128"/>
                <a:ea typeface="ＭＳ ゴシック" panose="020B0609070205080204" pitchFamily="49" charset="-128"/>
              </a:rPr>
              <a:t>。</a:t>
            </a:r>
            <a:endParaRPr kumimoji="1" lang="ja-JP" altLang="en-US" dirty="0"/>
          </a:p>
        </p:txBody>
      </p:sp>
      <p:sp>
        <p:nvSpPr>
          <p:cNvPr id="8" name="テキスト ボックス 7"/>
          <p:cNvSpPr txBox="1"/>
          <p:nvPr/>
        </p:nvSpPr>
        <p:spPr>
          <a:xfrm>
            <a:off x="251520" y="2681581"/>
            <a:ext cx="2448272" cy="646331"/>
          </a:xfrm>
          <a:prstGeom prst="rect">
            <a:avLst/>
          </a:prstGeom>
          <a:solidFill>
            <a:srgbClr val="FFFF00"/>
          </a:solidFill>
          <a:ln>
            <a:noFill/>
          </a:ln>
        </p:spPr>
        <p:txBody>
          <a:bodyPr wrap="square" rtlCol="0">
            <a:spAutoFit/>
          </a:bodyPr>
          <a:lstStyle/>
          <a:p>
            <a:pPr algn="ctr"/>
            <a:r>
              <a:rPr lang="en-US" altLang="ja-JP" b="1" dirty="0">
                <a:solidFill>
                  <a:srgbClr val="0000FF"/>
                </a:solidFill>
                <a:latin typeface="Century" pitchFamily="18" charset="0"/>
                <a:ea typeface="ＭＳ ゴシック" pitchFamily="49" charset="-128"/>
              </a:rPr>
              <a:t>Let’s Listen</a:t>
            </a:r>
            <a:endParaRPr lang="ja-JP" altLang="en-US" b="1" dirty="0">
              <a:solidFill>
                <a:srgbClr val="FF0066"/>
              </a:solidFill>
            </a:endParaRPr>
          </a:p>
          <a:p>
            <a:pPr algn="ctr"/>
            <a:r>
              <a:rPr lang="ja-JP" altLang="en-US" dirty="0" smtClean="0"/>
              <a:t>気付き・慣れ親しみ</a:t>
            </a:r>
          </a:p>
        </p:txBody>
      </p:sp>
      <p:sp>
        <p:nvSpPr>
          <p:cNvPr id="9" name="テキスト ボックス 8"/>
          <p:cNvSpPr txBox="1"/>
          <p:nvPr/>
        </p:nvSpPr>
        <p:spPr>
          <a:xfrm>
            <a:off x="3904415" y="2697767"/>
            <a:ext cx="4129291" cy="646331"/>
          </a:xfrm>
          <a:prstGeom prst="rect">
            <a:avLst/>
          </a:prstGeom>
          <a:solidFill>
            <a:srgbClr val="FFFF00"/>
          </a:solidFill>
          <a:ln>
            <a:noFill/>
          </a:ln>
        </p:spPr>
        <p:txBody>
          <a:bodyPr wrap="square" rtlCol="0">
            <a:spAutoFit/>
          </a:bodyPr>
          <a:lstStyle/>
          <a:p>
            <a:pPr algn="ctr"/>
            <a:r>
              <a:rPr lang="en-US" altLang="ja-JP" b="1" dirty="0">
                <a:solidFill>
                  <a:srgbClr val="0000FF"/>
                </a:solidFill>
                <a:latin typeface="Century" pitchFamily="18" charset="0"/>
                <a:ea typeface="ＭＳ ゴシック" pitchFamily="49" charset="-128"/>
              </a:rPr>
              <a:t>Let’s Chant </a:t>
            </a:r>
            <a:r>
              <a:rPr lang="en-US" altLang="ja-JP" b="1" dirty="0" smtClean="0">
                <a:solidFill>
                  <a:srgbClr val="0000FF"/>
                </a:solidFill>
                <a:latin typeface="Century" pitchFamily="18" charset="0"/>
                <a:ea typeface="ＭＳ ゴシック" pitchFamily="49" charset="-128"/>
              </a:rPr>
              <a:t>  Let’s Sing   Let’s Play</a:t>
            </a:r>
            <a:endParaRPr lang="ja-JP" altLang="en-US" b="1" dirty="0" smtClean="0">
              <a:solidFill>
                <a:srgbClr val="0000FF"/>
              </a:solidFill>
              <a:latin typeface="Century" pitchFamily="18" charset="0"/>
              <a:ea typeface="ＭＳ ゴシック" pitchFamily="49" charset="-128"/>
            </a:endParaRPr>
          </a:p>
          <a:p>
            <a:pPr algn="ctr"/>
            <a:r>
              <a:rPr lang="ja-JP" altLang="en-US" dirty="0" smtClean="0">
                <a:latin typeface="Century" pitchFamily="18" charset="0"/>
                <a:ea typeface="ＭＳ ゴシック" pitchFamily="49" charset="-128"/>
              </a:rPr>
              <a:t>気付き・慣れ親しみ</a:t>
            </a:r>
            <a:endParaRPr lang="ja-JP" altLang="en-US" dirty="0"/>
          </a:p>
        </p:txBody>
      </p:sp>
      <p:sp>
        <p:nvSpPr>
          <p:cNvPr id="10" name="テキスト ボックス 9"/>
          <p:cNvSpPr txBox="1"/>
          <p:nvPr/>
        </p:nvSpPr>
        <p:spPr>
          <a:xfrm>
            <a:off x="1788269" y="3798262"/>
            <a:ext cx="2795895" cy="646331"/>
          </a:xfrm>
          <a:prstGeom prst="rect">
            <a:avLst/>
          </a:prstGeom>
          <a:solidFill>
            <a:srgbClr val="FFFF00"/>
          </a:solidFill>
          <a:ln>
            <a:noFill/>
          </a:ln>
        </p:spPr>
        <p:txBody>
          <a:bodyPr wrap="square" rtlCol="0">
            <a:spAutoFit/>
          </a:bodyPr>
          <a:lstStyle/>
          <a:p>
            <a:pPr algn="ctr"/>
            <a:r>
              <a:rPr lang="en-US" altLang="ja-JP" b="1" dirty="0" smtClean="0">
                <a:solidFill>
                  <a:srgbClr val="0000FF"/>
                </a:solidFill>
                <a:latin typeface="Century" pitchFamily="18" charset="0"/>
                <a:ea typeface="ＭＳ ゴシック" pitchFamily="49" charset="-128"/>
              </a:rPr>
              <a:t>Activity</a:t>
            </a:r>
            <a:endParaRPr lang="ja-JP" altLang="en-US" b="1" dirty="0" smtClean="0">
              <a:solidFill>
                <a:srgbClr val="0000FF"/>
              </a:solidFill>
              <a:latin typeface="Century" pitchFamily="18" charset="0"/>
              <a:ea typeface="ＭＳ ゴシック" pitchFamily="49" charset="-128"/>
            </a:endParaRPr>
          </a:p>
          <a:p>
            <a:pPr algn="ctr"/>
            <a:r>
              <a:rPr lang="ja-JP" altLang="en-US" dirty="0" smtClean="0">
                <a:latin typeface="Century" pitchFamily="18" charset="0"/>
                <a:ea typeface="ＭＳ ゴシック" pitchFamily="49" charset="-128"/>
              </a:rPr>
              <a:t>コミュニケーション</a:t>
            </a:r>
            <a:endParaRPr kumimoji="1" lang="ja-JP" altLang="en-US" dirty="0"/>
          </a:p>
        </p:txBody>
      </p:sp>
      <p:sp>
        <p:nvSpPr>
          <p:cNvPr id="11" name="左右矢印 10"/>
          <p:cNvSpPr/>
          <p:nvPr/>
        </p:nvSpPr>
        <p:spPr>
          <a:xfrm>
            <a:off x="2699792" y="2895864"/>
            <a:ext cx="1152127" cy="2880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右カーブ矢印 11"/>
          <p:cNvSpPr/>
          <p:nvPr/>
        </p:nvSpPr>
        <p:spPr>
          <a:xfrm>
            <a:off x="521765" y="3344098"/>
            <a:ext cx="1271309" cy="93784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 name="右カーブ矢印 12"/>
          <p:cNvSpPr/>
          <p:nvPr/>
        </p:nvSpPr>
        <p:spPr>
          <a:xfrm flipH="1">
            <a:off x="4584164" y="3352056"/>
            <a:ext cx="1167529" cy="93784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5" name="四角形吹き出し 14"/>
          <p:cNvSpPr/>
          <p:nvPr/>
        </p:nvSpPr>
        <p:spPr>
          <a:xfrm>
            <a:off x="5963737" y="3472861"/>
            <a:ext cx="2064646" cy="974276"/>
          </a:xfrm>
          <a:prstGeom prst="wedgeRectCallout">
            <a:avLst>
              <a:gd name="adj1" fmla="val 37719"/>
              <a:gd name="adj2" fmla="val 61324"/>
            </a:avLst>
          </a:prstGeom>
          <a:noFill/>
          <a:ln w="190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solidFill>
                <a:latin typeface="ＭＳ ゴシック" pitchFamily="49" charset="-128"/>
                <a:ea typeface="ＭＳ ゴシック" pitchFamily="49" charset="-128"/>
              </a:rPr>
              <a:t>“</a:t>
            </a:r>
            <a:r>
              <a:rPr lang="en-US" altLang="ja-JP" b="1" dirty="0">
                <a:solidFill>
                  <a:schemeClr val="tx1"/>
                </a:solidFill>
                <a:latin typeface="Century" pitchFamily="18" charset="0"/>
                <a:ea typeface="ＭＳ ゴシック" pitchFamily="49" charset="-128"/>
              </a:rPr>
              <a:t>Hi, friends</a:t>
            </a:r>
            <a:r>
              <a:rPr lang="en-US" altLang="ja-JP" b="1" dirty="0" smtClean="0">
                <a:solidFill>
                  <a:schemeClr val="tx1"/>
                </a:solidFill>
                <a:latin typeface="Century" pitchFamily="18" charset="0"/>
                <a:ea typeface="ＭＳ ゴシック" pitchFamily="49" charset="-128"/>
              </a:rPr>
              <a:t>!” </a:t>
            </a:r>
            <a:r>
              <a:rPr lang="ja-JP" altLang="en-US" sz="1600" dirty="0" smtClean="0">
                <a:solidFill>
                  <a:schemeClr val="tx1"/>
                </a:solidFill>
                <a:latin typeface="Century" pitchFamily="18" charset="0"/>
                <a:ea typeface="ＭＳ ゴシック" pitchFamily="49" charset="-128"/>
              </a:rPr>
              <a:t>の活動の関係は，このようになっています。</a:t>
            </a:r>
            <a:endParaRPr lang="ja-JP" altLang="en-US" sz="1600" dirty="0">
              <a:solidFill>
                <a:schemeClr val="tx1"/>
              </a:solidFill>
              <a:latin typeface="Century" pitchFamily="18" charset="0"/>
              <a:ea typeface="ＭＳ ゴシック" pitchFamily="49" charset="-128"/>
            </a:endParaRPr>
          </a:p>
        </p:txBody>
      </p:sp>
      <p:sp>
        <p:nvSpPr>
          <p:cNvPr id="16" name="テキスト ボックス 15"/>
          <p:cNvSpPr txBox="1"/>
          <p:nvPr/>
        </p:nvSpPr>
        <p:spPr>
          <a:xfrm>
            <a:off x="251520" y="4797152"/>
            <a:ext cx="7920880" cy="1477328"/>
          </a:xfrm>
          <a:prstGeom prst="rect">
            <a:avLst/>
          </a:prstGeom>
          <a:noFill/>
          <a:ln>
            <a:solidFill>
              <a:srgbClr val="0000FF"/>
            </a:solidFill>
          </a:ln>
        </p:spPr>
        <p:txBody>
          <a:bodyPr wrap="square" rtlCol="0">
            <a:spAutoFit/>
          </a:bodyPr>
          <a:lstStyle/>
          <a:p>
            <a:r>
              <a:rPr lang="ja-JP" altLang="en-US" dirty="0" smtClean="0">
                <a:latin typeface="ＭＳ ゴシック" panose="020B0609070205080204" pitchFamily="49" charset="-128"/>
                <a:ea typeface="ＭＳ ゴシック" panose="020B0609070205080204" pitchFamily="49" charset="-128"/>
              </a:rPr>
              <a:t>　</a:t>
            </a:r>
            <a:r>
              <a:rPr lang="ja-JP" altLang="ja-JP" dirty="0" smtClean="0">
                <a:latin typeface="ＭＳ ゴシック" panose="020B0609070205080204" pitchFamily="49" charset="-128"/>
                <a:ea typeface="ＭＳ ゴシック" panose="020B0609070205080204" pitchFamily="49" charset="-128"/>
              </a:rPr>
              <a:t>外国語</a:t>
            </a:r>
            <a:r>
              <a:rPr lang="ja-JP" altLang="ja-JP" dirty="0">
                <a:latin typeface="ＭＳ ゴシック" panose="020B0609070205080204" pitchFamily="49" charset="-128"/>
                <a:ea typeface="ＭＳ ゴシック" panose="020B0609070205080204" pitchFamily="49" charset="-128"/>
              </a:rPr>
              <a:t>の音声や基本的な表現に十分に慣れ親しむ活動が不足していると，外国語によるコミュニケーションを図ることは難しくなります</a:t>
            </a:r>
            <a:r>
              <a:rPr lang="ja-JP" altLang="ja-JP" dirty="0" smtClean="0">
                <a:latin typeface="ＭＳ ゴシック" panose="020B0609070205080204" pitchFamily="49" charset="-128"/>
                <a:ea typeface="ＭＳ ゴシック" panose="020B0609070205080204" pitchFamily="49" charset="-128"/>
              </a:rPr>
              <a:t>。</a:t>
            </a:r>
            <a:endParaRPr lang="ja-JP" altLang="en-US" dirty="0" smtClean="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　</a:t>
            </a:r>
            <a:r>
              <a:rPr lang="en-US" altLang="ja-JP" b="1" dirty="0" smtClean="0">
                <a:latin typeface="Century" panose="02040604050505020304" pitchFamily="18" charset="0"/>
                <a:ea typeface="ＭＳ ゴシック" panose="020B0609070205080204" pitchFamily="49" charset="-128"/>
              </a:rPr>
              <a:t>Let’s </a:t>
            </a:r>
            <a:r>
              <a:rPr lang="en-US" altLang="ja-JP" b="1" dirty="0">
                <a:latin typeface="Century" panose="02040604050505020304" pitchFamily="18" charset="0"/>
                <a:ea typeface="ＭＳ ゴシック" panose="020B0609070205080204" pitchFamily="49" charset="-128"/>
              </a:rPr>
              <a:t>Listen  </a:t>
            </a:r>
            <a:r>
              <a:rPr lang="en-US" altLang="ja-JP" b="1" dirty="0" smtClean="0">
                <a:latin typeface="Century" panose="02040604050505020304" pitchFamily="18" charset="0"/>
                <a:ea typeface="ＭＳ ゴシック" panose="020B0609070205080204" pitchFamily="49" charset="-128"/>
              </a:rPr>
              <a:t> Let’s </a:t>
            </a:r>
            <a:r>
              <a:rPr lang="en-US" altLang="ja-JP" b="1" dirty="0">
                <a:latin typeface="Century" panose="02040604050505020304" pitchFamily="18" charset="0"/>
                <a:ea typeface="ＭＳ ゴシック" panose="020B0609070205080204" pitchFamily="49" charset="-128"/>
              </a:rPr>
              <a:t>Chant</a:t>
            </a:r>
            <a:r>
              <a:rPr lang="ja-JP" altLang="ja-JP" b="1" dirty="0">
                <a:latin typeface="Century" panose="02040604050505020304" pitchFamily="18" charset="0"/>
                <a:ea typeface="ＭＳ ゴシック" panose="020B0609070205080204" pitchFamily="49" charset="-128"/>
              </a:rPr>
              <a:t>　</a:t>
            </a:r>
            <a:r>
              <a:rPr lang="en-US" altLang="ja-JP" b="1" dirty="0" smtClean="0">
                <a:latin typeface="Century" panose="02040604050505020304" pitchFamily="18" charset="0"/>
                <a:ea typeface="ＭＳ ゴシック" panose="020B0609070205080204" pitchFamily="49" charset="-128"/>
              </a:rPr>
              <a:t>Let’s </a:t>
            </a:r>
            <a:r>
              <a:rPr lang="en-US" altLang="ja-JP" b="1" dirty="0">
                <a:latin typeface="Century" panose="02040604050505020304" pitchFamily="18" charset="0"/>
                <a:ea typeface="ＭＳ ゴシック" panose="020B0609070205080204" pitchFamily="49" charset="-128"/>
              </a:rPr>
              <a:t>Sing  </a:t>
            </a:r>
            <a:r>
              <a:rPr lang="en-US" altLang="ja-JP" b="1" dirty="0" smtClean="0">
                <a:latin typeface="Century" panose="02040604050505020304" pitchFamily="18" charset="0"/>
                <a:ea typeface="ＭＳ ゴシック" panose="020B0609070205080204" pitchFamily="49" charset="-128"/>
              </a:rPr>
              <a:t> Let’s </a:t>
            </a:r>
            <a:r>
              <a:rPr lang="en-US" altLang="ja-JP" b="1" dirty="0">
                <a:latin typeface="Century" panose="02040604050505020304" pitchFamily="18" charset="0"/>
                <a:ea typeface="ＭＳ ゴシック" panose="020B0609070205080204" pitchFamily="49" charset="-128"/>
              </a:rPr>
              <a:t>Play</a:t>
            </a:r>
            <a:r>
              <a:rPr lang="ja-JP" altLang="ja-JP" dirty="0">
                <a:latin typeface="ＭＳ ゴシック" panose="020B0609070205080204" pitchFamily="49" charset="-128"/>
                <a:ea typeface="ＭＳ ゴシック" panose="020B0609070205080204" pitchFamily="49" charset="-128"/>
              </a:rPr>
              <a:t>の活動において，児童が外国語と日本語の違いに気付き，外国語をたくさん聞いたり話したりする活動を組織します</a:t>
            </a:r>
            <a:r>
              <a:rPr lang="ja-JP" altLang="ja-JP" dirty="0" smtClean="0">
                <a:latin typeface="ＭＳ ゴシック" panose="020B0609070205080204" pitchFamily="49" charset="-128"/>
                <a:ea typeface="ＭＳ ゴシック" panose="020B0609070205080204" pitchFamily="49" charset="-128"/>
              </a:rPr>
              <a:t>。</a:t>
            </a:r>
            <a:endParaRPr kumimoji="1" lang="ja-JP" altLang="en-US" dirty="0"/>
          </a:p>
        </p:txBody>
      </p:sp>
      <p:pic>
        <p:nvPicPr>
          <p:cNvPr id="17" name="図 16" descr="先生.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0352" y="4077072"/>
            <a:ext cx="1152128" cy="1152128"/>
          </a:xfrm>
          <a:prstGeom prst="rect">
            <a:avLst/>
          </a:prstGeom>
        </p:spPr>
      </p:pic>
      <p:pic>
        <p:nvPicPr>
          <p:cNvPr id="18" name="図 17" descr="男性教師.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836712"/>
            <a:ext cx="913337" cy="1080120"/>
          </a:xfrm>
          <a:prstGeom prst="rect">
            <a:avLst/>
          </a:prstGeom>
        </p:spPr>
      </p:pic>
    </p:spTree>
    <p:extLst>
      <p:ext uri="{BB962C8B-B14F-4D97-AF65-F5344CB8AC3E}">
        <p14:creationId xmlns:p14="http://schemas.microsoft.com/office/powerpoint/2010/main" val="9113075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284466" y="459672"/>
            <a:ext cx="7680022" cy="707886"/>
          </a:xfrm>
          <a:prstGeom prst="rect">
            <a:avLst/>
          </a:prstGeom>
          <a:noFill/>
          <a:ln w="28575">
            <a:solidFill>
              <a:srgbClr val="0000FF"/>
            </a:solidFill>
          </a:ln>
        </p:spPr>
        <p:txBody>
          <a:bodyPr wrap="square" rtlCol="0">
            <a:spAutoFit/>
          </a:bodyPr>
          <a:lstStyle/>
          <a:p>
            <a:r>
              <a:rPr lang="en-US" altLang="ja-JP" sz="2000" b="1" dirty="0">
                <a:solidFill>
                  <a:srgbClr val="0000FF"/>
                </a:solidFill>
                <a:latin typeface="Century" panose="02040604050505020304" pitchFamily="18" charset="0"/>
                <a:ea typeface="ＭＳ ゴシック" panose="020B0609070205080204" pitchFamily="49" charset="-128"/>
              </a:rPr>
              <a:t>Q</a:t>
            </a:r>
            <a:r>
              <a:rPr lang="ja-JP" altLang="ja-JP" sz="2000" b="1" dirty="0">
                <a:latin typeface="Century" panose="02040604050505020304" pitchFamily="18" charset="0"/>
                <a:ea typeface="ＭＳ ゴシック" panose="020B0609070205080204" pitchFamily="49" charset="-128"/>
              </a:rPr>
              <a:t>　</a:t>
            </a:r>
            <a:r>
              <a:rPr lang="ja-JP" altLang="ja-JP" sz="2000" dirty="0"/>
              <a:t>基本的な表現や語彙を増やし定着させることに力を入れています</a:t>
            </a:r>
            <a:r>
              <a:rPr lang="ja-JP" altLang="ja-JP" sz="2000" dirty="0" smtClean="0"/>
              <a:t>。</a:t>
            </a:r>
            <a:endParaRPr lang="en-US" altLang="ja-JP" sz="2000" dirty="0" smtClean="0"/>
          </a:p>
          <a:p>
            <a:r>
              <a:rPr lang="en-US" altLang="ja-JP" sz="2000" dirty="0"/>
              <a:t> </a:t>
            </a:r>
            <a:r>
              <a:rPr lang="en-US" altLang="ja-JP" sz="2000" dirty="0" smtClean="0"/>
              <a:t>       </a:t>
            </a:r>
            <a:r>
              <a:rPr lang="ja-JP" altLang="ja-JP" sz="2000" dirty="0" smtClean="0"/>
              <a:t>子ども</a:t>
            </a:r>
            <a:r>
              <a:rPr lang="ja-JP" altLang="ja-JP" sz="2000" dirty="0"/>
              <a:t>たちの意欲がなくなってきているように感じるのですが</a:t>
            </a:r>
            <a:r>
              <a:rPr lang="ja-JP" altLang="ja-JP" sz="2000" dirty="0" smtClean="0"/>
              <a:t>。</a:t>
            </a:r>
            <a:endParaRPr lang="ja-JP" altLang="ja-JP" sz="2000" dirty="0"/>
          </a:p>
        </p:txBody>
      </p:sp>
      <p:sp>
        <p:nvSpPr>
          <p:cNvPr id="4" name="テキスト ボックス 3"/>
          <p:cNvSpPr txBox="1"/>
          <p:nvPr/>
        </p:nvSpPr>
        <p:spPr>
          <a:xfrm>
            <a:off x="1275106" y="1378889"/>
            <a:ext cx="7689382" cy="707886"/>
          </a:xfrm>
          <a:prstGeom prst="rect">
            <a:avLst/>
          </a:prstGeom>
          <a:noFill/>
          <a:ln w="28575">
            <a:solidFill>
              <a:srgbClr val="FF0066"/>
            </a:solidFill>
          </a:ln>
        </p:spPr>
        <p:txBody>
          <a:bodyPr wrap="square" rtlCol="0">
            <a:spAutoFit/>
          </a:bodyPr>
          <a:lstStyle/>
          <a:p>
            <a:r>
              <a:rPr lang="en-US" altLang="ja-JP" sz="2000" b="1" dirty="0">
                <a:solidFill>
                  <a:srgbClr val="FF0066"/>
                </a:solidFill>
                <a:latin typeface="Century" panose="02040604050505020304" pitchFamily="18" charset="0"/>
              </a:rPr>
              <a:t>A</a:t>
            </a:r>
            <a:r>
              <a:rPr lang="ja-JP" altLang="ja-JP" sz="2000" dirty="0">
                <a:latin typeface="Century" panose="02040604050505020304" pitchFamily="18" charset="0"/>
              </a:rPr>
              <a:t>　</a:t>
            </a:r>
            <a:r>
              <a:rPr lang="en-US" altLang="ja-JP" sz="2000" dirty="0" smtClean="0">
                <a:latin typeface="Century" panose="02040604050505020304" pitchFamily="18" charset="0"/>
              </a:rPr>
              <a:t> </a:t>
            </a:r>
            <a:r>
              <a:rPr lang="ja-JP" altLang="ja-JP" sz="2000" dirty="0" smtClean="0"/>
              <a:t>小学校</a:t>
            </a:r>
            <a:r>
              <a:rPr lang="ja-JP" altLang="ja-JP" sz="2000" dirty="0"/>
              <a:t>では，基本的な表現や語彙への慣れ親しみを目指して</a:t>
            </a:r>
            <a:r>
              <a:rPr lang="ja-JP" altLang="ja-JP" sz="2000" dirty="0" smtClean="0"/>
              <a:t>いま</a:t>
            </a:r>
            <a:endParaRPr lang="en-US" altLang="ja-JP" sz="2000" dirty="0" smtClean="0"/>
          </a:p>
          <a:p>
            <a:r>
              <a:rPr lang="en-US" altLang="ja-JP" sz="2000" dirty="0"/>
              <a:t> </a:t>
            </a:r>
            <a:r>
              <a:rPr lang="en-US" altLang="ja-JP" sz="2000" dirty="0" smtClean="0"/>
              <a:t>       </a:t>
            </a:r>
            <a:r>
              <a:rPr lang="ja-JP" altLang="ja-JP" sz="2000" dirty="0" smtClean="0"/>
              <a:t>す。小学校</a:t>
            </a:r>
            <a:r>
              <a:rPr lang="ja-JP" altLang="ja-JP" sz="2000" dirty="0"/>
              <a:t>の発達段階に合わせた指導をしましょう</a:t>
            </a:r>
            <a:r>
              <a:rPr lang="ja-JP" altLang="ja-JP" sz="2000" dirty="0" smtClean="0"/>
              <a:t>。</a:t>
            </a:r>
            <a:endParaRPr lang="en-US" altLang="ja-JP" sz="2000" dirty="0" smtClean="0">
              <a:latin typeface="ＭＳ ゴシック" panose="020B0609070205080204" pitchFamily="49" charset="-128"/>
              <a:ea typeface="ＭＳ ゴシック" panose="020B0609070205080204" pitchFamily="49" charset="-128"/>
            </a:endParaRPr>
          </a:p>
        </p:txBody>
      </p:sp>
      <p:sp>
        <p:nvSpPr>
          <p:cNvPr id="5" name="テキスト ボックス 4"/>
          <p:cNvSpPr txBox="1"/>
          <p:nvPr/>
        </p:nvSpPr>
        <p:spPr>
          <a:xfrm>
            <a:off x="323528" y="2348880"/>
            <a:ext cx="8568952" cy="2308324"/>
          </a:xfrm>
          <a:prstGeom prst="rect">
            <a:avLst/>
          </a:prstGeom>
          <a:noFill/>
          <a:ln>
            <a:solidFill>
              <a:srgbClr val="0000FF"/>
            </a:solidFill>
          </a:ln>
        </p:spPr>
        <p:txBody>
          <a:bodyPr wrap="square" rtlCol="0">
            <a:spAutoFit/>
          </a:bodyPr>
          <a:lstStyle/>
          <a:p>
            <a:r>
              <a:rPr lang="ja-JP" altLang="ja-JP" dirty="0">
                <a:latin typeface="ＭＳ ゴシック" panose="020B0609070205080204" pitchFamily="49" charset="-128"/>
                <a:ea typeface="ＭＳ ゴシック" panose="020B0609070205080204" pitchFamily="49" charset="-128"/>
              </a:rPr>
              <a:t>　小学校の外国語活動においては，細かい文法事項の説明や基本的な表現や語彙を定着させることを目的としていません。（これらは中学校の指導内容です。）フラッシュカードを用いて単語を繰り返し練習するようなパターン・プラクティスや，ダイアローグ（対話文）の暗唱のような指導は小学校の発達段階には適切ではありません。外国語嫌いを作ってしまう原因になることもあります。</a:t>
            </a:r>
          </a:p>
          <a:p>
            <a:r>
              <a:rPr lang="ja-JP" altLang="ja-JP" dirty="0">
                <a:latin typeface="ＭＳ ゴシック" panose="020B0609070205080204" pitchFamily="49" charset="-128"/>
                <a:ea typeface="ＭＳ ゴシック" panose="020B0609070205080204" pitchFamily="49" charset="-128"/>
              </a:rPr>
              <a:t>　</a:t>
            </a:r>
            <a:r>
              <a:rPr lang="ja-JP" altLang="ja-JP" dirty="0" smtClean="0">
                <a:latin typeface="ＭＳ ゴシック" panose="020B0609070205080204" pitchFamily="49" charset="-128"/>
                <a:ea typeface="ＭＳ ゴシック" panose="020B0609070205080204" pitchFamily="49" charset="-128"/>
              </a:rPr>
              <a:t>小学校</a:t>
            </a:r>
            <a:r>
              <a:rPr lang="ja-JP" altLang="ja-JP" dirty="0">
                <a:latin typeface="ＭＳ ゴシック" panose="020B0609070205080204" pitchFamily="49" charset="-128"/>
                <a:ea typeface="ＭＳ ゴシック" panose="020B0609070205080204" pitchFamily="49" charset="-128"/>
              </a:rPr>
              <a:t>では，「気付き」や「慣れ親しみ」の活動を工夫することが大切です。児童が飽きることなく外国語を何回も聞いたり話したりする仕掛けが大切です。詳しい方法については，研修例２～３で説明します</a:t>
            </a:r>
            <a:r>
              <a:rPr lang="ja-JP" altLang="ja-JP" dirty="0" smtClean="0">
                <a:latin typeface="ＭＳ ゴシック" panose="020B0609070205080204" pitchFamily="49" charset="-128"/>
                <a:ea typeface="ＭＳ ゴシック" panose="020B0609070205080204" pitchFamily="49" charset="-128"/>
              </a:rPr>
              <a:t>。</a:t>
            </a:r>
            <a:endParaRPr kumimoji="1" lang="ja-JP" altLang="en-US" dirty="0"/>
          </a:p>
        </p:txBody>
      </p:sp>
      <p:sp>
        <p:nvSpPr>
          <p:cNvPr id="7" name="四角形吹き出し 6"/>
          <p:cNvSpPr/>
          <p:nvPr/>
        </p:nvSpPr>
        <p:spPr>
          <a:xfrm>
            <a:off x="1763688" y="4821262"/>
            <a:ext cx="5868652" cy="1416050"/>
          </a:xfrm>
          <a:prstGeom prst="wedgeRectCallout">
            <a:avLst>
              <a:gd name="adj1" fmla="val 55393"/>
              <a:gd name="adj2" fmla="val 11207"/>
            </a:avLst>
          </a:prstGeom>
          <a:solidFill>
            <a:schemeClr val="bg1"/>
          </a:solidFill>
          <a:ln w="190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ＭＳ ゴシック" pitchFamily="49" charset="-128"/>
                <a:ea typeface="ＭＳ ゴシック" pitchFamily="49" charset="-128"/>
              </a:rPr>
              <a:t> </a:t>
            </a:r>
            <a:r>
              <a:rPr lang="ja-JP" altLang="ja-JP" dirty="0" smtClean="0">
                <a:solidFill>
                  <a:schemeClr val="tx1"/>
                </a:solidFill>
              </a:rPr>
              <a:t>小学校</a:t>
            </a:r>
            <a:r>
              <a:rPr lang="ja-JP" altLang="ja-JP" dirty="0">
                <a:solidFill>
                  <a:schemeClr val="tx1"/>
                </a:solidFill>
              </a:rPr>
              <a:t>では，「聞くこと」「話すこと」の音声面を中心に外国語の基本的な表現や語彙に慣れ親しみます。この慣れ親しみを生かすことにより，中学校での指導が充実しますね。</a:t>
            </a:r>
          </a:p>
          <a:p>
            <a:endParaRPr lang="ja-JP" altLang="en-US" dirty="0" smtClean="0">
              <a:solidFill>
                <a:schemeClr val="tx1"/>
              </a:solidFill>
              <a:latin typeface="ＭＳ ゴシック" pitchFamily="49" charset="-128"/>
              <a:ea typeface="ＭＳ ゴシック" pitchFamily="49" charset="-128"/>
            </a:endParaRPr>
          </a:p>
        </p:txBody>
      </p:sp>
      <p:pic>
        <p:nvPicPr>
          <p:cNvPr id="8" name="図 7" descr="先生.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2360" y="5301208"/>
            <a:ext cx="1152128" cy="1152128"/>
          </a:xfrm>
          <a:prstGeom prst="rect">
            <a:avLst/>
          </a:prstGeom>
        </p:spPr>
      </p:pic>
      <p:pic>
        <p:nvPicPr>
          <p:cNvPr id="9" name="図 8" descr="男性教師.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548680"/>
            <a:ext cx="913337" cy="1080120"/>
          </a:xfrm>
          <a:prstGeom prst="rect">
            <a:avLst/>
          </a:prstGeom>
        </p:spPr>
      </p:pic>
    </p:spTree>
    <p:extLst>
      <p:ext uri="{BB962C8B-B14F-4D97-AF65-F5344CB8AC3E}">
        <p14:creationId xmlns:p14="http://schemas.microsoft.com/office/powerpoint/2010/main" val="41650677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284466" y="459672"/>
            <a:ext cx="7680022" cy="707886"/>
          </a:xfrm>
          <a:prstGeom prst="rect">
            <a:avLst/>
          </a:prstGeom>
          <a:noFill/>
          <a:ln w="28575">
            <a:solidFill>
              <a:srgbClr val="0000FF"/>
            </a:solidFill>
          </a:ln>
        </p:spPr>
        <p:txBody>
          <a:bodyPr wrap="square" rtlCol="0">
            <a:spAutoFit/>
          </a:bodyPr>
          <a:lstStyle/>
          <a:p>
            <a:r>
              <a:rPr lang="en-US" altLang="ja-JP" sz="2000" b="1" dirty="0">
                <a:solidFill>
                  <a:srgbClr val="0000FF"/>
                </a:solidFill>
                <a:latin typeface="Century" panose="02040604050505020304" pitchFamily="18" charset="0"/>
                <a:ea typeface="ＭＳ ゴシック" panose="020B0609070205080204" pitchFamily="49" charset="-128"/>
              </a:rPr>
              <a:t>Q</a:t>
            </a:r>
            <a:r>
              <a:rPr lang="ja-JP" altLang="ja-JP" sz="2000" b="1" dirty="0">
                <a:latin typeface="Century" panose="02040604050505020304" pitchFamily="18" charset="0"/>
                <a:ea typeface="ＭＳ ゴシック" panose="020B0609070205080204" pitchFamily="49" charset="-128"/>
              </a:rPr>
              <a:t>　</a:t>
            </a:r>
            <a:r>
              <a:rPr lang="ja-JP" altLang="ja-JP" sz="2000" dirty="0"/>
              <a:t>「外国語活動がゲームで終わっている」と言われることがあります。</a:t>
            </a:r>
          </a:p>
          <a:p>
            <a:r>
              <a:rPr lang="ja-JP" altLang="ja-JP" sz="2000" dirty="0"/>
              <a:t>　　ゲームをしてはいけないのですか</a:t>
            </a:r>
            <a:r>
              <a:rPr lang="ja-JP" altLang="ja-JP" sz="2000" dirty="0" smtClean="0"/>
              <a:t>？</a:t>
            </a:r>
            <a:endParaRPr lang="en-US" altLang="ja-JP" sz="2000" dirty="0" smtClean="0"/>
          </a:p>
        </p:txBody>
      </p:sp>
      <p:sp>
        <p:nvSpPr>
          <p:cNvPr id="5" name="テキスト ボックス 4"/>
          <p:cNvSpPr txBox="1"/>
          <p:nvPr/>
        </p:nvSpPr>
        <p:spPr>
          <a:xfrm>
            <a:off x="1275106" y="1378889"/>
            <a:ext cx="7689382" cy="707886"/>
          </a:xfrm>
          <a:prstGeom prst="rect">
            <a:avLst/>
          </a:prstGeom>
          <a:noFill/>
          <a:ln w="28575">
            <a:solidFill>
              <a:srgbClr val="FF0066"/>
            </a:solidFill>
          </a:ln>
        </p:spPr>
        <p:txBody>
          <a:bodyPr wrap="square" rtlCol="0">
            <a:spAutoFit/>
          </a:bodyPr>
          <a:lstStyle/>
          <a:p>
            <a:r>
              <a:rPr lang="en-US" altLang="ja-JP" sz="2000" b="1" dirty="0">
                <a:solidFill>
                  <a:srgbClr val="FF0066"/>
                </a:solidFill>
                <a:latin typeface="Century" panose="02040604050505020304" pitchFamily="18" charset="0"/>
              </a:rPr>
              <a:t>A</a:t>
            </a:r>
            <a:r>
              <a:rPr lang="ja-JP" altLang="ja-JP" sz="2000" dirty="0">
                <a:latin typeface="Century" panose="02040604050505020304" pitchFamily="18" charset="0"/>
              </a:rPr>
              <a:t>　</a:t>
            </a:r>
            <a:r>
              <a:rPr lang="ja-JP" altLang="ja-JP" sz="2000" dirty="0"/>
              <a:t>ゲームは基本的な表現や語彙に慣れ親しむための有効な方法です。</a:t>
            </a:r>
          </a:p>
          <a:p>
            <a:pPr algn="just"/>
            <a:r>
              <a:rPr lang="ja-JP" altLang="ja-JP" sz="2000" dirty="0"/>
              <a:t>　　ゲームの目的とやり方を検討することが大切です</a:t>
            </a:r>
            <a:r>
              <a:rPr lang="ja-JP" altLang="ja-JP" sz="2000" dirty="0" smtClean="0"/>
              <a:t>。</a:t>
            </a:r>
            <a:endParaRPr lang="ja-JP" altLang="ja-JP" sz="2000" dirty="0"/>
          </a:p>
        </p:txBody>
      </p:sp>
      <p:sp>
        <p:nvSpPr>
          <p:cNvPr id="6" name="テキスト ボックス 5"/>
          <p:cNvSpPr txBox="1"/>
          <p:nvPr/>
        </p:nvSpPr>
        <p:spPr>
          <a:xfrm>
            <a:off x="323528" y="2348880"/>
            <a:ext cx="8568952" cy="2308324"/>
          </a:xfrm>
          <a:prstGeom prst="rect">
            <a:avLst/>
          </a:prstGeom>
          <a:noFill/>
          <a:ln>
            <a:solidFill>
              <a:srgbClr val="0000FF"/>
            </a:solidFill>
          </a:ln>
        </p:spPr>
        <p:txBody>
          <a:bodyPr wrap="square" rtlCol="0">
            <a:spAutoFit/>
          </a:bodyPr>
          <a:lstStyle/>
          <a:p>
            <a:r>
              <a:rPr lang="ja-JP" altLang="ja-JP" dirty="0">
                <a:latin typeface="ＭＳ ゴシック" panose="020B0609070205080204" pitchFamily="49" charset="-128"/>
                <a:ea typeface="ＭＳ ゴシック" panose="020B0609070205080204" pitchFamily="49" charset="-128"/>
              </a:rPr>
              <a:t>　</a:t>
            </a:r>
            <a:r>
              <a:rPr lang="ja-JP" altLang="ja-JP" dirty="0"/>
              <a:t>　ゲームで勝つことが目的になっている，外国語を聞いたり話したりする量が少ない，一部の児童しか活躍しないというようなゲームは，外国語活動にふさわしくありません。</a:t>
            </a:r>
          </a:p>
          <a:p>
            <a:r>
              <a:rPr lang="ja-JP" altLang="ja-JP" dirty="0"/>
              <a:t>　ゲームについては，研修例３・４の「外国語の音声や基本的な表現への慣れ親しみ」の中で具体例を示しながら説明しています。校内研修で是非体験してください。</a:t>
            </a:r>
          </a:p>
          <a:p>
            <a:r>
              <a:rPr lang="ja-JP" altLang="ja-JP" dirty="0"/>
              <a:t>　　外国語の基本的な表現や語彙に慣れ親しむことを目的としたゲームを活動に設定しましょう。ゲームの中で，どれだけ児童が意欲的に外国語を聞いたり話したりしているかがポイントです。ゲームに夢中になっていたら，気が付かないうちにたくさんの外国語を聞いたり話したりしていたというゲームを工夫しましょう。 </a:t>
            </a:r>
            <a:endParaRPr lang="ja-JP" altLang="ja-JP" dirty="0">
              <a:latin typeface="ＭＳ ゴシック" panose="020B0609070205080204" pitchFamily="49" charset="-128"/>
              <a:ea typeface="ＭＳ ゴシック" panose="020B0609070205080204" pitchFamily="49" charset="-128"/>
            </a:endParaRPr>
          </a:p>
        </p:txBody>
      </p:sp>
      <p:sp>
        <p:nvSpPr>
          <p:cNvPr id="8" name="四角形吹き出し 7"/>
          <p:cNvSpPr/>
          <p:nvPr/>
        </p:nvSpPr>
        <p:spPr>
          <a:xfrm>
            <a:off x="4211960" y="4821262"/>
            <a:ext cx="3528392" cy="1272034"/>
          </a:xfrm>
          <a:prstGeom prst="wedgeRectCallout">
            <a:avLst>
              <a:gd name="adj1" fmla="val 54994"/>
              <a:gd name="adj2" fmla="val -8105"/>
            </a:avLst>
          </a:prstGeom>
          <a:solidFill>
            <a:schemeClr val="bg1"/>
          </a:solidFill>
          <a:ln w="190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t>　</a:t>
            </a:r>
            <a:endParaRPr lang="ja-JP" altLang="en-US" dirty="0" smtClean="0"/>
          </a:p>
          <a:p>
            <a:r>
              <a:rPr lang="ja-JP" altLang="en-US" dirty="0">
                <a:solidFill>
                  <a:schemeClr val="tx1"/>
                </a:solidFill>
              </a:rPr>
              <a:t>　</a:t>
            </a:r>
            <a:r>
              <a:rPr lang="ja-JP" altLang="en-US" dirty="0" smtClean="0">
                <a:solidFill>
                  <a:schemeClr val="tx1"/>
                </a:solidFill>
              </a:rPr>
              <a:t>「</a:t>
            </a:r>
            <a:r>
              <a:rPr lang="ja-JP" altLang="ja-JP" dirty="0" smtClean="0">
                <a:solidFill>
                  <a:schemeClr val="tx1"/>
                </a:solidFill>
              </a:rPr>
              <a:t>表現</a:t>
            </a:r>
            <a:r>
              <a:rPr lang="ja-JP" altLang="ja-JP" dirty="0">
                <a:solidFill>
                  <a:schemeClr val="tx1"/>
                </a:solidFill>
              </a:rPr>
              <a:t>への慣れ親しみ」の中で具体例を示しながら説明しています</a:t>
            </a:r>
            <a:r>
              <a:rPr lang="ja-JP" altLang="ja-JP" dirty="0" smtClean="0">
                <a:solidFill>
                  <a:schemeClr val="tx1"/>
                </a:solidFill>
              </a:rPr>
              <a:t>。校内</a:t>
            </a:r>
            <a:r>
              <a:rPr lang="ja-JP" altLang="ja-JP" dirty="0">
                <a:solidFill>
                  <a:schemeClr val="tx1"/>
                </a:solidFill>
              </a:rPr>
              <a:t>研修で是非体験してください</a:t>
            </a:r>
            <a:r>
              <a:rPr lang="ja-JP" altLang="ja-JP" dirty="0" smtClean="0">
                <a:solidFill>
                  <a:schemeClr val="tx1"/>
                </a:solidFill>
              </a:rPr>
              <a:t>。</a:t>
            </a:r>
            <a:endParaRPr lang="ja-JP" altLang="ja-JP" dirty="0">
              <a:solidFill>
                <a:schemeClr val="tx1"/>
              </a:solidFill>
            </a:endParaRPr>
          </a:p>
          <a:p>
            <a:endParaRPr lang="ja-JP" altLang="en-US" dirty="0" smtClean="0">
              <a:solidFill>
                <a:schemeClr val="tx1"/>
              </a:solidFill>
              <a:latin typeface="ＭＳ ゴシック" pitchFamily="49" charset="-128"/>
              <a:ea typeface="ＭＳ ゴシック" pitchFamily="49" charset="-128"/>
            </a:endParaRPr>
          </a:p>
        </p:txBody>
      </p:sp>
      <p:sp>
        <p:nvSpPr>
          <p:cNvPr id="10" name="四角形吹き出し 9"/>
          <p:cNvSpPr/>
          <p:nvPr/>
        </p:nvSpPr>
        <p:spPr>
          <a:xfrm>
            <a:off x="1043608" y="4821262"/>
            <a:ext cx="3024336" cy="1237084"/>
          </a:xfrm>
          <a:prstGeom prst="wedgeRectCallout">
            <a:avLst>
              <a:gd name="adj1" fmla="val -46970"/>
              <a:gd name="adj2" fmla="val 65750"/>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solidFill>
                <a:latin typeface="ＭＳ ゴシック" pitchFamily="49" charset="-128"/>
                <a:ea typeface="ＭＳ ゴシック" pitchFamily="49" charset="-128"/>
              </a:rPr>
              <a:t>　ゲームは大好きだよ！</a:t>
            </a:r>
          </a:p>
          <a:p>
            <a:r>
              <a:rPr lang="ja-JP" altLang="en-US" dirty="0">
                <a:solidFill>
                  <a:schemeClr val="tx1"/>
                </a:solidFill>
                <a:latin typeface="ＭＳ ゴシック" pitchFamily="49" charset="-128"/>
                <a:ea typeface="ＭＳ ゴシック" pitchFamily="49" charset="-128"/>
              </a:rPr>
              <a:t>　</a:t>
            </a:r>
            <a:r>
              <a:rPr lang="ja-JP" altLang="en-US" dirty="0" smtClean="0">
                <a:solidFill>
                  <a:schemeClr val="tx1"/>
                </a:solidFill>
                <a:latin typeface="ＭＳ ゴシック" pitchFamily="49" charset="-128"/>
                <a:ea typeface="ＭＳ ゴシック" pitchFamily="49" charset="-128"/>
              </a:rPr>
              <a:t>あれっ？気が付いたら英語をたくさん話していたよ。</a:t>
            </a:r>
            <a:endParaRPr kumimoji="1" lang="ja-JP" altLang="en-US" dirty="0">
              <a:solidFill>
                <a:schemeClr val="tx1"/>
              </a:solidFill>
              <a:latin typeface="ＭＳ ゴシック" pitchFamily="49" charset="-128"/>
              <a:ea typeface="ＭＳ ゴシック" pitchFamily="49" charset="-128"/>
            </a:endParaRPr>
          </a:p>
        </p:txBody>
      </p:sp>
      <p:pic>
        <p:nvPicPr>
          <p:cNvPr id="11" name="図 10" descr="先生.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0352" y="5085184"/>
            <a:ext cx="1152128" cy="1152128"/>
          </a:xfrm>
          <a:prstGeom prst="rect">
            <a:avLst/>
          </a:prstGeom>
        </p:spPr>
      </p:pic>
      <p:pic>
        <p:nvPicPr>
          <p:cNvPr id="12" name="図 11" descr="男性教師.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476672"/>
            <a:ext cx="913337" cy="1080120"/>
          </a:xfrm>
          <a:prstGeom prst="rect">
            <a:avLst/>
          </a:prstGeom>
        </p:spPr>
      </p:pic>
      <p:pic>
        <p:nvPicPr>
          <p:cNvPr id="4" name="図 3" descr="男の子.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5517232"/>
            <a:ext cx="1224136" cy="1248257"/>
          </a:xfrm>
          <a:prstGeom prst="rect">
            <a:avLst/>
          </a:prstGeom>
        </p:spPr>
      </p:pic>
    </p:spTree>
    <p:extLst>
      <p:ext uri="{BB962C8B-B14F-4D97-AF65-F5344CB8AC3E}">
        <p14:creationId xmlns:p14="http://schemas.microsoft.com/office/powerpoint/2010/main" val="35025938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284466" y="459672"/>
            <a:ext cx="7680022" cy="707886"/>
          </a:xfrm>
          <a:prstGeom prst="rect">
            <a:avLst/>
          </a:prstGeom>
          <a:noFill/>
          <a:ln w="28575">
            <a:solidFill>
              <a:srgbClr val="0000FF"/>
            </a:solidFill>
          </a:ln>
        </p:spPr>
        <p:txBody>
          <a:bodyPr wrap="square" rtlCol="0">
            <a:spAutoFit/>
          </a:bodyPr>
          <a:lstStyle/>
          <a:p>
            <a:r>
              <a:rPr lang="en-US" altLang="ja-JP" sz="2000" b="1" dirty="0">
                <a:solidFill>
                  <a:srgbClr val="0000FF"/>
                </a:solidFill>
                <a:latin typeface="Century" panose="02040604050505020304" pitchFamily="18" charset="0"/>
                <a:ea typeface="ＭＳ ゴシック" panose="020B0609070205080204" pitchFamily="49" charset="-128"/>
              </a:rPr>
              <a:t>Q</a:t>
            </a:r>
            <a:r>
              <a:rPr lang="ja-JP" altLang="ja-JP" sz="2000" b="1" dirty="0">
                <a:latin typeface="Century" panose="02040604050505020304" pitchFamily="18" charset="0"/>
                <a:ea typeface="ＭＳ ゴシック" panose="020B0609070205080204" pitchFamily="49" charset="-128"/>
              </a:rPr>
              <a:t>　</a:t>
            </a:r>
            <a:r>
              <a:rPr lang="ja-JP" altLang="ja-JP" sz="2000" dirty="0"/>
              <a:t>小学校で「文字」はどのように扱えばよいのですか？</a:t>
            </a:r>
          </a:p>
          <a:p>
            <a:r>
              <a:rPr lang="ja-JP" altLang="ja-JP" sz="2000" dirty="0"/>
              <a:t>　　</a:t>
            </a:r>
            <a:r>
              <a:rPr lang="en-US" altLang="ja-JP" sz="2000" dirty="0" smtClean="0"/>
              <a:t>  </a:t>
            </a:r>
            <a:r>
              <a:rPr lang="ja-JP" altLang="ja-JP" sz="2000" dirty="0" smtClean="0"/>
              <a:t>読み書き</a:t>
            </a:r>
            <a:r>
              <a:rPr lang="ja-JP" altLang="ja-JP" sz="2000" dirty="0"/>
              <a:t>なども指導した方がよいのでしょうか</a:t>
            </a:r>
            <a:r>
              <a:rPr lang="ja-JP" altLang="ja-JP" sz="2000" dirty="0" smtClean="0"/>
              <a:t>。</a:t>
            </a:r>
            <a:endParaRPr lang="ja-JP" altLang="ja-JP" sz="2000" dirty="0"/>
          </a:p>
        </p:txBody>
      </p:sp>
      <p:sp>
        <p:nvSpPr>
          <p:cNvPr id="4" name="テキスト ボックス 3"/>
          <p:cNvSpPr txBox="1"/>
          <p:nvPr/>
        </p:nvSpPr>
        <p:spPr>
          <a:xfrm>
            <a:off x="1275106" y="1378889"/>
            <a:ext cx="7689382" cy="707886"/>
          </a:xfrm>
          <a:prstGeom prst="rect">
            <a:avLst/>
          </a:prstGeom>
          <a:noFill/>
          <a:ln w="28575">
            <a:solidFill>
              <a:srgbClr val="FF0066"/>
            </a:solidFill>
          </a:ln>
        </p:spPr>
        <p:txBody>
          <a:bodyPr wrap="square" rtlCol="0">
            <a:spAutoFit/>
          </a:bodyPr>
          <a:lstStyle/>
          <a:p>
            <a:r>
              <a:rPr lang="en-US" altLang="ja-JP" sz="2000" b="1" dirty="0">
                <a:solidFill>
                  <a:srgbClr val="FF0066"/>
                </a:solidFill>
                <a:latin typeface="Century" panose="02040604050505020304" pitchFamily="18" charset="0"/>
              </a:rPr>
              <a:t>A</a:t>
            </a:r>
            <a:r>
              <a:rPr lang="ja-JP" altLang="ja-JP" sz="2000" dirty="0">
                <a:latin typeface="Century" panose="02040604050505020304" pitchFamily="18" charset="0"/>
              </a:rPr>
              <a:t>　</a:t>
            </a:r>
            <a:r>
              <a:rPr lang="en-US" altLang="ja-JP" sz="2000" dirty="0" smtClean="0">
                <a:latin typeface="Century" panose="02040604050505020304" pitchFamily="18" charset="0"/>
              </a:rPr>
              <a:t> </a:t>
            </a:r>
            <a:r>
              <a:rPr lang="ja-JP" altLang="ja-JP" sz="2000" dirty="0" smtClean="0"/>
              <a:t>音声</a:t>
            </a:r>
            <a:r>
              <a:rPr lang="ja-JP" altLang="ja-JP" sz="2000" dirty="0"/>
              <a:t>によるコミュニケーションを補助するものとして用いるよう</a:t>
            </a:r>
            <a:r>
              <a:rPr lang="ja-JP" altLang="ja-JP" sz="2000" dirty="0" smtClean="0"/>
              <a:t>に</a:t>
            </a:r>
            <a:endParaRPr lang="en-US" altLang="ja-JP" sz="2000" dirty="0" smtClean="0"/>
          </a:p>
          <a:p>
            <a:r>
              <a:rPr lang="en-US" altLang="ja-JP" sz="2000" dirty="0"/>
              <a:t> </a:t>
            </a:r>
            <a:r>
              <a:rPr lang="en-US" altLang="ja-JP" sz="2000" dirty="0" smtClean="0"/>
              <a:t>       </a:t>
            </a:r>
            <a:r>
              <a:rPr lang="ja-JP" altLang="ja-JP" sz="2000" dirty="0" smtClean="0"/>
              <a:t>しましょう</a:t>
            </a:r>
            <a:r>
              <a:rPr lang="ja-JP" altLang="ja-JP" sz="2000" dirty="0"/>
              <a:t>。</a:t>
            </a:r>
          </a:p>
        </p:txBody>
      </p:sp>
      <p:sp>
        <p:nvSpPr>
          <p:cNvPr id="5" name="テキスト ボックス 4"/>
          <p:cNvSpPr txBox="1"/>
          <p:nvPr/>
        </p:nvSpPr>
        <p:spPr>
          <a:xfrm>
            <a:off x="323528" y="2348880"/>
            <a:ext cx="8568952" cy="1477328"/>
          </a:xfrm>
          <a:prstGeom prst="rect">
            <a:avLst/>
          </a:prstGeom>
          <a:noFill/>
          <a:ln>
            <a:solidFill>
              <a:srgbClr val="0000FF"/>
            </a:solidFill>
          </a:ln>
        </p:spPr>
        <p:txBody>
          <a:bodyPr wrap="square" rtlCol="0">
            <a:spAutoFit/>
          </a:bodyPr>
          <a:lstStyle/>
          <a:p>
            <a:r>
              <a:rPr lang="ja-JP" altLang="ja-JP" dirty="0"/>
              <a:t>　　文字を正確に読んだり書いたりすることは，小学校の指導内容ではありません。（中学校の指導内容です。）しかし，文字があることで，基本的な表現や語彙を話すときに役に立つことがあります。文字があることによって，正しく読めなかったとしても，「聞いたことのあるあの表現だ」と気付くことがあります。児童にとって負担にならないように，効果的に文字を活用してください。</a:t>
            </a:r>
          </a:p>
        </p:txBody>
      </p:sp>
      <p:sp>
        <p:nvSpPr>
          <p:cNvPr id="6" name="テキスト ボックス 5"/>
          <p:cNvSpPr txBox="1"/>
          <p:nvPr/>
        </p:nvSpPr>
        <p:spPr>
          <a:xfrm>
            <a:off x="686624" y="4005064"/>
            <a:ext cx="8205856" cy="2031325"/>
          </a:xfrm>
          <a:prstGeom prst="rect">
            <a:avLst/>
          </a:prstGeom>
          <a:noFill/>
          <a:ln w="28575">
            <a:solidFill>
              <a:srgbClr val="FF0066"/>
            </a:solidFill>
            <a:prstDash val="sysDash"/>
          </a:ln>
        </p:spPr>
        <p:txBody>
          <a:bodyPr wrap="square" rtlCol="0">
            <a:spAutoFit/>
          </a:bodyPr>
          <a:lstStyle/>
          <a:p>
            <a:r>
              <a:rPr lang="ja-JP" altLang="ja-JP" dirty="0" smtClean="0"/>
              <a:t>参考</a:t>
            </a:r>
            <a:r>
              <a:rPr lang="en-US" altLang="ja-JP" dirty="0" smtClean="0"/>
              <a:t>   </a:t>
            </a:r>
            <a:r>
              <a:rPr lang="ja-JP" altLang="ja-JP" dirty="0" smtClean="0"/>
              <a:t>中学校</a:t>
            </a:r>
            <a:r>
              <a:rPr lang="ja-JP" altLang="ja-JP" dirty="0"/>
              <a:t>「英語」の目標 </a:t>
            </a:r>
            <a:endParaRPr lang="ja-JP" altLang="en-US" dirty="0" smtClean="0"/>
          </a:p>
          <a:p>
            <a:r>
              <a:rPr lang="ja-JP" altLang="ja-JP" dirty="0" smtClean="0"/>
              <a:t>（</a:t>
            </a:r>
            <a:r>
              <a:rPr lang="ja-JP" altLang="ja-JP" dirty="0"/>
              <a:t>１）初歩的な英語を聞いて話し手の意向などを理解できるようにする。</a:t>
            </a:r>
          </a:p>
          <a:p>
            <a:r>
              <a:rPr lang="ja-JP" altLang="ja-JP" dirty="0"/>
              <a:t>（２）初歩的な英語を用いて自分の考えなどを話すことができるようにする。</a:t>
            </a:r>
          </a:p>
          <a:p>
            <a:r>
              <a:rPr lang="ja-JP" altLang="ja-JP" dirty="0"/>
              <a:t>（３）英語を読むことに慣れ親しみ</a:t>
            </a:r>
            <a:r>
              <a:rPr lang="ja-JP" altLang="ja-JP" dirty="0" smtClean="0"/>
              <a:t>，</a:t>
            </a:r>
            <a:endParaRPr lang="ja-JP" altLang="en-US" dirty="0" smtClean="0"/>
          </a:p>
          <a:p>
            <a:r>
              <a:rPr lang="ja-JP" altLang="en-US" dirty="0"/>
              <a:t>　</a:t>
            </a:r>
            <a:r>
              <a:rPr lang="ja-JP" altLang="en-US" dirty="0" smtClean="0"/>
              <a:t> 　</a:t>
            </a:r>
            <a:r>
              <a:rPr lang="ja-JP" altLang="ja-JP" dirty="0" smtClean="0"/>
              <a:t>初歩的</a:t>
            </a:r>
            <a:r>
              <a:rPr lang="ja-JP" altLang="ja-JP" dirty="0"/>
              <a:t>な英語を読んで書き手の意向など</a:t>
            </a:r>
            <a:r>
              <a:rPr lang="ja-JP" altLang="ja-JP" dirty="0" smtClean="0"/>
              <a:t>を理解</a:t>
            </a:r>
            <a:r>
              <a:rPr lang="ja-JP" altLang="ja-JP" dirty="0"/>
              <a:t>することができるようにする。</a:t>
            </a:r>
          </a:p>
          <a:p>
            <a:r>
              <a:rPr lang="ja-JP" altLang="ja-JP" dirty="0"/>
              <a:t>（４）英語で書くことに慣れ親しみ，</a:t>
            </a:r>
          </a:p>
          <a:p>
            <a:r>
              <a:rPr lang="ja-JP" altLang="en-US" dirty="0" smtClean="0"/>
              <a:t>　 　</a:t>
            </a:r>
            <a:r>
              <a:rPr lang="ja-JP" altLang="ja-JP" dirty="0" smtClean="0"/>
              <a:t>初歩的</a:t>
            </a:r>
            <a:r>
              <a:rPr lang="ja-JP" altLang="ja-JP" dirty="0"/>
              <a:t>な英語を用いて自分の考えなどを書くことができるようにする</a:t>
            </a:r>
            <a:r>
              <a:rPr lang="ja-JP" altLang="ja-JP" dirty="0" smtClean="0"/>
              <a:t>。</a:t>
            </a:r>
            <a:endParaRPr kumimoji="1" lang="ja-JP" altLang="en-US" dirty="0"/>
          </a:p>
        </p:txBody>
      </p:sp>
      <p:sp>
        <p:nvSpPr>
          <p:cNvPr id="7" name="テキスト ボックス 6"/>
          <p:cNvSpPr txBox="1"/>
          <p:nvPr/>
        </p:nvSpPr>
        <p:spPr>
          <a:xfrm>
            <a:off x="124796" y="6268670"/>
            <a:ext cx="5256191" cy="369332"/>
          </a:xfrm>
          <a:prstGeom prst="rect">
            <a:avLst/>
          </a:prstGeom>
          <a:solidFill>
            <a:srgbClr val="FFFF00"/>
          </a:solidFill>
        </p:spPr>
        <p:txBody>
          <a:bodyPr wrap="square" rtlCol="0">
            <a:spAutoFit/>
          </a:bodyPr>
          <a:lstStyle/>
          <a:p>
            <a:r>
              <a:rPr lang="ja-JP" altLang="en-US" dirty="0" smtClean="0"/>
              <a:t>　小学校　聞く・話す　音声を中心とした慣れ親しみ</a:t>
            </a:r>
            <a:endParaRPr kumimoji="1" lang="ja-JP" altLang="en-US" dirty="0"/>
          </a:p>
        </p:txBody>
      </p:sp>
      <p:cxnSp>
        <p:nvCxnSpPr>
          <p:cNvPr id="14" name="直線コネクタ 13"/>
          <p:cNvCxnSpPr/>
          <p:nvPr/>
        </p:nvCxnSpPr>
        <p:spPr>
          <a:xfrm flipV="1">
            <a:off x="323528" y="4581128"/>
            <a:ext cx="0" cy="1687542"/>
          </a:xfrm>
          <a:prstGeom prst="line">
            <a:avLst/>
          </a:prstGeom>
          <a:ln w="38100">
            <a:solidFill>
              <a:srgbClr val="FF0066"/>
            </a:solidFill>
            <a:prstDash val="sysDot"/>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a:off x="323528" y="4581128"/>
            <a:ext cx="363096" cy="0"/>
          </a:xfrm>
          <a:prstGeom prst="straightConnector1">
            <a:avLst/>
          </a:prstGeom>
          <a:ln w="38100">
            <a:solidFill>
              <a:srgbClr val="FF0066"/>
            </a:solidFill>
            <a:prstDash val="sysDot"/>
            <a:tailEnd type="arrow"/>
          </a:ln>
        </p:spPr>
        <p:style>
          <a:lnRef idx="1">
            <a:schemeClr val="accent1"/>
          </a:lnRef>
          <a:fillRef idx="0">
            <a:schemeClr val="accent1"/>
          </a:fillRef>
          <a:effectRef idx="0">
            <a:schemeClr val="accent1"/>
          </a:effectRef>
          <a:fontRef idx="minor">
            <a:schemeClr val="tx1"/>
          </a:fontRef>
        </p:style>
      </p:cxnSp>
      <p:pic>
        <p:nvPicPr>
          <p:cNvPr id="11" name="図 10" descr="男性教師.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548680"/>
            <a:ext cx="913337" cy="1080120"/>
          </a:xfrm>
          <a:prstGeom prst="rect">
            <a:avLst/>
          </a:prstGeom>
        </p:spPr>
      </p:pic>
    </p:spTree>
    <p:extLst>
      <p:ext uri="{BB962C8B-B14F-4D97-AF65-F5344CB8AC3E}">
        <p14:creationId xmlns:p14="http://schemas.microsoft.com/office/powerpoint/2010/main" val="42886923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23528" y="332656"/>
            <a:ext cx="3168352" cy="523220"/>
          </a:xfrm>
          <a:prstGeom prst="rect">
            <a:avLst/>
          </a:prstGeom>
          <a:solidFill>
            <a:srgbClr val="FFFF00"/>
          </a:solidFill>
        </p:spPr>
        <p:txBody>
          <a:bodyPr wrap="square" rtlCol="0">
            <a:spAutoFit/>
          </a:bodyPr>
          <a:lstStyle/>
          <a:p>
            <a:pPr algn="ctr"/>
            <a:r>
              <a:rPr lang="en-US" altLang="ja-JP" sz="2800" b="1" dirty="0" smtClean="0">
                <a:latin typeface="Century" panose="02040604050505020304" pitchFamily="18" charset="0"/>
              </a:rPr>
              <a:t>CONTENTS</a:t>
            </a:r>
            <a:endParaRPr kumimoji="1" lang="ja-JP" altLang="en-US" sz="2800" b="1" dirty="0">
              <a:latin typeface="Century" panose="02040604050505020304" pitchFamily="18" charset="0"/>
            </a:endParaRPr>
          </a:p>
        </p:txBody>
      </p:sp>
      <p:sp>
        <p:nvSpPr>
          <p:cNvPr id="3" name="テキスト ボックス 2"/>
          <p:cNvSpPr txBox="1"/>
          <p:nvPr/>
        </p:nvSpPr>
        <p:spPr>
          <a:xfrm>
            <a:off x="179512" y="1124744"/>
            <a:ext cx="8784976" cy="5678478"/>
          </a:xfrm>
          <a:prstGeom prst="rect">
            <a:avLst/>
          </a:prstGeom>
          <a:noFill/>
        </p:spPr>
        <p:txBody>
          <a:bodyPr wrap="square" rtlCol="0">
            <a:spAutoFit/>
          </a:bodyPr>
          <a:lstStyle/>
          <a:p>
            <a:r>
              <a:rPr lang="ja-JP" altLang="ja-JP" dirty="0" smtClean="0">
                <a:solidFill>
                  <a:srgbClr val="FF0066"/>
                </a:solidFill>
              </a:rPr>
              <a:t>第１章　外国語活動の基本的な考え方</a:t>
            </a:r>
          </a:p>
          <a:p>
            <a:r>
              <a:rPr lang="ja-JP" altLang="en-US" dirty="0" smtClean="0"/>
              <a:t>　　</a:t>
            </a:r>
            <a:r>
              <a:rPr lang="ja-JP" altLang="en-US" dirty="0" smtClean="0">
                <a:solidFill>
                  <a:srgbClr val="0000FF"/>
                </a:solidFill>
              </a:rPr>
              <a:t>研修例　１</a:t>
            </a:r>
            <a:r>
              <a:rPr lang="ja-JP" altLang="en-US" dirty="0" smtClean="0"/>
              <a:t>    </a:t>
            </a:r>
            <a:r>
              <a:rPr lang="ja-JP" altLang="ja-JP" dirty="0" smtClean="0"/>
              <a:t>これだけは押さえよう！　外国語活動　（外国語活動概論）</a:t>
            </a:r>
            <a:endParaRPr lang="en-US" altLang="ja-JP" dirty="0" smtClean="0"/>
          </a:p>
          <a:p>
            <a:endParaRPr lang="en-US" altLang="ja-JP" dirty="0"/>
          </a:p>
          <a:p>
            <a:r>
              <a:rPr lang="ja-JP" altLang="ja-JP" dirty="0" smtClean="0">
                <a:solidFill>
                  <a:srgbClr val="FF0066"/>
                </a:solidFill>
              </a:rPr>
              <a:t>第２章　言語や文化に関する気付き</a:t>
            </a:r>
          </a:p>
          <a:p>
            <a:r>
              <a:rPr lang="ja-JP" altLang="en-US" dirty="0" smtClean="0"/>
              <a:t>　　</a:t>
            </a:r>
            <a:r>
              <a:rPr lang="ja-JP" altLang="ja-JP" dirty="0" smtClean="0">
                <a:solidFill>
                  <a:srgbClr val="0000FF"/>
                </a:solidFill>
              </a:rPr>
              <a:t>研修例　２</a:t>
            </a:r>
            <a:r>
              <a:rPr lang="ja-JP" altLang="ja-JP" dirty="0" smtClean="0"/>
              <a:t>　</a:t>
            </a:r>
            <a:r>
              <a:rPr lang="en-US" altLang="ja-JP" dirty="0" smtClean="0"/>
              <a:t> </a:t>
            </a:r>
            <a:r>
              <a:rPr lang="ja-JP" altLang="ja-JP" dirty="0" smtClean="0"/>
              <a:t>言語や文化に関する気付き</a:t>
            </a:r>
          </a:p>
          <a:p>
            <a:r>
              <a:rPr lang="ja-JP" altLang="ja-JP" dirty="0" smtClean="0"/>
              <a:t>　　　</a:t>
            </a:r>
            <a:r>
              <a:rPr lang="ja-JP" altLang="en-US" dirty="0" smtClean="0"/>
              <a:t>　　　　　　  </a:t>
            </a:r>
            <a:r>
              <a:rPr lang="en-US" altLang="ja-JP" dirty="0"/>
              <a:t> </a:t>
            </a:r>
            <a:r>
              <a:rPr lang="en-US" altLang="ja-JP" b="1" dirty="0" smtClean="0">
                <a:latin typeface="Century" panose="02040604050505020304" pitchFamily="18" charset="0"/>
              </a:rPr>
              <a:t>Let’s Listen  Let’s Chant</a:t>
            </a:r>
            <a:r>
              <a:rPr lang="ja-JP" altLang="ja-JP" dirty="0" smtClean="0"/>
              <a:t>を活用した言語</a:t>
            </a:r>
            <a:r>
              <a:rPr lang="ja-JP" altLang="en-US" dirty="0" smtClean="0"/>
              <a:t>や文化</a:t>
            </a:r>
            <a:r>
              <a:rPr lang="ja-JP" altLang="ja-JP" dirty="0" smtClean="0"/>
              <a:t>への気付き</a:t>
            </a:r>
          </a:p>
          <a:p>
            <a:r>
              <a:rPr lang="en-US" altLang="ja-JP" dirty="0" smtClean="0"/>
              <a:t> </a:t>
            </a:r>
            <a:endParaRPr lang="ja-JP" altLang="ja-JP" dirty="0" smtClean="0"/>
          </a:p>
          <a:p>
            <a:r>
              <a:rPr lang="ja-JP" altLang="ja-JP" dirty="0" smtClean="0">
                <a:solidFill>
                  <a:srgbClr val="FF0066"/>
                </a:solidFill>
              </a:rPr>
              <a:t>第３章　外国語への慣れ親しみ</a:t>
            </a:r>
          </a:p>
          <a:p>
            <a:r>
              <a:rPr lang="ja-JP" altLang="en-US" dirty="0" smtClean="0"/>
              <a:t>　  </a:t>
            </a:r>
            <a:r>
              <a:rPr lang="ja-JP" altLang="ja-JP" dirty="0" smtClean="0">
                <a:solidFill>
                  <a:srgbClr val="0000FF"/>
                </a:solidFill>
              </a:rPr>
              <a:t>研修例　３</a:t>
            </a:r>
            <a:r>
              <a:rPr lang="ja-JP" altLang="ja-JP" dirty="0" smtClean="0"/>
              <a:t>　　外国語の音声や基本的な表現への慣れ親しみ　</a:t>
            </a:r>
            <a:r>
              <a:rPr lang="en-US" altLang="ja-JP" dirty="0" smtClean="0"/>
              <a:t>Vol.</a:t>
            </a:r>
            <a:r>
              <a:rPr lang="ja-JP" altLang="ja-JP" dirty="0" smtClean="0"/>
              <a:t>Ⅰ</a:t>
            </a:r>
          </a:p>
          <a:p>
            <a:r>
              <a:rPr lang="ja-JP" altLang="ja-JP" dirty="0" smtClean="0"/>
              <a:t>　　　</a:t>
            </a:r>
            <a:r>
              <a:rPr lang="ja-JP" altLang="en-US" dirty="0" smtClean="0"/>
              <a:t>　　　　　　　 </a:t>
            </a:r>
            <a:r>
              <a:rPr lang="en-US" altLang="ja-JP" b="1" dirty="0" smtClean="0">
                <a:latin typeface="Century" panose="02040604050505020304" pitchFamily="18" charset="0"/>
              </a:rPr>
              <a:t>Let’s Play  </a:t>
            </a:r>
            <a:r>
              <a:rPr lang="ja-JP" altLang="ja-JP" dirty="0" smtClean="0"/>
              <a:t>聞くことを中心とした活動　　ポインティングゲーム</a:t>
            </a:r>
            <a:endParaRPr lang="en-US" altLang="ja-JP" dirty="0" smtClean="0"/>
          </a:p>
          <a:p>
            <a:endParaRPr lang="ja-JP" altLang="ja-JP" sz="1050" dirty="0" smtClean="0"/>
          </a:p>
          <a:p>
            <a:r>
              <a:rPr lang="en-US" altLang="ja-JP" dirty="0" smtClean="0"/>
              <a:t> </a:t>
            </a:r>
            <a:r>
              <a:rPr lang="ja-JP" altLang="en-US" dirty="0" smtClean="0"/>
              <a:t>　 </a:t>
            </a:r>
            <a:r>
              <a:rPr lang="ja-JP" altLang="ja-JP" dirty="0" smtClean="0">
                <a:solidFill>
                  <a:srgbClr val="0000FF"/>
                </a:solidFill>
              </a:rPr>
              <a:t>研修例</a:t>
            </a:r>
            <a:r>
              <a:rPr lang="en-US" altLang="ja-JP" dirty="0" smtClean="0">
                <a:solidFill>
                  <a:srgbClr val="0000FF"/>
                </a:solidFill>
              </a:rPr>
              <a:t> </a:t>
            </a:r>
            <a:r>
              <a:rPr lang="ja-JP" altLang="ja-JP" dirty="0" smtClean="0">
                <a:solidFill>
                  <a:srgbClr val="0000FF"/>
                </a:solidFill>
              </a:rPr>
              <a:t>　４</a:t>
            </a:r>
            <a:r>
              <a:rPr lang="ja-JP" altLang="ja-JP" dirty="0" smtClean="0"/>
              <a:t>　　外国語の音声や基本的な表現への慣れ親しみ　</a:t>
            </a:r>
            <a:r>
              <a:rPr lang="en-US" altLang="ja-JP" dirty="0" smtClean="0"/>
              <a:t>Vol.</a:t>
            </a:r>
            <a:r>
              <a:rPr lang="ja-JP" altLang="ja-JP" dirty="0" smtClean="0"/>
              <a:t>Ⅱ</a:t>
            </a:r>
          </a:p>
          <a:p>
            <a:r>
              <a:rPr lang="ja-JP" altLang="ja-JP" dirty="0" smtClean="0"/>
              <a:t>　　　</a:t>
            </a:r>
            <a:r>
              <a:rPr lang="ja-JP" altLang="en-US" dirty="0" smtClean="0"/>
              <a:t>　　　　　　　 </a:t>
            </a:r>
            <a:r>
              <a:rPr lang="en-US" altLang="ja-JP" b="1" dirty="0" smtClean="0">
                <a:latin typeface="Century" panose="02040604050505020304" pitchFamily="18" charset="0"/>
              </a:rPr>
              <a:t>Let’s Play  </a:t>
            </a:r>
            <a:r>
              <a:rPr lang="ja-JP" altLang="ja-JP" dirty="0" smtClean="0"/>
              <a:t>話すことを中心とした活動　　ミッシングゲーム</a:t>
            </a:r>
          </a:p>
          <a:p>
            <a:r>
              <a:rPr lang="en-US" altLang="ja-JP" dirty="0" smtClean="0"/>
              <a:t>  </a:t>
            </a:r>
            <a:endParaRPr lang="ja-JP" altLang="ja-JP" dirty="0" smtClean="0"/>
          </a:p>
          <a:p>
            <a:r>
              <a:rPr lang="ja-JP" altLang="ja-JP" dirty="0" smtClean="0">
                <a:solidFill>
                  <a:srgbClr val="FF0066"/>
                </a:solidFill>
              </a:rPr>
              <a:t>第４章　コミュニケーションへの関心・意欲・態度</a:t>
            </a:r>
          </a:p>
          <a:p>
            <a:r>
              <a:rPr lang="en-US" altLang="ja-JP" dirty="0" smtClean="0"/>
              <a:t>     </a:t>
            </a:r>
            <a:r>
              <a:rPr lang="ja-JP" altLang="ja-JP" dirty="0" smtClean="0">
                <a:solidFill>
                  <a:srgbClr val="0000FF"/>
                </a:solidFill>
              </a:rPr>
              <a:t>研修例　</a:t>
            </a:r>
            <a:r>
              <a:rPr lang="en-US" altLang="ja-JP" dirty="0" smtClean="0">
                <a:solidFill>
                  <a:srgbClr val="0000FF"/>
                </a:solidFill>
              </a:rPr>
              <a:t> </a:t>
            </a:r>
            <a:r>
              <a:rPr lang="ja-JP" altLang="ja-JP" dirty="0" smtClean="0">
                <a:solidFill>
                  <a:srgbClr val="0000FF"/>
                </a:solidFill>
              </a:rPr>
              <a:t>５</a:t>
            </a:r>
            <a:r>
              <a:rPr lang="ja-JP" altLang="ja-JP" dirty="0" smtClean="0"/>
              <a:t>　</a:t>
            </a:r>
            <a:r>
              <a:rPr lang="en-US" altLang="ja-JP" dirty="0" smtClean="0"/>
              <a:t>  </a:t>
            </a:r>
            <a:r>
              <a:rPr lang="ja-JP" altLang="ja-JP" dirty="0" smtClean="0"/>
              <a:t>コミュニケーションへの関心・意欲・態度　</a:t>
            </a:r>
            <a:r>
              <a:rPr lang="en-US" altLang="ja-JP" dirty="0" smtClean="0"/>
              <a:t>Vol.</a:t>
            </a:r>
            <a:r>
              <a:rPr lang="ja-JP" altLang="ja-JP" dirty="0" smtClean="0"/>
              <a:t>Ⅰ</a:t>
            </a:r>
          </a:p>
          <a:p>
            <a:r>
              <a:rPr lang="ja-JP" altLang="ja-JP" dirty="0" smtClean="0"/>
              <a:t>　　　</a:t>
            </a:r>
            <a:r>
              <a:rPr lang="en-US" altLang="ja-JP" dirty="0" smtClean="0"/>
              <a:t>                 </a:t>
            </a:r>
            <a:r>
              <a:rPr lang="en-US" altLang="ja-JP" b="1" dirty="0" smtClean="0">
                <a:latin typeface="Century" panose="02040604050505020304" pitchFamily="18" charset="0"/>
              </a:rPr>
              <a:t>Activity</a:t>
            </a:r>
            <a:r>
              <a:rPr lang="ja-JP" altLang="ja-JP" dirty="0" smtClean="0"/>
              <a:t>　クイ</a:t>
            </a:r>
            <a:r>
              <a:rPr lang="ja-JP" altLang="en-US" dirty="0" smtClean="0"/>
              <a:t>ズ</a:t>
            </a:r>
            <a:r>
              <a:rPr lang="ja-JP" altLang="ja-JP" dirty="0" smtClean="0"/>
              <a:t>・インタビュー形式のコミュニケーション</a:t>
            </a:r>
            <a:r>
              <a:rPr lang="en-US" altLang="ja-JP" dirty="0" smtClean="0"/>
              <a:t> </a:t>
            </a:r>
            <a:r>
              <a:rPr lang="en-US" altLang="ja-JP" b="1" dirty="0" smtClean="0">
                <a:latin typeface="Century" panose="02040604050505020304" pitchFamily="18" charset="0"/>
              </a:rPr>
              <a:t>ID EXCHANGE</a:t>
            </a:r>
          </a:p>
          <a:p>
            <a:endParaRPr lang="ja-JP" altLang="ja-JP" sz="1050" dirty="0" smtClean="0"/>
          </a:p>
          <a:p>
            <a:r>
              <a:rPr lang="en-US" altLang="ja-JP" dirty="0" smtClean="0"/>
              <a:t>     </a:t>
            </a:r>
            <a:r>
              <a:rPr lang="ja-JP" altLang="ja-JP" dirty="0" smtClean="0">
                <a:solidFill>
                  <a:srgbClr val="0000FF"/>
                </a:solidFill>
              </a:rPr>
              <a:t>研修例　</a:t>
            </a:r>
            <a:r>
              <a:rPr lang="en-US" altLang="ja-JP" dirty="0" smtClean="0">
                <a:solidFill>
                  <a:srgbClr val="0000FF"/>
                </a:solidFill>
              </a:rPr>
              <a:t> </a:t>
            </a:r>
            <a:r>
              <a:rPr lang="ja-JP" altLang="ja-JP" dirty="0" smtClean="0">
                <a:solidFill>
                  <a:srgbClr val="0000FF"/>
                </a:solidFill>
              </a:rPr>
              <a:t>６</a:t>
            </a:r>
            <a:r>
              <a:rPr lang="en-US" altLang="ja-JP" dirty="0" smtClean="0"/>
              <a:t> </a:t>
            </a:r>
            <a:r>
              <a:rPr lang="ja-JP" altLang="ja-JP" dirty="0" smtClean="0"/>
              <a:t>　コミュニケーションへの関心・意欲・態度　</a:t>
            </a:r>
            <a:r>
              <a:rPr lang="en-US" altLang="ja-JP" dirty="0" smtClean="0"/>
              <a:t>Vol.</a:t>
            </a:r>
            <a:r>
              <a:rPr lang="ja-JP" altLang="ja-JP" dirty="0" smtClean="0"/>
              <a:t>Ⅱ</a:t>
            </a:r>
          </a:p>
          <a:p>
            <a:r>
              <a:rPr lang="en-US" altLang="ja-JP" dirty="0" smtClean="0"/>
              <a:t>                          </a:t>
            </a:r>
            <a:r>
              <a:rPr lang="en-US" altLang="ja-JP" b="1" dirty="0" smtClean="0">
                <a:latin typeface="Century" panose="02040604050505020304" pitchFamily="18" charset="0"/>
              </a:rPr>
              <a:t>Activity</a:t>
            </a:r>
            <a:r>
              <a:rPr lang="ja-JP" altLang="ja-JP" b="1" dirty="0" smtClean="0">
                <a:latin typeface="Century" panose="02040604050505020304" pitchFamily="18" charset="0"/>
              </a:rPr>
              <a:t>　 </a:t>
            </a:r>
            <a:r>
              <a:rPr lang="en-US" altLang="ja-JP" b="1" dirty="0" smtClean="0">
                <a:latin typeface="Century" panose="02040604050505020304" pitchFamily="18" charset="0"/>
              </a:rPr>
              <a:t>Show and Tell </a:t>
            </a:r>
            <a:r>
              <a:rPr lang="ja-JP" altLang="ja-JP" dirty="0" smtClean="0"/>
              <a:t>形式のコミュニケーション</a:t>
            </a:r>
            <a:r>
              <a:rPr lang="en-US" altLang="ja-JP" dirty="0" smtClean="0"/>
              <a:t>  </a:t>
            </a:r>
          </a:p>
          <a:p>
            <a:r>
              <a:rPr lang="en-US" altLang="ja-JP" dirty="0"/>
              <a:t> </a:t>
            </a:r>
            <a:r>
              <a:rPr lang="en-US" altLang="ja-JP" dirty="0" smtClean="0"/>
              <a:t>                                             </a:t>
            </a:r>
            <a:r>
              <a:rPr lang="ja-JP" altLang="ja-JP" dirty="0" smtClean="0"/>
              <a:t>あなたの一日を紹介しよう</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971600" y="2060848"/>
            <a:ext cx="7560840" cy="1708160"/>
          </a:xfrm>
          <a:prstGeom prst="rect">
            <a:avLst/>
          </a:prstGeom>
          <a:noFill/>
        </p:spPr>
        <p:txBody>
          <a:bodyPr wrap="square" rtlCol="0">
            <a:spAutoFit/>
          </a:bodyPr>
          <a:lstStyle/>
          <a:p>
            <a:r>
              <a:rPr lang="ja-JP" altLang="en-US" sz="2800" dirty="0" smtClean="0"/>
              <a:t>　　</a:t>
            </a:r>
            <a:r>
              <a:rPr lang="ja-JP" altLang="en-US" sz="2800" dirty="0" smtClean="0">
                <a:latin typeface="ＭＳ ゴシック" pitchFamily="49" charset="-128"/>
                <a:ea typeface="ＭＳ ゴシック" pitchFamily="49" charset="-128"/>
              </a:rPr>
              <a:t>　　　　　　</a:t>
            </a:r>
            <a:r>
              <a:rPr lang="ja-JP" altLang="en-US" sz="2400" dirty="0" smtClean="0">
                <a:latin typeface="ＭＳ ゴシック" pitchFamily="49" charset="-128"/>
                <a:ea typeface="ＭＳ ゴシック" pitchFamily="49" charset="-128"/>
              </a:rPr>
              <a:t>第２章</a:t>
            </a:r>
          </a:p>
          <a:p>
            <a:endParaRPr lang="ja-JP" altLang="en-US" sz="1050" dirty="0" smtClean="0">
              <a:latin typeface="ＭＳ ゴシック" pitchFamily="49" charset="-128"/>
              <a:ea typeface="ＭＳ ゴシック" pitchFamily="49" charset="-128"/>
            </a:endParaRPr>
          </a:p>
          <a:p>
            <a:r>
              <a:rPr lang="ja-JP" altLang="en-US" sz="3600" dirty="0" smtClean="0">
                <a:latin typeface="ＭＳ ゴシック" pitchFamily="49" charset="-128"/>
                <a:ea typeface="ＭＳ ゴシック" pitchFamily="49" charset="-128"/>
              </a:rPr>
              <a:t>　言語や文化に関する気付き</a:t>
            </a:r>
            <a:endParaRPr kumimoji="1" lang="ja-JP" altLang="en-US" sz="3600" dirty="0" smtClean="0">
              <a:latin typeface="ＭＳ ゴシック" pitchFamily="49" charset="-128"/>
              <a:ea typeface="ＭＳ ゴシック" pitchFamily="49" charset="-128"/>
            </a:endParaRPr>
          </a:p>
          <a:p>
            <a:endParaRPr kumimoji="1" lang="ja-JP" altLang="en-US" sz="1050" dirty="0" smtClean="0">
              <a:latin typeface="ＭＳ ゴシック" pitchFamily="49" charset="-128"/>
              <a:ea typeface="ＭＳ ゴシック" pitchFamily="49" charset="-128"/>
            </a:endParaRPr>
          </a:p>
          <a:p>
            <a:r>
              <a:rPr lang="ja-JP" altLang="en-US" sz="2000" dirty="0" smtClean="0">
                <a:latin typeface="ＭＳ ゴシック" pitchFamily="49" charset="-128"/>
                <a:ea typeface="ＭＳ ゴシック" pitchFamily="49" charset="-128"/>
              </a:rPr>
              <a:t>　　～</a:t>
            </a:r>
            <a:r>
              <a:rPr lang="en-US" altLang="ja-JP" sz="2000" dirty="0" smtClean="0">
                <a:latin typeface="+mj-lt"/>
                <a:ea typeface="ＭＳ ゴシック" pitchFamily="49" charset="-128"/>
              </a:rPr>
              <a:t>Let’s Listen  Let’s Chant </a:t>
            </a:r>
            <a:r>
              <a:rPr lang="ja-JP" altLang="en-US" sz="2000" dirty="0" smtClean="0">
                <a:latin typeface="ＭＳ ゴシック" pitchFamily="49" charset="-128"/>
                <a:ea typeface="ＭＳ ゴシック" pitchFamily="49" charset="-128"/>
              </a:rPr>
              <a:t>を活用した「気付き」～</a:t>
            </a:r>
            <a:endParaRPr kumimoji="1" lang="ja-JP" altLang="en-US" sz="2000" dirty="0">
              <a:latin typeface="ＭＳ ゴシック" pitchFamily="49" charset="-128"/>
              <a:ea typeface="ＭＳ ゴシック" pitchFamily="49" charset="-128"/>
            </a:endParaRPr>
          </a:p>
        </p:txBody>
      </p:sp>
    </p:spTree>
    <p:extLst>
      <p:ext uri="{BB962C8B-B14F-4D97-AF65-F5344CB8AC3E}">
        <p14:creationId xmlns:p14="http://schemas.microsoft.com/office/powerpoint/2010/main" val="27968145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395536" y="1556792"/>
            <a:ext cx="8352927" cy="1323439"/>
          </a:xfrm>
          <a:prstGeom prst="rect">
            <a:avLst/>
          </a:prstGeom>
          <a:noFill/>
          <a:ln w="9525">
            <a:solidFill>
              <a:schemeClr val="tx1"/>
            </a:solidFill>
          </a:ln>
        </p:spPr>
        <p:txBody>
          <a:bodyPr wrap="square" rtlCol="0">
            <a:spAutoFit/>
          </a:bodyPr>
          <a:lstStyle/>
          <a:p>
            <a:r>
              <a:rPr kumimoji="1" lang="ja-JP" altLang="en-US" sz="2000" b="1" dirty="0" smtClean="0">
                <a:solidFill>
                  <a:srgbClr val="FF0066"/>
                </a:solidFill>
                <a:latin typeface="ＭＳ ゴシック" panose="020B0609070205080204" pitchFamily="49" charset="-128"/>
                <a:ea typeface="ＭＳ ゴシック" panose="020B0609070205080204" pitchFamily="49" charset="-128"/>
              </a:rPr>
              <a:t>　ポイント</a:t>
            </a:r>
            <a:endParaRPr kumimoji="1" lang="ja-JP" altLang="en-US" sz="1050" b="1" dirty="0" smtClean="0">
              <a:latin typeface="HGS明朝E" panose="02020900000000000000" pitchFamily="18" charset="-128"/>
              <a:ea typeface="HGS明朝E" panose="02020900000000000000" pitchFamily="18" charset="-128"/>
            </a:endParaRPr>
          </a:p>
          <a:p>
            <a:r>
              <a:rPr lang="ja-JP" altLang="en-US" sz="2000" dirty="0" smtClean="0">
                <a:latin typeface="ＭＳ ゴシック" panose="020B0609070205080204" pitchFamily="49" charset="-128"/>
                <a:ea typeface="ＭＳ ゴシック" panose="020B0609070205080204" pitchFamily="49" charset="-128"/>
              </a:rPr>
              <a:t>　外国語を通して，体験的に理解することが大切です。</a:t>
            </a:r>
            <a:endParaRPr kumimoji="1" lang="ja-JP" altLang="en-US" sz="1050" b="1" dirty="0">
              <a:latin typeface="HGS明朝E" panose="02020900000000000000" pitchFamily="18" charset="-128"/>
              <a:ea typeface="HGS明朝E" panose="02020900000000000000" pitchFamily="18" charset="-128"/>
            </a:endParaRPr>
          </a:p>
          <a:p>
            <a:r>
              <a:rPr lang="ja-JP" altLang="en-US" sz="2000" dirty="0" smtClean="0">
                <a:latin typeface="ＭＳ ゴシック" panose="020B0609070205080204" pitchFamily="49" charset="-128"/>
                <a:ea typeface="ＭＳ ゴシック" panose="020B0609070205080204" pitchFamily="49" charset="-128"/>
              </a:rPr>
              <a:t>　外国語をたくさん聞く，</a:t>
            </a:r>
            <a:r>
              <a:rPr kumimoji="1" lang="ja-JP" altLang="en-US" sz="2000" dirty="0" smtClean="0">
                <a:latin typeface="ＭＳ ゴシック" panose="020B0609070205080204" pitchFamily="49" charset="-128"/>
                <a:ea typeface="ＭＳ ゴシック" panose="020B0609070205080204" pitchFamily="49" charset="-128"/>
              </a:rPr>
              <a:t>実際に真似をしてたくさん話す等の</a:t>
            </a:r>
            <a:endParaRPr lang="ja-JP" altLang="en-US" sz="1050" b="1" dirty="0">
              <a:latin typeface="HGS明朝E" panose="02020900000000000000" pitchFamily="18" charset="-128"/>
              <a:ea typeface="HGS明朝E" panose="02020900000000000000" pitchFamily="18" charset="-128"/>
            </a:endParaRPr>
          </a:p>
          <a:p>
            <a:r>
              <a:rPr lang="ja-JP" altLang="en-US" sz="2000" dirty="0" smtClean="0">
                <a:latin typeface="ＭＳ ゴシック" panose="020B0609070205080204" pitchFamily="49" charset="-128"/>
                <a:ea typeface="ＭＳ ゴシック" panose="020B0609070205080204" pitchFamily="49" charset="-128"/>
              </a:rPr>
              <a:t>　体験を通して，児童に気付かせましょう。</a:t>
            </a:r>
            <a:endParaRPr kumimoji="1" lang="ja-JP" altLang="en-US" sz="2000" dirty="0">
              <a:latin typeface="ＭＳ ゴシック" panose="020B0609070205080204" pitchFamily="49" charset="-128"/>
              <a:ea typeface="ＭＳ ゴシック" panose="020B0609070205080204" pitchFamily="49" charset="-128"/>
            </a:endParaRPr>
          </a:p>
        </p:txBody>
      </p:sp>
      <p:sp>
        <p:nvSpPr>
          <p:cNvPr id="5" name="テキスト ボックス 4"/>
          <p:cNvSpPr txBox="1"/>
          <p:nvPr/>
        </p:nvSpPr>
        <p:spPr>
          <a:xfrm>
            <a:off x="1115616" y="332656"/>
            <a:ext cx="6840760" cy="1138773"/>
          </a:xfrm>
          <a:prstGeom prst="rect">
            <a:avLst/>
          </a:prstGeom>
          <a:noFill/>
        </p:spPr>
        <p:txBody>
          <a:bodyPr wrap="square" rtlCol="0">
            <a:spAutoFit/>
          </a:bodyPr>
          <a:lstStyle/>
          <a:p>
            <a:pPr algn="ctr"/>
            <a:r>
              <a:rPr lang="ja-JP" altLang="en-US" sz="2400" dirty="0" smtClean="0">
                <a:latin typeface="ＭＳ ゴシック" pitchFamily="49" charset="-128"/>
                <a:ea typeface="ＭＳ ゴシック" pitchFamily="49" charset="-128"/>
              </a:rPr>
              <a:t>気付き</a:t>
            </a:r>
            <a:r>
              <a:rPr kumimoji="1" lang="ja-JP" altLang="en-US" sz="4400" dirty="0" smtClean="0">
                <a:latin typeface="ＭＳ ゴシック" pitchFamily="49" charset="-128"/>
                <a:ea typeface="ＭＳ ゴシック" pitchFamily="49" charset="-128"/>
              </a:rPr>
              <a:t>　</a:t>
            </a:r>
            <a:endParaRPr kumimoji="1" lang="ja-JP" altLang="en-US" sz="1050" dirty="0" smtClean="0">
              <a:latin typeface="ＭＳ ゴシック" pitchFamily="49" charset="-128"/>
              <a:ea typeface="ＭＳ ゴシック" pitchFamily="49" charset="-128"/>
            </a:endParaRPr>
          </a:p>
          <a:p>
            <a:r>
              <a:rPr lang="ja-JP" altLang="en-US" sz="2400" dirty="0" smtClean="0">
                <a:latin typeface="ＭＳ ゴシック" pitchFamily="49" charset="-128"/>
                <a:ea typeface="ＭＳ ゴシック" pitchFamily="49" charset="-128"/>
              </a:rPr>
              <a:t>　　　　　言語や文化に関する理解</a:t>
            </a:r>
            <a:endParaRPr kumimoji="1" lang="ja-JP" altLang="en-US" sz="2400" dirty="0">
              <a:latin typeface="ＭＳ ゴシック" pitchFamily="49" charset="-128"/>
              <a:ea typeface="ＭＳ ゴシック" pitchFamily="49" charset="-128"/>
            </a:endParaRPr>
          </a:p>
        </p:txBody>
      </p:sp>
      <p:sp>
        <p:nvSpPr>
          <p:cNvPr id="8" name="テキスト ボックス 7"/>
          <p:cNvSpPr txBox="1"/>
          <p:nvPr/>
        </p:nvSpPr>
        <p:spPr>
          <a:xfrm>
            <a:off x="370029" y="3140968"/>
            <a:ext cx="8352928" cy="3023905"/>
          </a:xfrm>
          <a:prstGeom prst="rect">
            <a:avLst/>
          </a:prstGeom>
          <a:noFill/>
          <a:ln>
            <a:solidFill>
              <a:schemeClr val="tx1"/>
            </a:solidFill>
          </a:ln>
        </p:spPr>
        <p:txBody>
          <a:bodyPr wrap="square" rtlCol="0">
            <a:spAutoFit/>
          </a:bodyPr>
          <a:lstStyle/>
          <a:p>
            <a:r>
              <a:rPr kumimoji="1" lang="en-US" altLang="ja-JP" sz="2000" b="1" dirty="0" smtClean="0">
                <a:solidFill>
                  <a:srgbClr val="FF0066"/>
                </a:solidFill>
                <a:latin typeface="Century" panose="02040604050505020304" pitchFamily="18" charset="0"/>
                <a:ea typeface="HGS明朝E" panose="02020900000000000000" pitchFamily="18" charset="-128"/>
              </a:rPr>
              <a:t>CONTENTS</a:t>
            </a:r>
            <a:endParaRPr kumimoji="1" lang="ja-JP" altLang="en-US" sz="2000" b="1" dirty="0" smtClean="0">
              <a:solidFill>
                <a:srgbClr val="FF0066"/>
              </a:solidFill>
              <a:latin typeface="Century" panose="02040604050505020304" pitchFamily="18" charset="0"/>
              <a:ea typeface="HGS明朝E" panose="02020900000000000000" pitchFamily="18" charset="-128"/>
            </a:endParaRPr>
          </a:p>
          <a:p>
            <a:endParaRPr kumimoji="1" lang="ja-JP" altLang="en-US" sz="1050" b="1" dirty="0" smtClean="0">
              <a:latin typeface="HGS明朝E" panose="02020900000000000000" pitchFamily="18" charset="-128"/>
              <a:ea typeface="HGS明朝E" panose="02020900000000000000" pitchFamily="18" charset="-128"/>
            </a:endParaRPr>
          </a:p>
          <a:p>
            <a:r>
              <a:rPr kumimoji="1" lang="ja-JP" altLang="en-US" sz="2000" dirty="0" smtClean="0">
                <a:latin typeface="ＭＳ ゴシック" panose="020B0609070205080204" pitchFamily="49" charset="-128"/>
                <a:ea typeface="ＭＳ ゴシック" panose="020B0609070205080204" pitchFamily="49" charset="-128"/>
              </a:rPr>
              <a:t>１</a:t>
            </a:r>
            <a:r>
              <a:rPr kumimoji="1" lang="ja-JP" altLang="en-US" sz="2000" b="1" dirty="0" smtClean="0">
                <a:latin typeface="ＭＳ ゴシック" panose="020B0609070205080204" pitchFamily="49" charset="-128"/>
                <a:ea typeface="ＭＳ ゴシック" panose="020B0609070205080204" pitchFamily="49" charset="-128"/>
              </a:rPr>
              <a:t>　</a:t>
            </a:r>
            <a:r>
              <a:rPr kumimoji="1" lang="ja-JP" altLang="en-US" sz="2000" dirty="0" smtClean="0">
                <a:latin typeface="ＭＳ ゴシック" panose="020B0609070205080204" pitchFamily="49" charset="-128"/>
                <a:ea typeface="ＭＳ ゴシック" panose="020B0609070205080204" pitchFamily="49" charset="-128"/>
              </a:rPr>
              <a:t>言語に関する気付きとは</a:t>
            </a:r>
            <a:endParaRPr kumimoji="1" lang="en-US" altLang="ja-JP" sz="2000" dirty="0" smtClean="0">
              <a:latin typeface="ＭＳ ゴシック" panose="020B0609070205080204" pitchFamily="49" charset="-128"/>
              <a:ea typeface="ＭＳ ゴシック" panose="020B0609070205080204" pitchFamily="49" charset="-128"/>
            </a:endParaRPr>
          </a:p>
          <a:p>
            <a:r>
              <a:rPr lang="ja-JP" altLang="en-US" sz="2000" dirty="0" smtClean="0">
                <a:latin typeface="ＭＳ ゴシック" panose="020B0609070205080204" pitchFamily="49" charset="-128"/>
                <a:ea typeface="ＭＳ ゴシック" panose="020B0609070205080204" pitchFamily="49" charset="-128"/>
              </a:rPr>
              <a:t>２</a:t>
            </a:r>
            <a:r>
              <a:rPr lang="ja-JP" altLang="en-US" sz="2000" b="1" dirty="0" smtClean="0">
                <a:latin typeface="ＭＳ ゴシック" panose="020B0609070205080204" pitchFamily="49" charset="-128"/>
                <a:ea typeface="ＭＳ ゴシック" panose="020B0609070205080204" pitchFamily="49" charset="-128"/>
              </a:rPr>
              <a:t>　</a:t>
            </a:r>
            <a:r>
              <a:rPr lang="ja-JP" altLang="en-US" sz="2000" dirty="0" smtClean="0">
                <a:latin typeface="ＭＳ ゴシック" panose="020B0609070205080204" pitchFamily="49" charset="-128"/>
                <a:ea typeface="ＭＳ ゴシック" panose="020B0609070205080204" pitchFamily="49" charset="-128"/>
              </a:rPr>
              <a:t>文化に関する気付きとは</a:t>
            </a:r>
            <a:endParaRPr lang="en-US" altLang="ja-JP" sz="2000" dirty="0" smtClean="0">
              <a:latin typeface="ＭＳ ゴシック" panose="020B0609070205080204" pitchFamily="49" charset="-128"/>
              <a:ea typeface="ＭＳ ゴシック" panose="020B0609070205080204" pitchFamily="49" charset="-128"/>
            </a:endParaRPr>
          </a:p>
          <a:p>
            <a:r>
              <a:rPr lang="ja-JP" altLang="en-US" sz="2000" dirty="0" smtClean="0">
                <a:latin typeface="ＭＳ ゴシック" panose="020B0609070205080204" pitchFamily="49" charset="-128"/>
                <a:ea typeface="ＭＳ ゴシック" panose="020B0609070205080204" pitchFamily="49" charset="-128"/>
              </a:rPr>
              <a:t>３</a:t>
            </a:r>
            <a:r>
              <a:rPr lang="ja-JP" altLang="en-US" sz="2000" b="1" dirty="0" smtClean="0">
                <a:latin typeface="HGS明朝E" panose="02020900000000000000" pitchFamily="18" charset="-128"/>
                <a:ea typeface="HGS明朝E" panose="02020900000000000000" pitchFamily="18" charset="-128"/>
              </a:rPr>
              <a:t>　</a:t>
            </a:r>
            <a:r>
              <a:rPr lang="en-US" altLang="ja-JP" sz="2000" b="1" dirty="0" smtClean="0">
                <a:latin typeface="Century" panose="02040604050505020304" pitchFamily="18" charset="0"/>
                <a:ea typeface="HGS明朝E" panose="02020900000000000000" pitchFamily="18" charset="-128"/>
              </a:rPr>
              <a:t>Let’s Listen </a:t>
            </a:r>
            <a:r>
              <a:rPr lang="ja-JP" altLang="en-US" sz="2000" dirty="0" smtClean="0">
                <a:latin typeface="ＭＳ ゴシック" panose="020B0609070205080204" pitchFamily="49" charset="-128"/>
                <a:ea typeface="ＭＳ ゴシック" panose="020B0609070205080204" pitchFamily="49" charset="-128"/>
              </a:rPr>
              <a:t>における気付き</a:t>
            </a:r>
            <a:endParaRPr lang="en-US" altLang="ja-JP" sz="2000" dirty="0" smtClean="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４</a:t>
            </a:r>
            <a:r>
              <a:rPr lang="ja-JP" altLang="en-US" sz="2000" b="1" dirty="0" smtClean="0">
                <a:latin typeface="Century" panose="02040604050505020304" pitchFamily="18" charset="0"/>
                <a:ea typeface="HGS明朝E" panose="02020900000000000000" pitchFamily="18" charset="-128"/>
              </a:rPr>
              <a:t>    </a:t>
            </a:r>
            <a:r>
              <a:rPr lang="en-US" altLang="ja-JP" sz="2000" b="1" dirty="0" smtClean="0">
                <a:latin typeface="Century" panose="02040604050505020304" pitchFamily="18" charset="0"/>
                <a:ea typeface="HGS明朝E" panose="02020900000000000000" pitchFamily="18" charset="-128"/>
              </a:rPr>
              <a:t>Let’s Chant </a:t>
            </a:r>
            <a:r>
              <a:rPr lang="ja-JP" altLang="en-US" sz="2000" dirty="0" smtClean="0">
                <a:latin typeface="ＭＳ ゴシック" panose="020B0609070205080204" pitchFamily="49" charset="-128"/>
                <a:ea typeface="ＭＳ ゴシック" panose="020B0609070205080204" pitchFamily="49" charset="-128"/>
              </a:rPr>
              <a:t>における気付き</a:t>
            </a:r>
            <a:endParaRPr lang="en-US" altLang="ja-JP" sz="2000" b="1" dirty="0" smtClean="0">
              <a:latin typeface="Century" panose="02040604050505020304" pitchFamily="18" charset="0"/>
              <a:ea typeface="HGS明朝E" panose="02020900000000000000" pitchFamily="18" charset="-128"/>
            </a:endParaRPr>
          </a:p>
          <a:p>
            <a:r>
              <a:rPr lang="ja-JP" altLang="en-US" sz="2000" dirty="0">
                <a:latin typeface="ＭＳ ゴシック" panose="020B0609070205080204" pitchFamily="49" charset="-128"/>
                <a:ea typeface="ＭＳ ゴシック" panose="020B0609070205080204" pitchFamily="49" charset="-128"/>
              </a:rPr>
              <a:t>５</a:t>
            </a:r>
            <a:r>
              <a:rPr kumimoji="1" lang="ja-JP" altLang="en-US" sz="2000" dirty="0" smtClean="0">
                <a:latin typeface="ＭＳ ゴシック" panose="020B0609070205080204" pitchFamily="49" charset="-128"/>
                <a:ea typeface="ＭＳ ゴシック" panose="020B0609070205080204" pitchFamily="49" charset="-128"/>
              </a:rPr>
              <a:t>　演習１</a:t>
            </a:r>
            <a:r>
              <a:rPr lang="en-US" altLang="ja-JP" sz="2000" dirty="0" smtClean="0">
                <a:latin typeface="ＭＳ ゴシック" panose="020B0609070205080204" pitchFamily="49" charset="-128"/>
                <a:ea typeface="ＭＳ ゴシック" panose="020B0609070205080204" pitchFamily="49" charset="-128"/>
              </a:rPr>
              <a:t> </a:t>
            </a:r>
            <a:r>
              <a:rPr lang="en-US" altLang="ja-JP" sz="2000" b="1" dirty="0">
                <a:latin typeface="Century" panose="02040604050505020304" pitchFamily="18" charset="0"/>
                <a:ea typeface="HGS明朝E" panose="02020900000000000000" pitchFamily="18" charset="-128"/>
              </a:rPr>
              <a:t>Let’s Listen</a:t>
            </a:r>
            <a:r>
              <a:rPr lang="en-US" altLang="ja-JP" sz="2000" dirty="0" smtClean="0">
                <a:latin typeface="ＭＳ ゴシック" panose="020B0609070205080204" pitchFamily="49" charset="-128"/>
                <a:ea typeface="ＭＳ ゴシック" panose="020B0609070205080204" pitchFamily="49" charset="-128"/>
              </a:rPr>
              <a:t> </a:t>
            </a:r>
            <a:r>
              <a:rPr lang="ja-JP" altLang="en-US" sz="2000" dirty="0" smtClean="0">
                <a:latin typeface="ＭＳ ゴシック" panose="020B0609070205080204" pitchFamily="49" charset="-128"/>
                <a:ea typeface="ＭＳ ゴシック" panose="020B0609070205080204" pitchFamily="49" charset="-128"/>
              </a:rPr>
              <a:t>を活用した文化の気付き</a:t>
            </a:r>
            <a:endParaRPr kumimoji="1" lang="en-US" altLang="ja-JP" sz="2000" b="1" dirty="0" smtClean="0">
              <a:latin typeface="Century" panose="02040604050505020304" pitchFamily="18" charset="0"/>
              <a:ea typeface="HGS明朝E" panose="02020900000000000000" pitchFamily="18" charset="-128"/>
            </a:endParaRPr>
          </a:p>
          <a:p>
            <a:r>
              <a:rPr lang="ja-JP" altLang="en-US" sz="2000" dirty="0">
                <a:latin typeface="ＭＳ ゴシック" panose="020B0609070205080204" pitchFamily="49" charset="-128"/>
                <a:ea typeface="ＭＳ ゴシック" panose="020B0609070205080204" pitchFamily="49" charset="-128"/>
              </a:rPr>
              <a:t>６</a:t>
            </a:r>
            <a:r>
              <a:rPr lang="ja-JP" altLang="en-US" sz="2000" dirty="0" smtClean="0">
                <a:latin typeface="ＭＳ ゴシック" panose="020B0609070205080204" pitchFamily="49" charset="-128"/>
                <a:ea typeface="ＭＳ ゴシック" panose="020B0609070205080204" pitchFamily="49" charset="-128"/>
              </a:rPr>
              <a:t>　演習２</a:t>
            </a:r>
            <a:r>
              <a:rPr lang="en-US" altLang="ja-JP" sz="2000" dirty="0" smtClean="0">
                <a:latin typeface="ＭＳ ゴシック" panose="020B0609070205080204" pitchFamily="49" charset="-128"/>
                <a:ea typeface="ＭＳ ゴシック" panose="020B0609070205080204" pitchFamily="49" charset="-128"/>
              </a:rPr>
              <a:t> </a:t>
            </a:r>
            <a:r>
              <a:rPr lang="en-US" altLang="ja-JP" sz="2000" b="1" dirty="0" smtClean="0">
                <a:latin typeface="Century" panose="02040604050505020304" pitchFamily="18" charset="0"/>
                <a:ea typeface="HGS明朝E" panose="02020900000000000000" pitchFamily="18" charset="-128"/>
              </a:rPr>
              <a:t>Let’s Listen</a:t>
            </a:r>
            <a:r>
              <a:rPr lang="ja-JP" altLang="en-US" sz="2000" b="1" dirty="0">
                <a:latin typeface="Century" panose="02040604050505020304" pitchFamily="18" charset="0"/>
                <a:ea typeface="HGS明朝E" panose="02020900000000000000" pitchFamily="18" charset="-128"/>
              </a:rPr>
              <a:t> </a:t>
            </a:r>
            <a:r>
              <a:rPr lang="ja-JP" altLang="en-US" sz="2000" b="1" dirty="0" smtClean="0">
                <a:latin typeface="Century" panose="02040604050505020304" pitchFamily="18" charset="0"/>
                <a:ea typeface="HGS明朝E" panose="02020900000000000000" pitchFamily="18" charset="-128"/>
              </a:rPr>
              <a:t> </a:t>
            </a:r>
            <a:r>
              <a:rPr lang="ja-JP" altLang="en-US" sz="2000" dirty="0" smtClean="0">
                <a:latin typeface="ＭＳ ゴシック" panose="020B0609070205080204" pitchFamily="49" charset="-128"/>
                <a:ea typeface="ＭＳ ゴシック" panose="020B0609070205080204" pitchFamily="49" charset="-128"/>
              </a:rPr>
              <a:t>を活用した言語の気付き</a:t>
            </a:r>
            <a:endParaRPr lang="en-US" altLang="ja-JP" sz="2000" dirty="0" smtClean="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７</a:t>
            </a:r>
            <a:r>
              <a:rPr lang="ja-JP" altLang="en-US" sz="2000" dirty="0" smtClean="0">
                <a:latin typeface="ＭＳ ゴシック" panose="020B0609070205080204" pitchFamily="49" charset="-128"/>
                <a:ea typeface="ＭＳ ゴシック" panose="020B0609070205080204" pitchFamily="49" charset="-128"/>
              </a:rPr>
              <a:t>　演習３</a:t>
            </a:r>
            <a:r>
              <a:rPr lang="en-US" altLang="ja-JP" sz="2000" dirty="0" smtClean="0">
                <a:latin typeface="ＭＳ ゴシック" panose="020B0609070205080204" pitchFamily="49" charset="-128"/>
                <a:ea typeface="ＭＳ ゴシック" panose="020B0609070205080204" pitchFamily="49" charset="-128"/>
              </a:rPr>
              <a:t> </a:t>
            </a:r>
            <a:r>
              <a:rPr lang="en-US" altLang="ja-JP" sz="2000" b="1" dirty="0" smtClean="0">
                <a:latin typeface="Century" panose="02040604050505020304" pitchFamily="18" charset="0"/>
                <a:ea typeface="HGS明朝E" panose="02020900000000000000" pitchFamily="18" charset="-128"/>
              </a:rPr>
              <a:t>Let’s Chant  </a:t>
            </a:r>
            <a:r>
              <a:rPr lang="ja-JP" altLang="en-US" sz="2000" dirty="0" smtClean="0">
                <a:latin typeface="ＭＳ ゴシック" panose="020B0609070205080204" pitchFamily="49" charset="-128"/>
                <a:ea typeface="ＭＳ ゴシック" panose="020B0609070205080204" pitchFamily="49" charset="-128"/>
              </a:rPr>
              <a:t>を活用した言語の気付き</a:t>
            </a:r>
            <a:endParaRPr lang="en-US" altLang="ja-JP" sz="2000" dirty="0" smtClean="0">
              <a:latin typeface="ＭＳ ゴシック" panose="020B0609070205080204" pitchFamily="49" charset="-128"/>
              <a:ea typeface="ＭＳ ゴシック" panose="020B0609070205080204" pitchFamily="49" charset="-128"/>
            </a:endParaRPr>
          </a:p>
          <a:p>
            <a:endParaRPr lang="ja-JP" altLang="en-US" sz="2000" dirty="0">
              <a:latin typeface="ＭＳ ゴシック" panose="020B0609070205080204" pitchFamily="49" charset="-128"/>
              <a:ea typeface="ＭＳ ゴシック" panose="020B0609070205080204" pitchFamily="49" charset="-128"/>
            </a:endParaRPr>
          </a:p>
        </p:txBody>
      </p:sp>
      <p:pic>
        <p:nvPicPr>
          <p:cNvPr id="7" name="図 6" descr="先生.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4005064"/>
            <a:ext cx="1872208" cy="1872208"/>
          </a:xfrm>
          <a:prstGeom prst="rect">
            <a:avLst/>
          </a:prstGeom>
        </p:spPr>
      </p:pic>
      <p:sp>
        <p:nvSpPr>
          <p:cNvPr id="2" name="正方形/長方形 1"/>
          <p:cNvSpPr/>
          <p:nvPr/>
        </p:nvSpPr>
        <p:spPr>
          <a:xfrm>
            <a:off x="395536" y="260648"/>
            <a:ext cx="2031325" cy="461665"/>
          </a:xfrm>
          <a:prstGeom prst="rect">
            <a:avLst/>
          </a:prstGeom>
          <a:solidFill>
            <a:srgbClr val="FFFF00"/>
          </a:solidFill>
        </p:spPr>
        <p:txBody>
          <a:bodyPr wrap="none">
            <a:spAutoFit/>
          </a:bodyPr>
          <a:lstStyle/>
          <a:p>
            <a:r>
              <a:rPr lang="en-US" altLang="ja-JP" sz="2400" dirty="0" smtClean="0">
                <a:latin typeface="ＭＳ ゴシック" pitchFamily="49" charset="-128"/>
                <a:ea typeface="ＭＳ ゴシック" pitchFamily="49" charset="-128"/>
              </a:rPr>
              <a:t>【</a:t>
            </a:r>
            <a:r>
              <a:rPr lang="ja-JP" altLang="en-US" sz="2400" dirty="0">
                <a:latin typeface="ＭＳ ゴシック" pitchFamily="49" charset="-128"/>
                <a:ea typeface="ＭＳ ゴシック" pitchFamily="49" charset="-128"/>
              </a:rPr>
              <a:t>研修例２</a:t>
            </a:r>
            <a:r>
              <a:rPr lang="en-US" altLang="ja-JP" sz="2400" dirty="0" smtClean="0">
                <a:latin typeface="ＭＳ ゴシック" pitchFamily="49" charset="-128"/>
                <a:ea typeface="ＭＳ ゴシック" pitchFamily="49" charset="-128"/>
              </a:rPr>
              <a:t>】</a:t>
            </a:r>
            <a:r>
              <a:rPr lang="ja-JP" altLang="en-US" sz="2400" dirty="0">
                <a:latin typeface="ＭＳ ゴシック" pitchFamily="49" charset="-128"/>
                <a:ea typeface="ＭＳ ゴシック" pitchFamily="49" charset="-128"/>
              </a:rPr>
              <a:t>　</a:t>
            </a:r>
            <a:endParaRPr lang="ja-JP" altLang="en-US" sz="2400" dirty="0"/>
          </a:p>
        </p:txBody>
      </p:sp>
      <p:sp>
        <p:nvSpPr>
          <p:cNvPr id="10" name="テキスト ボックス 9"/>
          <p:cNvSpPr txBox="1"/>
          <p:nvPr/>
        </p:nvSpPr>
        <p:spPr>
          <a:xfrm>
            <a:off x="5724128" y="5805264"/>
            <a:ext cx="1368152" cy="369332"/>
          </a:xfrm>
          <a:prstGeom prst="rect">
            <a:avLst/>
          </a:prstGeom>
          <a:solidFill>
            <a:srgbClr val="FFFF00"/>
          </a:solidFill>
        </p:spPr>
        <p:txBody>
          <a:bodyPr wrap="square" rtlCol="0">
            <a:spAutoFit/>
          </a:bodyPr>
          <a:lstStyle/>
          <a:p>
            <a:pPr algn="ctr"/>
            <a:r>
              <a:rPr kumimoji="1" lang="ja-JP" altLang="en-US" dirty="0" smtClean="0">
                <a:latin typeface="ＭＳ ゴシック" pitchFamily="49" charset="-128"/>
                <a:ea typeface="ＭＳ ゴシック" pitchFamily="49" charset="-128"/>
              </a:rPr>
              <a:t>一斉型</a:t>
            </a:r>
            <a:endParaRPr kumimoji="1" lang="ja-JP" altLang="en-US" dirty="0">
              <a:latin typeface="ＭＳ ゴシック" pitchFamily="49" charset="-128"/>
              <a:ea typeface="ＭＳ ゴシック" pitchFamily="49" charset="-128"/>
            </a:endParaRPr>
          </a:p>
        </p:txBody>
      </p:sp>
    </p:spTree>
    <p:extLst>
      <p:ext uri="{BB962C8B-B14F-4D97-AF65-F5344CB8AC3E}">
        <p14:creationId xmlns:p14="http://schemas.microsoft.com/office/powerpoint/2010/main" val="12833149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96815" y="908720"/>
            <a:ext cx="8023187" cy="2277547"/>
          </a:xfrm>
          <a:prstGeom prst="rect">
            <a:avLst/>
          </a:prstGeom>
          <a:noFill/>
          <a:ln>
            <a:solidFill>
              <a:srgbClr val="0070C0"/>
            </a:solidFill>
          </a:ln>
        </p:spPr>
        <p:txBody>
          <a:bodyPr wrap="square" rtlCol="0">
            <a:spAutoFit/>
          </a:bodyPr>
          <a:lstStyle/>
          <a:p>
            <a:endParaRPr lang="ja-JP" altLang="en-US" sz="1050" dirty="0" smtClean="0">
              <a:latin typeface="ＭＳ ゴシック" panose="020B0609070205080204" pitchFamily="49" charset="-128"/>
              <a:ea typeface="ＭＳ ゴシック" panose="020B0609070205080204" pitchFamily="49" charset="-128"/>
            </a:endParaRPr>
          </a:p>
          <a:p>
            <a:r>
              <a:rPr lang="ja-JP" altLang="en-US" sz="2000" dirty="0" smtClean="0">
                <a:latin typeface="ＭＳ ゴシック" panose="020B0609070205080204" pitchFamily="49" charset="-128"/>
                <a:ea typeface="ＭＳ ゴシック" panose="020B0609070205080204" pitchFamily="49" charset="-128"/>
              </a:rPr>
              <a:t>・世界には，いろいろな言語があること</a:t>
            </a:r>
          </a:p>
          <a:p>
            <a:endParaRPr kumimoji="1" lang="ja-JP" altLang="en-US" sz="1050" b="1" dirty="0">
              <a:latin typeface="HGS明朝E" panose="02020900000000000000" pitchFamily="18" charset="-128"/>
              <a:ea typeface="HGS明朝E" panose="02020900000000000000" pitchFamily="18" charset="-128"/>
            </a:endParaRPr>
          </a:p>
          <a:p>
            <a:r>
              <a:rPr lang="ja-JP" altLang="en-US" sz="2000" dirty="0" smtClean="0">
                <a:latin typeface="ＭＳ ゴシック" panose="020B0609070205080204" pitchFamily="49" charset="-128"/>
                <a:ea typeface="ＭＳ ゴシック" panose="020B0609070205080204" pitchFamily="49" charset="-128"/>
              </a:rPr>
              <a:t>・非言語を用いても，コミュニケーションが図れること</a:t>
            </a:r>
            <a:endParaRPr kumimoji="1" lang="ja-JP" altLang="en-US" sz="2000" dirty="0" smtClean="0">
              <a:latin typeface="ＭＳ ゴシック" panose="020B0609070205080204" pitchFamily="49" charset="-128"/>
              <a:ea typeface="ＭＳ ゴシック" panose="020B0609070205080204" pitchFamily="49" charset="-128"/>
            </a:endParaRPr>
          </a:p>
          <a:p>
            <a:endParaRPr lang="ja-JP" altLang="en-US" sz="1050" b="1" dirty="0">
              <a:latin typeface="HGS明朝E" panose="02020900000000000000" pitchFamily="18" charset="-128"/>
              <a:ea typeface="HGS明朝E" panose="02020900000000000000" pitchFamily="18" charset="-128"/>
            </a:endParaRPr>
          </a:p>
          <a:p>
            <a:r>
              <a:rPr kumimoji="1" lang="ja-JP" altLang="en-US" sz="2000" dirty="0" smtClean="0">
                <a:latin typeface="ＭＳ ゴシック" panose="020B0609070205080204" pitchFamily="49" charset="-128"/>
                <a:ea typeface="ＭＳ ゴシック" panose="020B0609070205080204" pitchFamily="49" charset="-128"/>
              </a:rPr>
              <a:t>・日本語と英語の共通点・相違点</a:t>
            </a:r>
          </a:p>
          <a:p>
            <a:r>
              <a:rPr lang="ja-JP" altLang="en-US" sz="2000" dirty="0">
                <a:latin typeface="ＭＳ ゴシック" panose="020B0609070205080204" pitchFamily="49" charset="-128"/>
                <a:ea typeface="ＭＳ ゴシック" panose="020B0609070205080204" pitchFamily="49" charset="-128"/>
              </a:rPr>
              <a:t>　</a:t>
            </a:r>
            <a:r>
              <a:rPr lang="ja-JP" altLang="en-US" sz="2000" dirty="0" smtClean="0">
                <a:latin typeface="ＭＳ ゴシック" panose="020B0609070205080204" pitchFamily="49" charset="-128"/>
                <a:ea typeface="ＭＳ ゴシック" panose="020B0609070205080204" pitchFamily="49" charset="-128"/>
              </a:rPr>
              <a:t>　音声・リズム・イントネーション・</a:t>
            </a:r>
            <a:r>
              <a:rPr kumimoji="1" lang="ja-JP" altLang="en-US" sz="2000" dirty="0" smtClean="0">
                <a:latin typeface="ＭＳ ゴシック" panose="020B0609070205080204" pitchFamily="49" charset="-128"/>
                <a:ea typeface="ＭＳ ゴシック" panose="020B0609070205080204" pitchFamily="49" charset="-128"/>
              </a:rPr>
              <a:t>英語</a:t>
            </a:r>
            <a:r>
              <a:rPr lang="ja-JP" altLang="en-US" sz="2000" dirty="0" smtClean="0">
                <a:latin typeface="ＭＳ ゴシック" panose="020B0609070205080204" pitchFamily="49" charset="-128"/>
                <a:ea typeface="ＭＳ ゴシック" panose="020B0609070205080204" pitchFamily="49" charset="-128"/>
              </a:rPr>
              <a:t>特有の音</a:t>
            </a:r>
          </a:p>
          <a:p>
            <a:r>
              <a:rPr lang="ja-JP" altLang="en-US" sz="2000" dirty="0">
                <a:latin typeface="ＭＳ ゴシック" panose="020B0609070205080204" pitchFamily="49" charset="-128"/>
                <a:ea typeface="ＭＳ ゴシック" panose="020B0609070205080204" pitchFamily="49" charset="-128"/>
              </a:rPr>
              <a:t>　</a:t>
            </a:r>
            <a:r>
              <a:rPr lang="ja-JP" altLang="en-US" sz="2000" dirty="0" smtClean="0">
                <a:latin typeface="ＭＳ ゴシック" panose="020B0609070205080204" pitchFamily="49" charset="-128"/>
                <a:ea typeface="ＭＳ ゴシック" panose="020B0609070205080204" pitchFamily="49" charset="-128"/>
              </a:rPr>
              <a:t>　同音異義語・</a:t>
            </a:r>
            <a:r>
              <a:rPr kumimoji="1" lang="ja-JP" altLang="en-US" sz="2000" dirty="0" smtClean="0">
                <a:latin typeface="ＭＳ ゴシック" panose="020B0609070205080204" pitchFamily="49" charset="-128"/>
                <a:ea typeface="ＭＳ ゴシック" panose="020B0609070205080204" pitchFamily="49" charset="-128"/>
              </a:rPr>
              <a:t>外来語と英語の違い　等</a:t>
            </a:r>
          </a:p>
          <a:p>
            <a:endParaRPr kumimoji="1" lang="ja-JP" altLang="en-US" sz="1050" dirty="0">
              <a:latin typeface="ＭＳ ゴシック" panose="020B0609070205080204" pitchFamily="49" charset="-128"/>
              <a:ea typeface="ＭＳ ゴシック" panose="020B0609070205080204" pitchFamily="49" charset="-128"/>
            </a:endParaRPr>
          </a:p>
        </p:txBody>
      </p:sp>
      <p:sp>
        <p:nvSpPr>
          <p:cNvPr id="9" name="テキスト ボックス 8"/>
          <p:cNvSpPr txBox="1"/>
          <p:nvPr/>
        </p:nvSpPr>
        <p:spPr>
          <a:xfrm>
            <a:off x="296815" y="260648"/>
            <a:ext cx="5107560" cy="461665"/>
          </a:xfrm>
          <a:prstGeom prst="rect">
            <a:avLst/>
          </a:prstGeom>
          <a:solidFill>
            <a:srgbClr val="FFFF00"/>
          </a:solidFill>
        </p:spPr>
        <p:txBody>
          <a:bodyPr wrap="square" rtlCol="0">
            <a:spAutoFit/>
          </a:bodyPr>
          <a:lstStyle/>
          <a:p>
            <a:r>
              <a:rPr lang="ja-JP" altLang="en-US" sz="2400" b="1" dirty="0" smtClean="0">
                <a:latin typeface="ＭＳ ゴシック" panose="020B0609070205080204" pitchFamily="49" charset="-128"/>
                <a:ea typeface="ＭＳ ゴシック" panose="020B0609070205080204" pitchFamily="49" charset="-128"/>
              </a:rPr>
              <a:t>　１　</a:t>
            </a:r>
            <a:r>
              <a:rPr lang="ja-JP" altLang="en-US" sz="2400" b="1" dirty="0">
                <a:latin typeface="ＭＳ ゴシック" panose="020B0609070205080204" pitchFamily="49" charset="-128"/>
                <a:ea typeface="ＭＳ ゴシック" panose="020B0609070205080204" pitchFamily="49" charset="-128"/>
              </a:rPr>
              <a:t>言語</a:t>
            </a:r>
            <a:r>
              <a:rPr lang="ja-JP" altLang="en-US" sz="2400" b="1" dirty="0" smtClean="0">
                <a:latin typeface="ＭＳ ゴシック" panose="020B0609070205080204" pitchFamily="49" charset="-128"/>
                <a:ea typeface="ＭＳ ゴシック" panose="020B0609070205080204" pitchFamily="49" charset="-128"/>
              </a:rPr>
              <a:t>に関する気付きとは</a:t>
            </a:r>
          </a:p>
        </p:txBody>
      </p:sp>
      <p:sp>
        <p:nvSpPr>
          <p:cNvPr id="10" name="テキスト ボックス 9"/>
          <p:cNvSpPr txBox="1"/>
          <p:nvPr/>
        </p:nvSpPr>
        <p:spPr>
          <a:xfrm>
            <a:off x="296815" y="3527296"/>
            <a:ext cx="5107560" cy="461665"/>
          </a:xfrm>
          <a:prstGeom prst="rect">
            <a:avLst/>
          </a:prstGeom>
          <a:solidFill>
            <a:srgbClr val="FFFF00"/>
          </a:solidFill>
        </p:spPr>
        <p:txBody>
          <a:bodyPr wrap="square" rtlCol="0">
            <a:spAutoFit/>
          </a:bodyPr>
          <a:lstStyle/>
          <a:p>
            <a:r>
              <a:rPr lang="ja-JP" altLang="en-US" sz="2400" b="1" dirty="0" smtClean="0">
                <a:latin typeface="ＭＳ ゴシック" panose="020B0609070205080204" pitchFamily="49" charset="-128"/>
                <a:ea typeface="ＭＳ ゴシック" panose="020B0609070205080204" pitchFamily="49" charset="-128"/>
              </a:rPr>
              <a:t>　２　文化に関する気付きとは</a:t>
            </a:r>
          </a:p>
        </p:txBody>
      </p:sp>
      <p:sp>
        <p:nvSpPr>
          <p:cNvPr id="11" name="テキスト ボックス 10"/>
          <p:cNvSpPr txBox="1"/>
          <p:nvPr/>
        </p:nvSpPr>
        <p:spPr>
          <a:xfrm>
            <a:off x="296815" y="4224193"/>
            <a:ext cx="5283297" cy="2277547"/>
          </a:xfrm>
          <a:prstGeom prst="rect">
            <a:avLst/>
          </a:prstGeom>
          <a:noFill/>
          <a:ln>
            <a:solidFill>
              <a:srgbClr val="0070C0"/>
            </a:solidFill>
          </a:ln>
        </p:spPr>
        <p:txBody>
          <a:bodyPr wrap="square" rtlCol="0">
            <a:spAutoFit/>
          </a:bodyPr>
          <a:lstStyle/>
          <a:p>
            <a:endParaRPr lang="ja-JP" altLang="en-US" sz="1050" dirty="0" smtClean="0">
              <a:latin typeface="ＭＳ ゴシック" panose="020B0609070205080204" pitchFamily="49" charset="-128"/>
              <a:ea typeface="ＭＳ ゴシック" panose="020B0609070205080204" pitchFamily="49" charset="-128"/>
            </a:endParaRPr>
          </a:p>
          <a:p>
            <a:r>
              <a:rPr lang="ja-JP" altLang="en-US" sz="2000" dirty="0" smtClean="0">
                <a:latin typeface="ＭＳ ゴシック" panose="020B0609070205080204" pitchFamily="49" charset="-128"/>
                <a:ea typeface="ＭＳ ゴシック" panose="020B0609070205080204" pitchFamily="49" charset="-128"/>
              </a:rPr>
              <a:t>・世界にはいろいろな国があり，同年代の</a:t>
            </a:r>
          </a:p>
          <a:p>
            <a:r>
              <a:rPr lang="ja-JP" altLang="en-US" sz="2000" dirty="0">
                <a:latin typeface="ＭＳ ゴシック" panose="020B0609070205080204" pitchFamily="49" charset="-128"/>
                <a:ea typeface="ＭＳ ゴシック" panose="020B0609070205080204" pitchFamily="49" charset="-128"/>
              </a:rPr>
              <a:t>　</a:t>
            </a:r>
            <a:r>
              <a:rPr lang="ja-JP" altLang="en-US" sz="2000" dirty="0" smtClean="0">
                <a:latin typeface="ＭＳ ゴシック" panose="020B0609070205080204" pitchFamily="49" charset="-128"/>
                <a:ea typeface="ＭＳ ゴシック" panose="020B0609070205080204" pitchFamily="49" charset="-128"/>
              </a:rPr>
              <a:t>子どもたちが生活していること</a:t>
            </a:r>
          </a:p>
          <a:p>
            <a:endParaRPr kumimoji="1" lang="ja-JP" altLang="en-US" sz="1050" b="1" dirty="0">
              <a:latin typeface="HGS明朝E" panose="02020900000000000000" pitchFamily="18" charset="-128"/>
              <a:ea typeface="HGS明朝E" panose="02020900000000000000" pitchFamily="18" charset="-128"/>
            </a:endParaRPr>
          </a:p>
          <a:p>
            <a:r>
              <a:rPr lang="ja-JP" altLang="en-US" sz="2000" dirty="0" smtClean="0">
                <a:latin typeface="ＭＳ ゴシック" panose="020B0609070205080204" pitchFamily="49" charset="-128"/>
                <a:ea typeface="ＭＳ ゴシック" panose="020B0609070205080204" pitchFamily="49" charset="-128"/>
              </a:rPr>
              <a:t>・世界の国の自然，食べ物</a:t>
            </a:r>
            <a:r>
              <a:rPr lang="ja-JP" altLang="en-US" sz="2000" dirty="0">
                <a:latin typeface="ＭＳ ゴシック" panose="020B0609070205080204" pitchFamily="49" charset="-128"/>
                <a:ea typeface="ＭＳ ゴシック" panose="020B0609070205080204" pitchFamily="49" charset="-128"/>
              </a:rPr>
              <a:t>，</a:t>
            </a:r>
            <a:r>
              <a:rPr lang="ja-JP" altLang="en-US" sz="2000" dirty="0" smtClean="0">
                <a:latin typeface="ＭＳ ゴシック" panose="020B0609070205080204" pitchFamily="49" charset="-128"/>
                <a:ea typeface="ＭＳ ゴシック" panose="020B0609070205080204" pitchFamily="49" charset="-128"/>
              </a:rPr>
              <a:t>行事</a:t>
            </a:r>
            <a:r>
              <a:rPr lang="ja-JP" altLang="en-US" sz="2000" dirty="0">
                <a:latin typeface="ＭＳ ゴシック" panose="020B0609070205080204" pitchFamily="49" charset="-128"/>
                <a:ea typeface="ＭＳ ゴシック" panose="020B0609070205080204" pitchFamily="49" charset="-128"/>
              </a:rPr>
              <a:t>，</a:t>
            </a:r>
            <a:r>
              <a:rPr lang="ja-JP" altLang="en-US" sz="2000" dirty="0" smtClean="0">
                <a:latin typeface="ＭＳ ゴシック" panose="020B0609070205080204" pitchFamily="49" charset="-128"/>
                <a:ea typeface="ＭＳ ゴシック" panose="020B0609070205080204" pitchFamily="49" charset="-128"/>
              </a:rPr>
              <a:t>名所・</a:t>
            </a:r>
          </a:p>
          <a:p>
            <a:r>
              <a:rPr lang="ja-JP" altLang="en-US" sz="2000" dirty="0">
                <a:latin typeface="ＭＳ ゴシック" panose="020B0609070205080204" pitchFamily="49" charset="-128"/>
                <a:ea typeface="ＭＳ ゴシック" panose="020B0609070205080204" pitchFamily="49" charset="-128"/>
              </a:rPr>
              <a:t>　</a:t>
            </a:r>
            <a:r>
              <a:rPr lang="ja-JP" altLang="en-US" sz="2000" dirty="0" smtClean="0">
                <a:latin typeface="ＭＳ ゴシック" panose="020B0609070205080204" pitchFamily="49" charset="-128"/>
                <a:ea typeface="ＭＳ ゴシック" panose="020B0609070205080204" pitchFamily="49" charset="-128"/>
              </a:rPr>
              <a:t>都市・建物・盛んなスポーツ等</a:t>
            </a:r>
            <a:endParaRPr kumimoji="1" lang="ja-JP" altLang="en-US" sz="2000" dirty="0" smtClean="0">
              <a:latin typeface="ＭＳ ゴシック" panose="020B0609070205080204" pitchFamily="49" charset="-128"/>
              <a:ea typeface="ＭＳ ゴシック" panose="020B0609070205080204" pitchFamily="49" charset="-128"/>
            </a:endParaRPr>
          </a:p>
          <a:p>
            <a:endParaRPr lang="ja-JP" altLang="en-US" sz="1050" b="1" dirty="0">
              <a:latin typeface="HGS明朝E" panose="02020900000000000000" pitchFamily="18" charset="-128"/>
              <a:ea typeface="HGS明朝E" panose="02020900000000000000" pitchFamily="18" charset="-128"/>
            </a:endParaRPr>
          </a:p>
          <a:p>
            <a:r>
              <a:rPr lang="ja-JP" altLang="en-US" sz="2000" dirty="0" smtClean="0">
                <a:latin typeface="ＭＳ ゴシック" panose="020B0609070205080204" pitchFamily="49" charset="-128"/>
                <a:ea typeface="ＭＳ ゴシック" panose="020B0609070205080204" pitchFamily="49" charset="-128"/>
              </a:rPr>
              <a:t>・外国の学校生活　時差や季節の違い</a:t>
            </a:r>
          </a:p>
          <a:p>
            <a:endParaRPr lang="ja-JP" altLang="en-US" sz="1050" dirty="0" smtClean="0">
              <a:latin typeface="ＭＳ ゴシック" panose="020B0609070205080204" pitchFamily="49" charset="-128"/>
              <a:ea typeface="ＭＳ ゴシック" panose="020B0609070205080204" pitchFamily="49" charset="-128"/>
            </a:endParaRPr>
          </a:p>
        </p:txBody>
      </p:sp>
      <p:sp>
        <p:nvSpPr>
          <p:cNvPr id="12" name="四角形吹き出し 11"/>
          <p:cNvSpPr/>
          <p:nvPr/>
        </p:nvSpPr>
        <p:spPr>
          <a:xfrm>
            <a:off x="5796136" y="3404504"/>
            <a:ext cx="2952328" cy="1104615"/>
          </a:xfrm>
          <a:prstGeom prst="wedgeRectCallout">
            <a:avLst>
              <a:gd name="adj1" fmla="val 37719"/>
              <a:gd name="adj2" fmla="val 61324"/>
            </a:avLst>
          </a:prstGeom>
          <a:solidFill>
            <a:schemeClr val="bg1"/>
          </a:solidFill>
          <a:ln w="190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ＭＳ ゴシック" pitchFamily="49" charset="-128"/>
                <a:ea typeface="ＭＳ ゴシック" pitchFamily="49" charset="-128"/>
              </a:rPr>
              <a:t>自分</a:t>
            </a:r>
            <a:r>
              <a:rPr lang="ja-JP" altLang="en-US" dirty="0" smtClean="0">
                <a:solidFill>
                  <a:schemeClr val="tx1"/>
                </a:solidFill>
                <a:latin typeface="ＭＳ ゴシック" pitchFamily="49" charset="-128"/>
                <a:ea typeface="ＭＳ ゴシック" pitchFamily="49" charset="-128"/>
              </a:rPr>
              <a:t>も地球市民の一人であるという意識をもてるようにすることが大切です。</a:t>
            </a:r>
          </a:p>
        </p:txBody>
      </p:sp>
      <p:pic>
        <p:nvPicPr>
          <p:cNvPr id="13" name="図 12" descr="先生.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76256" y="4509120"/>
            <a:ext cx="1872208" cy="1872208"/>
          </a:xfrm>
          <a:prstGeom prst="rect">
            <a:avLst/>
          </a:prstGeom>
        </p:spPr>
      </p:pic>
    </p:spTree>
    <p:extLst>
      <p:ext uri="{BB962C8B-B14F-4D97-AF65-F5344CB8AC3E}">
        <p14:creationId xmlns:p14="http://schemas.microsoft.com/office/powerpoint/2010/main" val="32699540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79512" y="604854"/>
            <a:ext cx="5184576" cy="461665"/>
          </a:xfrm>
          <a:prstGeom prst="rect">
            <a:avLst/>
          </a:prstGeom>
          <a:solidFill>
            <a:srgbClr val="FFFF00"/>
          </a:solidFill>
        </p:spPr>
        <p:txBody>
          <a:bodyPr wrap="square" rtlCol="0">
            <a:spAutoFit/>
          </a:bodyPr>
          <a:lstStyle/>
          <a:p>
            <a:r>
              <a:rPr lang="ja-JP" altLang="en-US" sz="2400" b="1" dirty="0" smtClean="0">
                <a:latin typeface="Century" panose="02040604050505020304" pitchFamily="18" charset="0"/>
                <a:ea typeface="HGS明朝E" panose="02020900000000000000" pitchFamily="18" charset="-128"/>
              </a:rPr>
              <a:t>　</a:t>
            </a:r>
            <a:r>
              <a:rPr lang="en-US" altLang="ja-JP" sz="2400" b="1" dirty="0" smtClean="0">
                <a:latin typeface="Century" panose="02040604050505020304" pitchFamily="18" charset="0"/>
                <a:ea typeface="HGS明朝E" panose="02020900000000000000" pitchFamily="18" charset="-128"/>
              </a:rPr>
              <a:t>“Hi, friends!”</a:t>
            </a:r>
            <a:r>
              <a:rPr lang="ja-JP" altLang="en-US" sz="2400" dirty="0" smtClean="0">
                <a:latin typeface="ＭＳ ゴシック" panose="020B0609070205080204" pitchFamily="49" charset="-128"/>
                <a:ea typeface="ＭＳ ゴシック" panose="020B0609070205080204" pitchFamily="49" charset="-128"/>
              </a:rPr>
              <a:t>で扱っている文化</a:t>
            </a:r>
            <a:endParaRPr kumimoji="1" lang="ja-JP" altLang="en-US" sz="2400" dirty="0">
              <a:latin typeface="ＭＳ ゴシック" panose="020B0609070205080204" pitchFamily="49" charset="-128"/>
              <a:ea typeface="ＭＳ ゴシック" panose="020B0609070205080204" pitchFamily="49" charset="-128"/>
            </a:endParaRPr>
          </a:p>
        </p:txBody>
      </p:sp>
      <p:sp>
        <p:nvSpPr>
          <p:cNvPr id="3" name="テキスト ボックス 2"/>
          <p:cNvSpPr txBox="1"/>
          <p:nvPr/>
        </p:nvSpPr>
        <p:spPr>
          <a:xfrm>
            <a:off x="395536" y="2539458"/>
            <a:ext cx="3708412" cy="3200876"/>
          </a:xfrm>
          <a:prstGeom prst="rect">
            <a:avLst/>
          </a:prstGeom>
          <a:noFill/>
          <a:ln w="28575">
            <a:solidFill>
              <a:srgbClr val="0070C0"/>
            </a:solidFill>
          </a:ln>
        </p:spPr>
        <p:txBody>
          <a:bodyPr wrap="square" rtlCol="0">
            <a:spAutoFit/>
          </a:bodyPr>
          <a:lstStyle/>
          <a:p>
            <a:r>
              <a:rPr lang="en-US" altLang="ja-JP" sz="2000" b="1" dirty="0" smtClean="0">
                <a:latin typeface="Century" panose="02040604050505020304" pitchFamily="18" charset="0"/>
                <a:ea typeface="HGS明朝E" panose="02020900000000000000" pitchFamily="18" charset="-128"/>
              </a:rPr>
              <a:t>Lesson 1  Let’s Listen</a:t>
            </a:r>
            <a:endParaRPr lang="en-US" altLang="ja-JP" sz="2000" b="1" dirty="0" smtClean="0">
              <a:latin typeface="HGS明朝E" panose="02020900000000000000" pitchFamily="18" charset="-128"/>
              <a:ea typeface="HGS明朝E" panose="02020900000000000000" pitchFamily="18" charset="-128"/>
            </a:endParaRPr>
          </a:p>
          <a:p>
            <a:r>
              <a:rPr lang="ja-JP" altLang="en-US" sz="2000" dirty="0" smtClean="0">
                <a:latin typeface="ＭＳ ゴシック" panose="020B0609070205080204" pitchFamily="49" charset="-128"/>
                <a:ea typeface="ＭＳ ゴシック" panose="020B0609070205080204" pitchFamily="49" charset="-128"/>
              </a:rPr>
              <a:t>世界のあいさつ</a:t>
            </a:r>
          </a:p>
          <a:p>
            <a:endParaRPr lang="en-US" altLang="ja-JP" sz="1050" dirty="0" smtClean="0">
              <a:latin typeface="ＭＳ ゴシック" panose="020B0609070205080204" pitchFamily="49" charset="-128"/>
              <a:ea typeface="ＭＳ ゴシック" panose="020B0609070205080204" pitchFamily="49" charset="-128"/>
            </a:endParaRPr>
          </a:p>
          <a:p>
            <a:r>
              <a:rPr lang="en-US" altLang="ja-JP" sz="2000" b="1" dirty="0" smtClean="0">
                <a:latin typeface="Century" panose="02040604050505020304" pitchFamily="18" charset="0"/>
                <a:ea typeface="HGS明朝E" panose="02020900000000000000" pitchFamily="18" charset="-128"/>
              </a:rPr>
              <a:t>Lesson 3  Let’s Listen</a:t>
            </a:r>
            <a:endParaRPr lang="en-US" altLang="ja-JP" sz="2000" b="1" dirty="0" smtClean="0">
              <a:latin typeface="HGS明朝E" panose="02020900000000000000" pitchFamily="18" charset="-128"/>
              <a:ea typeface="HGS明朝E" panose="02020900000000000000" pitchFamily="18" charset="-128"/>
            </a:endParaRPr>
          </a:p>
          <a:p>
            <a:r>
              <a:rPr lang="ja-JP" altLang="en-US" sz="2000" dirty="0">
                <a:latin typeface="ＭＳ ゴシック" panose="020B0609070205080204" pitchFamily="49" charset="-128"/>
                <a:ea typeface="ＭＳ ゴシック" panose="020B0609070205080204" pitchFamily="49" charset="-128"/>
              </a:rPr>
              <a:t>世界</a:t>
            </a:r>
            <a:r>
              <a:rPr lang="ja-JP" altLang="en-US" sz="2000" dirty="0" smtClean="0">
                <a:latin typeface="ＭＳ ゴシック" panose="020B0609070205080204" pitchFamily="49" charset="-128"/>
                <a:ea typeface="ＭＳ ゴシック" panose="020B0609070205080204" pitchFamily="49" charset="-128"/>
              </a:rPr>
              <a:t>の数の数え方</a:t>
            </a:r>
          </a:p>
          <a:p>
            <a:endParaRPr lang="ja-JP" altLang="en-US" sz="1050" dirty="0" smtClean="0">
              <a:latin typeface="ＭＳ ゴシック" panose="020B0609070205080204" pitchFamily="49" charset="-128"/>
              <a:ea typeface="ＭＳ ゴシック" panose="020B0609070205080204" pitchFamily="49" charset="-128"/>
            </a:endParaRPr>
          </a:p>
          <a:p>
            <a:r>
              <a:rPr lang="en-US" altLang="ja-JP" sz="2000" b="1" dirty="0" smtClean="0">
                <a:latin typeface="Century" panose="02040604050505020304" pitchFamily="18" charset="0"/>
                <a:ea typeface="HGS明朝E" panose="02020900000000000000" pitchFamily="18" charset="-128"/>
              </a:rPr>
              <a:t>Lesson 8  Let’s Listen 2</a:t>
            </a:r>
            <a:endParaRPr lang="ja-JP" altLang="en-US" sz="2000" b="1" dirty="0" smtClean="0">
              <a:latin typeface="Century" panose="02040604050505020304" pitchFamily="18" charset="0"/>
              <a:ea typeface="HGS明朝E" panose="02020900000000000000" pitchFamily="18" charset="-128"/>
            </a:endParaRPr>
          </a:p>
          <a:p>
            <a:r>
              <a:rPr lang="ja-JP" altLang="en-US" sz="2000" dirty="0">
                <a:latin typeface="ＭＳ ゴシック" panose="020B0609070205080204" pitchFamily="49" charset="-128"/>
                <a:ea typeface="ＭＳ ゴシック" panose="020B0609070205080204" pitchFamily="49" charset="-128"/>
              </a:rPr>
              <a:t>外国</a:t>
            </a:r>
            <a:r>
              <a:rPr lang="ja-JP" altLang="en-US" sz="2000" dirty="0" smtClean="0">
                <a:latin typeface="ＭＳ ゴシック" panose="020B0609070205080204" pitchFamily="49" charset="-128"/>
                <a:ea typeface="ＭＳ ゴシック" panose="020B0609070205080204" pitchFamily="49" charset="-128"/>
              </a:rPr>
              <a:t>の学校生活・時間割</a:t>
            </a:r>
          </a:p>
          <a:p>
            <a:endParaRPr lang="ja-JP" altLang="en-US" sz="1050" dirty="0" smtClean="0">
              <a:latin typeface="ＭＳ ゴシック" panose="020B0609070205080204" pitchFamily="49" charset="-128"/>
              <a:ea typeface="ＭＳ ゴシック" panose="020B0609070205080204" pitchFamily="49" charset="-128"/>
            </a:endParaRPr>
          </a:p>
          <a:p>
            <a:r>
              <a:rPr lang="en-US" altLang="ja-JP" sz="2000" b="1" dirty="0" smtClean="0">
                <a:latin typeface="Century" panose="02040604050505020304" pitchFamily="18" charset="0"/>
                <a:ea typeface="HGS明朝E" panose="02020900000000000000" pitchFamily="18" charset="-128"/>
              </a:rPr>
              <a:t>Lesson 9  Activity</a:t>
            </a:r>
            <a:endParaRPr lang="en-US" altLang="ja-JP" sz="2000" b="1" dirty="0" smtClean="0">
              <a:latin typeface="HGS明朝E" panose="02020900000000000000" pitchFamily="18" charset="-128"/>
              <a:ea typeface="HGS明朝E" panose="02020900000000000000" pitchFamily="18" charset="-128"/>
            </a:endParaRPr>
          </a:p>
          <a:p>
            <a:r>
              <a:rPr lang="ja-JP" altLang="en-US" sz="2000" dirty="0" smtClean="0">
                <a:latin typeface="ＭＳ ゴシック" panose="020B0609070205080204" pitchFamily="49" charset="-128"/>
                <a:ea typeface="ＭＳ ゴシック" panose="020B0609070205080204" pitchFamily="49" charset="-128"/>
              </a:rPr>
              <a:t>外国の給食</a:t>
            </a:r>
            <a:endParaRPr lang="ja-JP" altLang="en-US" sz="2400" dirty="0">
              <a:latin typeface="ＭＳ ゴシック" panose="020B0609070205080204" pitchFamily="49" charset="-128"/>
              <a:ea typeface="ＭＳ ゴシック" panose="020B0609070205080204" pitchFamily="49" charset="-128"/>
            </a:endParaRPr>
          </a:p>
          <a:p>
            <a:endParaRPr lang="ja-JP" altLang="en-US" sz="1050" dirty="0" smtClean="0">
              <a:latin typeface="ＭＳ ゴシック" panose="020B0609070205080204" pitchFamily="49" charset="-128"/>
              <a:ea typeface="ＭＳ ゴシック" panose="020B0609070205080204" pitchFamily="49" charset="-128"/>
            </a:endParaRPr>
          </a:p>
        </p:txBody>
      </p:sp>
      <p:sp>
        <p:nvSpPr>
          <p:cNvPr id="4" name="テキスト ボックス 3"/>
          <p:cNvSpPr txBox="1"/>
          <p:nvPr/>
        </p:nvSpPr>
        <p:spPr>
          <a:xfrm>
            <a:off x="565303" y="1655445"/>
            <a:ext cx="2936830" cy="707886"/>
          </a:xfrm>
          <a:prstGeom prst="rect">
            <a:avLst/>
          </a:prstGeom>
          <a:solidFill>
            <a:srgbClr val="FFFF00"/>
          </a:solidFill>
        </p:spPr>
        <p:txBody>
          <a:bodyPr wrap="square" rtlCol="0">
            <a:spAutoFit/>
          </a:bodyPr>
          <a:lstStyle/>
          <a:p>
            <a:r>
              <a:rPr lang="en-US" altLang="ja-JP" sz="2800" b="1" dirty="0" smtClean="0">
                <a:latin typeface="Century" panose="02040604050505020304" pitchFamily="18" charset="0"/>
                <a:ea typeface="HGS明朝E" panose="02020900000000000000" pitchFamily="18" charset="-128"/>
              </a:rPr>
              <a:t>“Hi, friends!”</a:t>
            </a:r>
            <a:r>
              <a:rPr lang="ja-JP" altLang="en-US" sz="2800" b="1" dirty="0">
                <a:latin typeface="Century" panose="02040604050505020304" pitchFamily="18" charset="0"/>
                <a:ea typeface="HGS明朝E" panose="02020900000000000000" pitchFamily="18" charset="-128"/>
              </a:rPr>
              <a:t> </a:t>
            </a:r>
            <a:r>
              <a:rPr kumimoji="1" lang="en-US" altLang="ja-JP" sz="4000" b="1" dirty="0" smtClean="0">
                <a:latin typeface="HGS明朝E" panose="02020900000000000000" pitchFamily="18" charset="-128"/>
                <a:ea typeface="HGS明朝E" panose="02020900000000000000" pitchFamily="18" charset="-128"/>
              </a:rPr>
              <a:t>1</a:t>
            </a:r>
            <a:endParaRPr kumimoji="1" lang="ja-JP" altLang="en-US" sz="4000" b="1" dirty="0">
              <a:latin typeface="HGS明朝E" panose="02020900000000000000" pitchFamily="18" charset="-128"/>
              <a:ea typeface="HGS明朝E" panose="02020900000000000000" pitchFamily="18" charset="-128"/>
            </a:endParaRPr>
          </a:p>
        </p:txBody>
      </p:sp>
      <p:sp>
        <p:nvSpPr>
          <p:cNvPr id="6" name="テキスト ボックス 5"/>
          <p:cNvSpPr txBox="1"/>
          <p:nvPr/>
        </p:nvSpPr>
        <p:spPr>
          <a:xfrm>
            <a:off x="4445961" y="2539458"/>
            <a:ext cx="4284525" cy="3978012"/>
          </a:xfrm>
          <a:prstGeom prst="rect">
            <a:avLst/>
          </a:prstGeom>
          <a:noFill/>
          <a:ln w="28575">
            <a:solidFill>
              <a:srgbClr val="FF0066"/>
            </a:solidFill>
          </a:ln>
        </p:spPr>
        <p:txBody>
          <a:bodyPr wrap="square" rtlCol="0">
            <a:spAutoFit/>
          </a:bodyPr>
          <a:lstStyle/>
          <a:p>
            <a:r>
              <a:rPr lang="en-US" altLang="ja-JP" sz="2000" b="1" dirty="0" smtClean="0">
                <a:latin typeface="Century" panose="02040604050505020304" pitchFamily="18" charset="0"/>
                <a:ea typeface="HGS明朝E" panose="02020900000000000000" pitchFamily="18" charset="-128"/>
              </a:rPr>
              <a:t>Lesson 1  Let’s Listen</a:t>
            </a:r>
            <a:endParaRPr lang="en-US" altLang="ja-JP" sz="2000" b="1" dirty="0" smtClean="0">
              <a:latin typeface="HGS明朝E" panose="02020900000000000000" pitchFamily="18" charset="-128"/>
              <a:ea typeface="HGS明朝E" panose="02020900000000000000" pitchFamily="18" charset="-128"/>
            </a:endParaRPr>
          </a:p>
          <a:p>
            <a:r>
              <a:rPr lang="ja-JP" altLang="en-US" sz="2000" dirty="0" smtClean="0">
                <a:latin typeface="ＭＳ ゴシック" panose="020B0609070205080204" pitchFamily="49" charset="-128"/>
                <a:ea typeface="ＭＳ ゴシック" panose="020B0609070205080204" pitchFamily="49" charset="-128"/>
              </a:rPr>
              <a:t>世界の文字</a:t>
            </a:r>
          </a:p>
          <a:p>
            <a:endParaRPr lang="en-US" altLang="ja-JP" sz="1050" dirty="0" smtClean="0">
              <a:latin typeface="ＭＳ ゴシック" panose="020B0609070205080204" pitchFamily="49" charset="-128"/>
              <a:ea typeface="ＭＳ ゴシック" panose="020B0609070205080204" pitchFamily="49" charset="-128"/>
            </a:endParaRPr>
          </a:p>
          <a:p>
            <a:r>
              <a:rPr lang="en-US" altLang="ja-JP" sz="2000" b="1" dirty="0" smtClean="0">
                <a:latin typeface="Century" panose="02040604050505020304" pitchFamily="18" charset="0"/>
                <a:ea typeface="HGS明朝E" panose="02020900000000000000" pitchFamily="18" charset="-128"/>
              </a:rPr>
              <a:t>Lesson 2  Let’s Listen 1</a:t>
            </a:r>
            <a:endParaRPr lang="en-US" altLang="ja-JP" sz="2000" b="1" dirty="0" smtClean="0">
              <a:latin typeface="HGS明朝E" panose="02020900000000000000" pitchFamily="18" charset="-128"/>
              <a:ea typeface="HGS明朝E" panose="02020900000000000000" pitchFamily="18" charset="-128"/>
            </a:endParaRPr>
          </a:p>
          <a:p>
            <a:r>
              <a:rPr lang="ja-JP" altLang="en-US" sz="2000" dirty="0">
                <a:latin typeface="ＭＳ ゴシック" panose="020B0609070205080204" pitchFamily="49" charset="-128"/>
                <a:ea typeface="ＭＳ ゴシック" panose="020B0609070205080204" pitchFamily="49" charset="-128"/>
              </a:rPr>
              <a:t>世界</a:t>
            </a:r>
            <a:r>
              <a:rPr lang="ja-JP" altLang="en-US" sz="2000" dirty="0" smtClean="0">
                <a:latin typeface="ＭＳ ゴシック" panose="020B0609070205080204" pitchFamily="49" charset="-128"/>
                <a:ea typeface="ＭＳ ゴシック" panose="020B0609070205080204" pitchFamily="49" charset="-128"/>
              </a:rPr>
              <a:t>の行事</a:t>
            </a:r>
          </a:p>
          <a:p>
            <a:endParaRPr lang="ja-JP" altLang="en-US" sz="1050" dirty="0" smtClean="0">
              <a:latin typeface="ＭＳ ゴシック" panose="020B0609070205080204" pitchFamily="49" charset="-128"/>
              <a:ea typeface="ＭＳ ゴシック" panose="020B0609070205080204" pitchFamily="49" charset="-128"/>
            </a:endParaRPr>
          </a:p>
          <a:p>
            <a:r>
              <a:rPr lang="en-US" altLang="ja-JP" sz="2000" b="1" dirty="0" smtClean="0">
                <a:latin typeface="Century" panose="02040604050505020304" pitchFamily="18" charset="0"/>
                <a:ea typeface="HGS明朝E" panose="02020900000000000000" pitchFamily="18" charset="-128"/>
              </a:rPr>
              <a:t>Lesson 5  Let’s Listen 1.2</a:t>
            </a:r>
            <a:endParaRPr lang="ja-JP" altLang="en-US" sz="2000" b="1" dirty="0" smtClean="0">
              <a:latin typeface="Century" panose="02040604050505020304" pitchFamily="18" charset="0"/>
              <a:ea typeface="HGS明朝E" panose="02020900000000000000" pitchFamily="18" charset="-128"/>
            </a:endParaRPr>
          </a:p>
          <a:p>
            <a:r>
              <a:rPr lang="ja-JP" altLang="en-US" sz="2000" dirty="0">
                <a:latin typeface="ＭＳ ゴシック" panose="020B0609070205080204" pitchFamily="49" charset="-128"/>
                <a:ea typeface="ＭＳ ゴシック" panose="020B0609070205080204" pitchFamily="49" charset="-128"/>
              </a:rPr>
              <a:t>世界</a:t>
            </a:r>
            <a:r>
              <a:rPr lang="ja-JP" altLang="en-US" sz="2000" dirty="0" smtClean="0">
                <a:latin typeface="ＭＳ ゴシック" panose="020B0609070205080204" pitchFamily="49" charset="-128"/>
                <a:ea typeface="ＭＳ ゴシック" panose="020B0609070205080204" pitchFamily="49" charset="-128"/>
              </a:rPr>
              <a:t>の都市・名所・フランス紹介</a:t>
            </a:r>
          </a:p>
          <a:p>
            <a:endParaRPr lang="ja-JP" altLang="en-US" sz="1050" dirty="0" smtClean="0">
              <a:latin typeface="ＭＳ ゴシック" panose="020B0609070205080204" pitchFamily="49" charset="-128"/>
              <a:ea typeface="ＭＳ ゴシック" panose="020B0609070205080204" pitchFamily="49" charset="-128"/>
            </a:endParaRPr>
          </a:p>
          <a:p>
            <a:r>
              <a:rPr lang="en-US" altLang="ja-JP" sz="2000" b="1" dirty="0" smtClean="0">
                <a:latin typeface="Century" panose="02040604050505020304" pitchFamily="18" charset="0"/>
                <a:ea typeface="HGS明朝E" panose="02020900000000000000" pitchFamily="18" charset="-128"/>
              </a:rPr>
              <a:t>Lesson 6  Let’s Listen 3</a:t>
            </a:r>
            <a:endParaRPr lang="en-US" altLang="ja-JP" sz="2000" b="1" dirty="0" smtClean="0">
              <a:latin typeface="HGS明朝E" panose="02020900000000000000" pitchFamily="18" charset="-128"/>
              <a:ea typeface="HGS明朝E" panose="02020900000000000000" pitchFamily="18" charset="-128"/>
            </a:endParaRPr>
          </a:p>
          <a:p>
            <a:r>
              <a:rPr lang="ja-JP" altLang="en-US" sz="2000" dirty="0">
                <a:latin typeface="ＭＳ ゴシック" panose="020B0609070205080204" pitchFamily="49" charset="-128"/>
                <a:ea typeface="ＭＳ ゴシック" panose="020B0609070205080204" pitchFamily="49" charset="-128"/>
              </a:rPr>
              <a:t>世界</a:t>
            </a:r>
            <a:r>
              <a:rPr lang="ja-JP" altLang="en-US" sz="2000" dirty="0" smtClean="0">
                <a:latin typeface="ＭＳ ゴシック" panose="020B0609070205080204" pitchFamily="49" charset="-128"/>
                <a:ea typeface="ＭＳ ゴシック" panose="020B0609070205080204" pitchFamily="49" charset="-128"/>
              </a:rPr>
              <a:t>の都市と時差</a:t>
            </a:r>
          </a:p>
          <a:p>
            <a:endParaRPr lang="ja-JP" altLang="en-US" sz="1050" dirty="0" smtClean="0">
              <a:latin typeface="ＭＳ ゴシック" panose="020B0609070205080204" pitchFamily="49" charset="-128"/>
              <a:ea typeface="ＭＳ ゴシック" panose="020B0609070205080204" pitchFamily="49" charset="-128"/>
            </a:endParaRPr>
          </a:p>
          <a:p>
            <a:r>
              <a:rPr lang="en-US" altLang="ja-JP" sz="2000" b="1" dirty="0" smtClean="0">
                <a:latin typeface="Century" panose="02040604050505020304" pitchFamily="18" charset="0"/>
                <a:ea typeface="HGS明朝E" panose="02020900000000000000" pitchFamily="18" charset="-128"/>
              </a:rPr>
              <a:t>Lesson 6  Let’s Play</a:t>
            </a:r>
            <a:r>
              <a:rPr lang="ja-JP" altLang="en-US" sz="2000" b="1" dirty="0">
                <a:latin typeface="Century" panose="02040604050505020304" pitchFamily="18" charset="0"/>
                <a:ea typeface="HGS明朝E" panose="02020900000000000000" pitchFamily="18" charset="-128"/>
              </a:rPr>
              <a:t>　</a:t>
            </a:r>
            <a:endParaRPr lang="ja-JP" altLang="en-US" sz="2000" b="1" dirty="0" smtClean="0">
              <a:latin typeface="Century" panose="02040604050505020304" pitchFamily="18" charset="0"/>
              <a:ea typeface="HGS明朝E" panose="02020900000000000000" pitchFamily="18" charset="-128"/>
            </a:endParaRPr>
          </a:p>
          <a:p>
            <a:r>
              <a:rPr lang="ja-JP" altLang="en-US" sz="2000" dirty="0" smtClean="0">
                <a:latin typeface="ＭＳ ゴシック" panose="020B0609070205080204" pitchFamily="49" charset="-128"/>
                <a:ea typeface="ＭＳ ゴシック" panose="020B0609070205080204" pitchFamily="49" charset="-128"/>
              </a:rPr>
              <a:t>世界の物語</a:t>
            </a:r>
            <a:endParaRPr lang="ja-JP" altLang="en-US" sz="1050" dirty="0">
              <a:latin typeface="ＭＳ ゴシック" panose="020B0609070205080204" pitchFamily="49" charset="-128"/>
              <a:ea typeface="ＭＳ ゴシック" panose="020B0609070205080204" pitchFamily="49" charset="-128"/>
            </a:endParaRPr>
          </a:p>
          <a:p>
            <a:endParaRPr lang="ja-JP" altLang="en-US" sz="1050" dirty="0" smtClean="0">
              <a:latin typeface="ＭＳ ゴシック" panose="020B0609070205080204" pitchFamily="49" charset="-128"/>
              <a:ea typeface="ＭＳ ゴシック" panose="020B0609070205080204" pitchFamily="49" charset="-128"/>
            </a:endParaRPr>
          </a:p>
        </p:txBody>
      </p:sp>
      <p:sp>
        <p:nvSpPr>
          <p:cNvPr id="7" name="テキスト ボックス 6"/>
          <p:cNvSpPr txBox="1"/>
          <p:nvPr/>
        </p:nvSpPr>
        <p:spPr>
          <a:xfrm>
            <a:off x="4876172" y="1666955"/>
            <a:ext cx="2936830" cy="707886"/>
          </a:xfrm>
          <a:prstGeom prst="rect">
            <a:avLst/>
          </a:prstGeom>
          <a:solidFill>
            <a:srgbClr val="FFFF00"/>
          </a:solidFill>
        </p:spPr>
        <p:txBody>
          <a:bodyPr wrap="square" rtlCol="0">
            <a:spAutoFit/>
          </a:bodyPr>
          <a:lstStyle/>
          <a:p>
            <a:r>
              <a:rPr lang="en-US" altLang="ja-JP" sz="2800" b="1" dirty="0" smtClean="0">
                <a:latin typeface="Century" panose="02040604050505020304" pitchFamily="18" charset="0"/>
                <a:ea typeface="HGS明朝E" panose="02020900000000000000" pitchFamily="18" charset="-128"/>
              </a:rPr>
              <a:t>“Hi, friends!”</a:t>
            </a:r>
            <a:r>
              <a:rPr lang="ja-JP" altLang="en-US" sz="2800" b="1" dirty="0">
                <a:latin typeface="Century" panose="02040604050505020304" pitchFamily="18" charset="0"/>
                <a:ea typeface="HGS明朝E" panose="02020900000000000000" pitchFamily="18" charset="-128"/>
              </a:rPr>
              <a:t> </a:t>
            </a:r>
            <a:r>
              <a:rPr lang="ja-JP" altLang="en-US" sz="4000" b="1" dirty="0">
                <a:latin typeface="HGS明朝E" panose="02020900000000000000" pitchFamily="18" charset="-128"/>
                <a:ea typeface="HGS明朝E" panose="02020900000000000000" pitchFamily="18" charset="-128"/>
              </a:rPr>
              <a:t>２</a:t>
            </a:r>
            <a:endParaRPr kumimoji="1" lang="ja-JP" altLang="en-US" sz="4000" b="1" dirty="0">
              <a:latin typeface="HGS明朝E" panose="02020900000000000000" pitchFamily="18" charset="-128"/>
              <a:ea typeface="HGS明朝E" panose="02020900000000000000" pitchFamily="18" charset="-128"/>
            </a:endParaRPr>
          </a:p>
        </p:txBody>
      </p:sp>
      <p:pic>
        <p:nvPicPr>
          <p:cNvPr id="5" name="図 4" descr="男の子.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5856" y="1484784"/>
            <a:ext cx="1298940" cy="1324535"/>
          </a:xfrm>
          <a:prstGeom prst="rect">
            <a:avLst/>
          </a:prstGeom>
        </p:spPr>
      </p:pic>
      <p:pic>
        <p:nvPicPr>
          <p:cNvPr id="10" name="図 9" descr="女の子.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2360" y="1340768"/>
            <a:ext cx="1224235" cy="1360261"/>
          </a:xfrm>
          <a:prstGeom prst="rect">
            <a:avLst/>
          </a:prstGeom>
        </p:spPr>
      </p:pic>
    </p:spTree>
    <p:extLst>
      <p:ext uri="{BB962C8B-B14F-4D97-AF65-F5344CB8AC3E}">
        <p14:creationId xmlns:p14="http://schemas.microsoft.com/office/powerpoint/2010/main" val="24446949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89425" y="1052736"/>
            <a:ext cx="8675063" cy="1869743"/>
          </a:xfrm>
          <a:prstGeom prst="rect">
            <a:avLst/>
          </a:prstGeom>
          <a:noFill/>
          <a:ln>
            <a:solidFill>
              <a:schemeClr val="tx1"/>
            </a:solidFill>
          </a:ln>
        </p:spPr>
        <p:txBody>
          <a:bodyPr wrap="square" rtlCol="0">
            <a:spAutoFit/>
          </a:bodyPr>
          <a:lstStyle/>
          <a:p>
            <a:r>
              <a:rPr lang="en-US" altLang="ja-JP" sz="2400" b="1" dirty="0">
                <a:solidFill>
                  <a:srgbClr val="FF0066"/>
                </a:solidFill>
                <a:latin typeface="Century" panose="02040604050505020304" pitchFamily="18" charset="0"/>
                <a:ea typeface="ＭＳ ゴシック" panose="020B0609070205080204" pitchFamily="49" charset="-128"/>
              </a:rPr>
              <a:t>Let’s </a:t>
            </a:r>
            <a:r>
              <a:rPr lang="en-US" altLang="ja-JP" sz="2400" b="1" dirty="0" smtClean="0">
                <a:solidFill>
                  <a:srgbClr val="FF0066"/>
                </a:solidFill>
                <a:latin typeface="Century" panose="02040604050505020304" pitchFamily="18" charset="0"/>
                <a:ea typeface="ＭＳ ゴシック" panose="020B0609070205080204" pitchFamily="49" charset="-128"/>
              </a:rPr>
              <a:t>Listen </a:t>
            </a:r>
            <a:r>
              <a:rPr lang="ja-JP" altLang="en-US" sz="2000" dirty="0" smtClean="0">
                <a:solidFill>
                  <a:srgbClr val="FF0066"/>
                </a:solidFill>
                <a:latin typeface="Century" panose="02040604050505020304" pitchFamily="18" charset="0"/>
                <a:ea typeface="ＭＳ ゴシック" panose="020B0609070205080204" pitchFamily="49" charset="-128"/>
              </a:rPr>
              <a:t>で，</a:t>
            </a:r>
            <a:r>
              <a:rPr lang="ja-JP" altLang="en-US" sz="2000" dirty="0" smtClean="0">
                <a:solidFill>
                  <a:srgbClr val="FF0066"/>
                </a:solidFill>
                <a:latin typeface="ＭＳ ゴシック" panose="020B0609070205080204" pitchFamily="49" charset="-128"/>
                <a:ea typeface="ＭＳ ゴシック" panose="020B0609070205080204" pitchFamily="49" charset="-128"/>
              </a:rPr>
              <a:t>どんなことに気付かせればよいのでしょう？</a:t>
            </a:r>
          </a:p>
          <a:p>
            <a:endParaRPr lang="ja-JP" altLang="en-US" sz="1050" dirty="0" smtClean="0">
              <a:latin typeface="ＭＳ ゴシック" panose="020B0609070205080204" pitchFamily="49" charset="-128"/>
              <a:ea typeface="ＭＳ ゴシック" panose="020B0609070205080204" pitchFamily="49" charset="-128"/>
            </a:endParaRPr>
          </a:p>
          <a:p>
            <a:r>
              <a:rPr lang="ja-JP" altLang="en-US" sz="2000" dirty="0" smtClean="0">
                <a:latin typeface="ＭＳ ゴシック" panose="020B0609070205080204" pitchFamily="49" charset="-128"/>
                <a:ea typeface="ＭＳ ゴシック" panose="020B0609070205080204" pitchFamily="49" charset="-128"/>
              </a:rPr>
              <a:t>日本と外国の文化の違いや共通点</a:t>
            </a:r>
            <a:endParaRPr lang="ja-JP" altLang="en-US" sz="2000" dirty="0">
              <a:latin typeface="ＭＳ ゴシック" panose="020B0609070205080204" pitchFamily="49" charset="-128"/>
              <a:ea typeface="ＭＳ ゴシック" panose="020B0609070205080204" pitchFamily="49" charset="-128"/>
            </a:endParaRPr>
          </a:p>
          <a:p>
            <a:endParaRPr lang="ja-JP" altLang="en-US" sz="1050" dirty="0" smtClean="0">
              <a:latin typeface="ＭＳ ゴシック" panose="020B0609070205080204" pitchFamily="49" charset="-128"/>
              <a:ea typeface="ＭＳ ゴシック" panose="020B0609070205080204" pitchFamily="49" charset="-128"/>
            </a:endParaRPr>
          </a:p>
          <a:p>
            <a:r>
              <a:rPr lang="ja-JP" altLang="en-US" sz="2000" dirty="0" smtClean="0">
                <a:latin typeface="ＭＳ ゴシック" panose="020B0609070205080204" pitchFamily="49" charset="-128"/>
                <a:ea typeface="ＭＳ ゴシック" panose="020B0609070205080204" pitchFamily="49" charset="-128"/>
              </a:rPr>
              <a:t>日本語と外国語の音声や</a:t>
            </a:r>
            <a:r>
              <a:rPr lang="ja-JP" altLang="en-US" sz="2000" dirty="0">
                <a:latin typeface="ＭＳ ゴシック" panose="020B0609070205080204" pitchFamily="49" charset="-128"/>
                <a:ea typeface="ＭＳ ゴシック" panose="020B0609070205080204" pitchFamily="49" charset="-128"/>
              </a:rPr>
              <a:t>表現</a:t>
            </a:r>
            <a:r>
              <a:rPr lang="ja-JP" altLang="en-US" sz="2000" dirty="0" smtClean="0">
                <a:latin typeface="ＭＳ ゴシック" panose="020B0609070205080204" pitchFamily="49" charset="-128"/>
                <a:ea typeface="ＭＳ ゴシック" panose="020B0609070205080204" pitchFamily="49" charset="-128"/>
              </a:rPr>
              <a:t>の違い</a:t>
            </a:r>
          </a:p>
          <a:p>
            <a:r>
              <a:rPr lang="ja-JP" altLang="en-US" sz="2000" dirty="0">
                <a:latin typeface="ＭＳ ゴシック" panose="020B0609070205080204" pitchFamily="49" charset="-128"/>
                <a:ea typeface="ＭＳ ゴシック" panose="020B0609070205080204" pitchFamily="49" charset="-128"/>
              </a:rPr>
              <a:t>　</a:t>
            </a:r>
            <a:r>
              <a:rPr lang="ja-JP" altLang="en-US" sz="2000" dirty="0" smtClean="0">
                <a:latin typeface="ＭＳ ゴシック" panose="020B0609070205080204" pitchFamily="49" charset="-128"/>
                <a:ea typeface="ＭＳ ゴシック" panose="020B0609070205080204" pitchFamily="49" charset="-128"/>
              </a:rPr>
              <a:t>・ストレス</a:t>
            </a:r>
            <a:r>
              <a:rPr lang="ja-JP" altLang="en-US" sz="2000" dirty="0">
                <a:latin typeface="ＭＳ ゴシック" panose="020B0609070205080204" pitchFamily="49" charset="-128"/>
                <a:ea typeface="ＭＳ ゴシック" panose="020B0609070205080204" pitchFamily="49" charset="-128"/>
              </a:rPr>
              <a:t>　</a:t>
            </a:r>
            <a:r>
              <a:rPr lang="ja-JP" altLang="en-US" sz="2000" dirty="0" smtClean="0">
                <a:latin typeface="ＭＳ ゴシック" panose="020B0609070205080204" pitchFamily="49" charset="-128"/>
                <a:ea typeface="ＭＳ ゴシック" panose="020B0609070205080204" pitchFamily="49" charset="-128"/>
              </a:rPr>
              <a:t>・イントネーション</a:t>
            </a:r>
            <a:r>
              <a:rPr lang="ja-JP" altLang="en-US" sz="2000" dirty="0">
                <a:latin typeface="ＭＳ ゴシック" panose="020B0609070205080204" pitchFamily="49" charset="-128"/>
                <a:ea typeface="ＭＳ ゴシック" panose="020B0609070205080204" pitchFamily="49" charset="-128"/>
              </a:rPr>
              <a:t>　</a:t>
            </a:r>
            <a:r>
              <a:rPr lang="ja-JP" altLang="en-US" sz="2000" dirty="0" smtClean="0">
                <a:latin typeface="ＭＳ ゴシック" panose="020B0609070205080204" pitchFamily="49" charset="-128"/>
                <a:ea typeface="ＭＳ ゴシック" panose="020B0609070205080204" pitchFamily="49" charset="-128"/>
              </a:rPr>
              <a:t>・英語特有の音</a:t>
            </a:r>
          </a:p>
          <a:p>
            <a:endParaRPr lang="ja-JP" altLang="en-US" sz="1050" dirty="0" smtClean="0">
              <a:latin typeface="ＭＳ ゴシック" panose="020B0609070205080204" pitchFamily="49" charset="-128"/>
              <a:ea typeface="ＭＳ ゴシック" panose="020B0609070205080204" pitchFamily="49" charset="-128"/>
            </a:endParaRPr>
          </a:p>
        </p:txBody>
      </p:sp>
      <p:sp>
        <p:nvSpPr>
          <p:cNvPr id="4" name="テキスト ボックス 3"/>
          <p:cNvSpPr txBox="1"/>
          <p:nvPr/>
        </p:nvSpPr>
        <p:spPr>
          <a:xfrm>
            <a:off x="289425" y="317847"/>
            <a:ext cx="5290687" cy="461665"/>
          </a:xfrm>
          <a:prstGeom prst="rect">
            <a:avLst/>
          </a:prstGeom>
          <a:solidFill>
            <a:srgbClr val="FFFF00"/>
          </a:solidFill>
        </p:spPr>
        <p:txBody>
          <a:bodyPr wrap="square" rtlCol="0">
            <a:spAutoFit/>
          </a:bodyPr>
          <a:lstStyle/>
          <a:p>
            <a:r>
              <a:rPr lang="ja-JP" altLang="en-US" sz="2400" b="1" dirty="0" smtClean="0">
                <a:latin typeface="ＭＳ ゴシック" panose="020B0609070205080204" pitchFamily="49" charset="-128"/>
                <a:ea typeface="ＭＳ ゴシック" panose="020B0609070205080204" pitchFamily="49" charset="-128"/>
              </a:rPr>
              <a:t>　３　</a:t>
            </a:r>
            <a:r>
              <a:rPr lang="en-US" altLang="ja-JP" sz="2400" b="1" dirty="0" smtClean="0">
                <a:latin typeface="Century" panose="02040604050505020304" pitchFamily="18" charset="0"/>
                <a:ea typeface="ＭＳ ゴシック" panose="020B0609070205080204" pitchFamily="49" charset="-128"/>
              </a:rPr>
              <a:t>Let’s Listen </a:t>
            </a:r>
            <a:r>
              <a:rPr lang="ja-JP" altLang="en-US" sz="2400" dirty="0" smtClean="0">
                <a:latin typeface="Century" panose="02040604050505020304" pitchFamily="18" charset="0"/>
                <a:ea typeface="ＭＳ ゴシック" panose="020B0609070205080204" pitchFamily="49" charset="-128"/>
              </a:rPr>
              <a:t>における気付き</a:t>
            </a:r>
            <a:endParaRPr lang="ja-JP" altLang="en-US" sz="2400" dirty="0" smtClean="0">
              <a:latin typeface="ＭＳ ゴシック" panose="020B0609070205080204" pitchFamily="49" charset="-128"/>
              <a:ea typeface="ＭＳ ゴシック" panose="020B0609070205080204" pitchFamily="49" charset="-128"/>
            </a:endParaRPr>
          </a:p>
        </p:txBody>
      </p:sp>
      <p:sp>
        <p:nvSpPr>
          <p:cNvPr id="6" name="テキスト ボックス 5"/>
          <p:cNvSpPr txBox="1"/>
          <p:nvPr/>
        </p:nvSpPr>
        <p:spPr>
          <a:xfrm>
            <a:off x="1400012" y="5445224"/>
            <a:ext cx="6351827" cy="1015663"/>
          </a:xfrm>
          <a:prstGeom prst="rect">
            <a:avLst/>
          </a:prstGeom>
          <a:noFill/>
          <a:ln w="19050">
            <a:solidFill>
              <a:srgbClr val="FF0066"/>
            </a:solidFill>
          </a:ln>
        </p:spPr>
        <p:txBody>
          <a:bodyPr wrap="square" rtlCol="0">
            <a:spAutoFit/>
          </a:bodyPr>
          <a:lstStyle/>
          <a:p>
            <a:r>
              <a:rPr lang="ja-JP" altLang="en-US" sz="2000" dirty="0" smtClean="0">
                <a:latin typeface="ＭＳ ゴシック" panose="020B0609070205080204" pitchFamily="49" charset="-128"/>
                <a:ea typeface="ＭＳ ゴシック" panose="020B0609070205080204" pitchFamily="49" charset="-128"/>
              </a:rPr>
              <a:t>飽きず</a:t>
            </a:r>
            <a:r>
              <a:rPr lang="ja-JP" altLang="en-US" sz="2000" dirty="0">
                <a:latin typeface="ＭＳ ゴシック" panose="020B0609070205080204" pitchFamily="49" charset="-128"/>
                <a:ea typeface="ＭＳ ゴシック" panose="020B0609070205080204" pitchFamily="49" charset="-128"/>
              </a:rPr>
              <a:t>に何回も繰り返して聞きたくなるような働き掛け</a:t>
            </a:r>
            <a:r>
              <a:rPr lang="ja-JP" altLang="en-US" sz="2000" dirty="0" smtClean="0">
                <a:latin typeface="ＭＳ ゴシック" panose="020B0609070205080204" pitchFamily="49" charset="-128"/>
                <a:ea typeface="ＭＳ ゴシック" panose="020B0609070205080204" pitchFamily="49" charset="-128"/>
              </a:rPr>
              <a:t>を</a:t>
            </a:r>
            <a:r>
              <a:rPr lang="ja-JP" altLang="en-US" sz="2000" dirty="0">
                <a:latin typeface="ＭＳ ゴシック" panose="020B0609070205080204" pitchFamily="49" charset="-128"/>
                <a:ea typeface="ＭＳ ゴシック" panose="020B0609070205080204" pitchFamily="49" charset="-128"/>
              </a:rPr>
              <a:t>工夫</a:t>
            </a:r>
            <a:r>
              <a:rPr lang="ja-JP" altLang="en-US" sz="2000" dirty="0" smtClean="0">
                <a:latin typeface="ＭＳ ゴシック" panose="020B0609070205080204" pitchFamily="49" charset="-128"/>
                <a:ea typeface="ＭＳ ゴシック" panose="020B0609070205080204" pitchFamily="49" charset="-128"/>
              </a:rPr>
              <a:t>しましょう。</a:t>
            </a:r>
          </a:p>
          <a:p>
            <a:r>
              <a:rPr kumimoji="1" lang="ja-JP" altLang="en-US" sz="2000" dirty="0" smtClean="0">
                <a:latin typeface="ＭＳ ゴシック" panose="020B0609070205080204" pitchFamily="49" charset="-128"/>
                <a:ea typeface="ＭＳ ゴシック" panose="020B0609070205080204" pitchFamily="49" charset="-128"/>
              </a:rPr>
              <a:t>目的意識のある</a:t>
            </a:r>
            <a:r>
              <a:rPr kumimoji="1" lang="en-US" altLang="ja-JP" sz="2000" b="1" dirty="0" smtClean="0">
                <a:latin typeface="Century" panose="02040604050505020304" pitchFamily="18" charset="0"/>
                <a:ea typeface="ＭＳ ゴシック" panose="020B0609070205080204" pitchFamily="49" charset="-128"/>
              </a:rPr>
              <a:t>Listening </a:t>
            </a:r>
            <a:r>
              <a:rPr kumimoji="1" lang="ja-JP" altLang="en-US" sz="2000" dirty="0" smtClean="0">
                <a:latin typeface="ＭＳ ゴシック" panose="020B0609070205080204" pitchFamily="49" charset="-128"/>
                <a:ea typeface="ＭＳ ゴシック" panose="020B0609070205080204" pitchFamily="49" charset="-128"/>
              </a:rPr>
              <a:t>にすることが大切です。</a:t>
            </a:r>
            <a:endParaRPr kumimoji="1" lang="ja-JP" altLang="en-US" sz="2000" dirty="0">
              <a:latin typeface="ＭＳ ゴシック" panose="020B0609070205080204" pitchFamily="49" charset="-128"/>
              <a:ea typeface="ＭＳ ゴシック" panose="020B0609070205080204" pitchFamily="49" charset="-128"/>
            </a:endParaRPr>
          </a:p>
        </p:txBody>
      </p:sp>
      <p:sp>
        <p:nvSpPr>
          <p:cNvPr id="9" name="四角形吹き出し 8"/>
          <p:cNvSpPr/>
          <p:nvPr/>
        </p:nvSpPr>
        <p:spPr>
          <a:xfrm>
            <a:off x="774528" y="3099298"/>
            <a:ext cx="3816424" cy="1377035"/>
          </a:xfrm>
          <a:prstGeom prst="wedgeRectCallout">
            <a:avLst>
              <a:gd name="adj1" fmla="val -37846"/>
              <a:gd name="adj2" fmla="val 67992"/>
            </a:avLst>
          </a:prstGeom>
          <a:solidFill>
            <a:schemeClr val="bg1"/>
          </a:solid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solidFill>
                <a:latin typeface="ＭＳ ゴシック" pitchFamily="49" charset="-128"/>
                <a:ea typeface="ＭＳ ゴシック" pitchFamily="49" charset="-128"/>
              </a:rPr>
              <a:t>日本では，「こんにちは」，アメリカでは</a:t>
            </a:r>
            <a:r>
              <a:rPr lang="en-US" altLang="ja-JP" b="1" dirty="0" smtClean="0">
                <a:solidFill>
                  <a:schemeClr val="tx1"/>
                </a:solidFill>
                <a:latin typeface="Century" panose="02040604050505020304" pitchFamily="18" charset="0"/>
                <a:ea typeface="ＭＳ ゴシック" pitchFamily="49" charset="-128"/>
              </a:rPr>
              <a:t>Hello </a:t>
            </a:r>
            <a:r>
              <a:rPr lang="ja-JP" altLang="en-US" dirty="0" err="1">
                <a:solidFill>
                  <a:schemeClr val="tx1"/>
                </a:solidFill>
                <a:latin typeface="Century" panose="02040604050505020304" pitchFamily="18" charset="0"/>
                <a:ea typeface="ＭＳ ゴシック" pitchFamily="49" charset="-128"/>
              </a:rPr>
              <a:t>，</a:t>
            </a:r>
            <a:r>
              <a:rPr lang="ja-JP" altLang="en-US" dirty="0" smtClean="0">
                <a:solidFill>
                  <a:schemeClr val="tx1"/>
                </a:solidFill>
                <a:latin typeface="Century" panose="02040604050505020304" pitchFamily="18" charset="0"/>
                <a:ea typeface="ＭＳ ゴシック" pitchFamily="49" charset="-128"/>
              </a:rPr>
              <a:t>フランスでは</a:t>
            </a:r>
            <a:r>
              <a:rPr lang="en-US" altLang="ja-JP" b="1" dirty="0" smtClean="0">
                <a:solidFill>
                  <a:schemeClr val="tx1"/>
                </a:solidFill>
                <a:latin typeface="Century" panose="02040604050505020304" pitchFamily="18" charset="0"/>
                <a:ea typeface="ＭＳ ゴシック" pitchFamily="49" charset="-128"/>
              </a:rPr>
              <a:t>Bonjour</a:t>
            </a:r>
            <a:r>
              <a:rPr lang="ja-JP" altLang="en-US" dirty="0" err="1" smtClean="0">
                <a:solidFill>
                  <a:schemeClr val="tx1"/>
                </a:solidFill>
                <a:latin typeface="Century" panose="02040604050505020304" pitchFamily="18" charset="0"/>
                <a:ea typeface="ＭＳ ゴシック" pitchFamily="49" charset="-128"/>
              </a:rPr>
              <a:t>，</a:t>
            </a:r>
            <a:r>
              <a:rPr lang="ja-JP" altLang="en-US" dirty="0" smtClean="0">
                <a:solidFill>
                  <a:schemeClr val="tx1"/>
                </a:solidFill>
                <a:latin typeface="Century" panose="02040604050505020304" pitchFamily="18" charset="0"/>
                <a:ea typeface="ＭＳ ゴシック" pitchFamily="49" charset="-128"/>
              </a:rPr>
              <a:t>世界にはいろいろなあいさつがあるね。</a:t>
            </a:r>
            <a:endParaRPr kumimoji="1" lang="ja-JP" altLang="en-US" dirty="0">
              <a:solidFill>
                <a:schemeClr val="tx1"/>
              </a:solidFill>
              <a:latin typeface="Century" panose="02040604050505020304" pitchFamily="18" charset="0"/>
              <a:ea typeface="ＭＳ ゴシック" pitchFamily="49" charset="-128"/>
            </a:endParaRPr>
          </a:p>
        </p:txBody>
      </p:sp>
      <p:sp>
        <p:nvSpPr>
          <p:cNvPr id="10" name="四角形吹き出し 9"/>
          <p:cNvSpPr/>
          <p:nvPr/>
        </p:nvSpPr>
        <p:spPr>
          <a:xfrm>
            <a:off x="4681434" y="3099298"/>
            <a:ext cx="4032448" cy="1377035"/>
          </a:xfrm>
          <a:prstGeom prst="wedgeRectCallout">
            <a:avLst>
              <a:gd name="adj1" fmla="val 35937"/>
              <a:gd name="adj2" fmla="val 66479"/>
            </a:avLst>
          </a:prstGeom>
          <a:solidFill>
            <a:schemeClr val="bg1"/>
          </a:solid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solidFill>
                <a:latin typeface="ＭＳ ゴシック" pitchFamily="49" charset="-128"/>
                <a:ea typeface="ＭＳ ゴシック" pitchFamily="49" charset="-128"/>
              </a:rPr>
              <a:t>「バナナ」と</a:t>
            </a:r>
            <a:r>
              <a:rPr lang="en-US" altLang="ja-JP" b="1" dirty="0" smtClean="0">
                <a:solidFill>
                  <a:schemeClr val="tx1"/>
                </a:solidFill>
                <a:latin typeface="Century" panose="02040604050505020304" pitchFamily="18" charset="0"/>
                <a:ea typeface="ＭＳ ゴシック" pitchFamily="49" charset="-128"/>
              </a:rPr>
              <a:t>banana </a:t>
            </a:r>
            <a:r>
              <a:rPr lang="ja-JP" altLang="en-US" dirty="0" err="1" smtClean="0">
                <a:solidFill>
                  <a:schemeClr val="tx1"/>
                </a:solidFill>
                <a:latin typeface="Century" panose="02040604050505020304" pitchFamily="18" charset="0"/>
                <a:ea typeface="ＭＳ ゴシック" pitchFamily="49" charset="-128"/>
              </a:rPr>
              <a:t>，</a:t>
            </a:r>
            <a:r>
              <a:rPr lang="ja-JP" altLang="en-US" dirty="0" smtClean="0">
                <a:solidFill>
                  <a:schemeClr val="tx1"/>
                </a:solidFill>
                <a:latin typeface="Century" panose="02040604050505020304" pitchFamily="18" charset="0"/>
                <a:ea typeface="ＭＳ ゴシック" pitchFamily="49" charset="-128"/>
              </a:rPr>
              <a:t>「トマト」と</a:t>
            </a:r>
            <a:r>
              <a:rPr lang="en-US" altLang="ja-JP" b="1" dirty="0" smtClean="0">
                <a:solidFill>
                  <a:schemeClr val="tx1"/>
                </a:solidFill>
                <a:latin typeface="Century" panose="02040604050505020304" pitchFamily="18" charset="0"/>
                <a:ea typeface="ＭＳ ゴシック" pitchFamily="49" charset="-128"/>
              </a:rPr>
              <a:t>tomato </a:t>
            </a:r>
            <a:r>
              <a:rPr lang="ja-JP" altLang="en-US" dirty="0" err="1" smtClean="0">
                <a:solidFill>
                  <a:schemeClr val="tx1"/>
                </a:solidFill>
                <a:latin typeface="Century" panose="02040604050505020304" pitchFamily="18" charset="0"/>
                <a:ea typeface="ＭＳ ゴシック" pitchFamily="49" charset="-128"/>
              </a:rPr>
              <a:t>，</a:t>
            </a:r>
            <a:r>
              <a:rPr lang="ja-JP" altLang="en-US" dirty="0" smtClean="0">
                <a:solidFill>
                  <a:schemeClr val="tx1"/>
                </a:solidFill>
                <a:latin typeface="Century" panose="02040604050505020304" pitchFamily="18" charset="0"/>
                <a:ea typeface="ＭＳ ゴシック" pitchFamily="49" charset="-128"/>
              </a:rPr>
              <a:t>音や言い方が違うね。</a:t>
            </a:r>
            <a:r>
              <a:rPr lang="en-US" altLang="ja-JP" b="1" dirty="0">
                <a:solidFill>
                  <a:schemeClr val="tx1"/>
                </a:solidFill>
                <a:latin typeface="Century" panose="02040604050505020304" pitchFamily="18" charset="0"/>
                <a:ea typeface="ＭＳ ゴシック" pitchFamily="49" charset="-128"/>
              </a:rPr>
              <a:t>five</a:t>
            </a:r>
            <a:r>
              <a:rPr lang="ja-JP" altLang="en-US" dirty="0" smtClean="0">
                <a:solidFill>
                  <a:schemeClr val="tx1"/>
                </a:solidFill>
                <a:latin typeface="Century" panose="02040604050505020304" pitchFamily="18" charset="0"/>
                <a:ea typeface="ＭＳ ゴシック" pitchFamily="49" charset="-128"/>
              </a:rPr>
              <a:t>の「ｆ」や「「ｖ」の発音は，日本語にない音だね。</a:t>
            </a:r>
            <a:endParaRPr kumimoji="1" lang="ja-JP" altLang="en-US" dirty="0">
              <a:solidFill>
                <a:schemeClr val="tx1"/>
              </a:solidFill>
              <a:latin typeface="Century" panose="02040604050505020304" pitchFamily="18" charset="0"/>
              <a:ea typeface="ＭＳ ゴシック" pitchFamily="49" charset="-128"/>
            </a:endParaRPr>
          </a:p>
        </p:txBody>
      </p:sp>
      <p:sp>
        <p:nvSpPr>
          <p:cNvPr id="11" name="テキスト ボックス 10"/>
          <p:cNvSpPr txBox="1"/>
          <p:nvPr/>
        </p:nvSpPr>
        <p:spPr>
          <a:xfrm>
            <a:off x="1400012" y="4808616"/>
            <a:ext cx="5836284" cy="461665"/>
          </a:xfrm>
          <a:prstGeom prst="rect">
            <a:avLst/>
          </a:prstGeom>
          <a:solidFill>
            <a:srgbClr val="FFFF00"/>
          </a:solidFill>
        </p:spPr>
        <p:txBody>
          <a:bodyPr wrap="square" rtlCol="0">
            <a:spAutoFit/>
          </a:bodyPr>
          <a:lstStyle/>
          <a:p>
            <a:r>
              <a:rPr lang="ja-JP" altLang="en-US" sz="2400" b="1" dirty="0" smtClean="0">
                <a:latin typeface="Century" panose="02040604050505020304" pitchFamily="18" charset="0"/>
                <a:ea typeface="HGS明朝E" panose="02020900000000000000" pitchFamily="18" charset="-128"/>
              </a:rPr>
              <a:t>　</a:t>
            </a:r>
            <a:r>
              <a:rPr lang="en-US" altLang="ja-JP" sz="2400" b="1" dirty="0" smtClean="0">
                <a:latin typeface="Century" panose="02040604050505020304" pitchFamily="18" charset="0"/>
                <a:ea typeface="HGS明朝E" panose="02020900000000000000" pitchFamily="18" charset="-128"/>
              </a:rPr>
              <a:t>Let’s  Listen</a:t>
            </a:r>
            <a:r>
              <a:rPr lang="ja-JP" altLang="en-US" sz="2400" dirty="0" smtClean="0">
                <a:latin typeface="ＭＳ ゴシック" panose="020B0609070205080204" pitchFamily="49" charset="-128"/>
                <a:ea typeface="ＭＳ ゴシック" panose="020B0609070205080204" pitchFamily="49" charset="-128"/>
              </a:rPr>
              <a:t>を効果的に指導するコツ</a:t>
            </a:r>
            <a:endParaRPr kumimoji="1" lang="ja-JP" altLang="en-US" sz="2400" dirty="0">
              <a:latin typeface="ＭＳ ゴシック" panose="020B0609070205080204" pitchFamily="49" charset="-128"/>
              <a:ea typeface="ＭＳ ゴシック" panose="020B0609070205080204" pitchFamily="49" charset="-128"/>
            </a:endParaRPr>
          </a:p>
        </p:txBody>
      </p:sp>
      <p:pic>
        <p:nvPicPr>
          <p:cNvPr id="12" name="図 11" descr="男の子.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4581128"/>
            <a:ext cx="1298940" cy="1324535"/>
          </a:xfrm>
          <a:prstGeom prst="rect">
            <a:avLst/>
          </a:prstGeom>
        </p:spPr>
      </p:pic>
      <p:pic>
        <p:nvPicPr>
          <p:cNvPr id="13" name="図 12" descr="女の子.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2360" y="4653136"/>
            <a:ext cx="1224235" cy="1360261"/>
          </a:xfrm>
          <a:prstGeom prst="rect">
            <a:avLst/>
          </a:prstGeom>
        </p:spPr>
      </p:pic>
    </p:spTree>
    <p:extLst>
      <p:ext uri="{BB962C8B-B14F-4D97-AF65-F5344CB8AC3E}">
        <p14:creationId xmlns:p14="http://schemas.microsoft.com/office/powerpoint/2010/main" val="3858114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89425" y="980728"/>
            <a:ext cx="8167203" cy="5247590"/>
          </a:xfrm>
          <a:prstGeom prst="rect">
            <a:avLst/>
          </a:prstGeom>
          <a:noFill/>
        </p:spPr>
        <p:txBody>
          <a:bodyPr wrap="square" rtlCol="0">
            <a:spAutoFit/>
          </a:bodyPr>
          <a:lstStyle/>
          <a:p>
            <a:r>
              <a:rPr lang="en-US" altLang="ja-JP" sz="2400" b="1" dirty="0" smtClean="0">
                <a:solidFill>
                  <a:srgbClr val="FF0066"/>
                </a:solidFill>
                <a:latin typeface="Century" panose="02040604050505020304" pitchFamily="18" charset="0"/>
                <a:ea typeface="HGS明朝E" panose="02020900000000000000" pitchFamily="18" charset="-128"/>
              </a:rPr>
              <a:t>Chant</a:t>
            </a:r>
            <a:r>
              <a:rPr lang="ja-JP" altLang="en-US" sz="2400" dirty="0" smtClean="0">
                <a:solidFill>
                  <a:srgbClr val="FF0066"/>
                </a:solidFill>
                <a:latin typeface="ＭＳ ゴシック" panose="020B0609070205080204" pitchFamily="49" charset="-128"/>
                <a:ea typeface="ＭＳ ゴシック" panose="020B0609070205080204" pitchFamily="49" charset="-128"/>
              </a:rPr>
              <a:t>とは</a:t>
            </a:r>
          </a:p>
          <a:p>
            <a:r>
              <a:rPr lang="ja-JP" altLang="en-US" sz="2000" dirty="0" smtClean="0">
                <a:latin typeface="ＭＳ ゴシック" panose="020B0609070205080204" pitchFamily="49" charset="-128"/>
                <a:ea typeface="ＭＳ ゴシック" panose="020B0609070205080204" pitchFamily="49" charset="-128"/>
              </a:rPr>
              <a:t>英語の日常的な場面での話し言葉をリズムに乗せて表現したもので，簡単な歌唱・旋律・繰り返しの表現</a:t>
            </a:r>
          </a:p>
          <a:p>
            <a:endParaRPr lang="ja-JP" altLang="en-US" b="1" dirty="0" smtClean="0">
              <a:latin typeface="HGS明朝E" panose="02020900000000000000" pitchFamily="18" charset="-128"/>
              <a:ea typeface="HGS明朝E" panose="02020900000000000000" pitchFamily="18" charset="-128"/>
            </a:endParaRPr>
          </a:p>
          <a:p>
            <a:r>
              <a:rPr lang="en-US" altLang="ja-JP" sz="2400" b="1" dirty="0" smtClean="0">
                <a:solidFill>
                  <a:srgbClr val="FF0066"/>
                </a:solidFill>
                <a:latin typeface="Century" panose="02040604050505020304" pitchFamily="18" charset="0"/>
                <a:ea typeface="HGS明朝E" panose="02020900000000000000" pitchFamily="18" charset="-128"/>
              </a:rPr>
              <a:t>Chant</a:t>
            </a:r>
            <a:r>
              <a:rPr lang="ja-JP" altLang="en-US" sz="2400" dirty="0" smtClean="0">
                <a:solidFill>
                  <a:srgbClr val="FF0066"/>
                </a:solidFill>
                <a:latin typeface="ＭＳ ゴシック" panose="020B0609070205080204" pitchFamily="49" charset="-128"/>
                <a:ea typeface="ＭＳ ゴシック" panose="020B0609070205080204" pitchFamily="49" charset="-128"/>
              </a:rPr>
              <a:t>の効果</a:t>
            </a:r>
            <a:endParaRPr lang="ja-JP" altLang="en-US" sz="2400" dirty="0">
              <a:solidFill>
                <a:srgbClr val="FF0066"/>
              </a:solidFill>
              <a:latin typeface="ＭＳ ゴシック" panose="020B0609070205080204" pitchFamily="49" charset="-128"/>
              <a:ea typeface="ＭＳ ゴシック" panose="020B0609070205080204" pitchFamily="49" charset="-128"/>
            </a:endParaRPr>
          </a:p>
          <a:p>
            <a:r>
              <a:rPr lang="ja-JP" altLang="en-US" sz="2000" dirty="0" smtClean="0">
                <a:latin typeface="ＭＳ ゴシック" panose="020B0609070205080204" pitchFamily="49" charset="-128"/>
                <a:ea typeface="ＭＳ ゴシック" panose="020B0609070205080204" pitchFamily="49" charset="-128"/>
              </a:rPr>
              <a:t>一つのフレーズを何度も繰り返して口にしているうちに，自然と暗唱してしまう</a:t>
            </a:r>
          </a:p>
          <a:p>
            <a:endParaRPr lang="ja-JP" altLang="en-US" sz="1050" b="1" dirty="0">
              <a:latin typeface="HGS明朝E" panose="02020900000000000000" pitchFamily="18" charset="-128"/>
              <a:ea typeface="HGS明朝E" panose="02020900000000000000" pitchFamily="18" charset="-128"/>
            </a:endParaRPr>
          </a:p>
          <a:p>
            <a:r>
              <a:rPr lang="ja-JP" altLang="en-US" sz="2000" dirty="0" smtClean="0">
                <a:latin typeface="ＭＳ ゴシック" panose="020B0609070205080204" pitchFamily="49" charset="-128"/>
                <a:ea typeface="ＭＳ ゴシック" panose="020B0609070205080204" pitchFamily="49" charset="-128"/>
              </a:rPr>
              <a:t>ストレス・イントネーションが自然と身に付く</a:t>
            </a:r>
          </a:p>
          <a:p>
            <a:endParaRPr lang="ja-JP" altLang="en-US" sz="2000" dirty="0" smtClean="0">
              <a:latin typeface="ＭＳ ゴシック" panose="020B0609070205080204" pitchFamily="49" charset="-128"/>
              <a:ea typeface="ＭＳ ゴシック" panose="020B0609070205080204" pitchFamily="49" charset="-128"/>
            </a:endParaRPr>
          </a:p>
          <a:p>
            <a:endParaRPr lang="ja-JP" altLang="en-US" sz="2000" dirty="0">
              <a:latin typeface="ＭＳ ゴシック" panose="020B0609070205080204" pitchFamily="49" charset="-128"/>
              <a:ea typeface="ＭＳ ゴシック" panose="020B0609070205080204" pitchFamily="49" charset="-128"/>
            </a:endParaRPr>
          </a:p>
          <a:p>
            <a:r>
              <a:rPr lang="en-US" altLang="ja-JP" sz="2400" b="1" dirty="0">
                <a:solidFill>
                  <a:srgbClr val="FF0066"/>
                </a:solidFill>
                <a:latin typeface="Century" panose="02040604050505020304" pitchFamily="18" charset="0"/>
                <a:ea typeface="HGS明朝E" panose="02020900000000000000" pitchFamily="18" charset="-128"/>
              </a:rPr>
              <a:t>“Hi, friends</a:t>
            </a:r>
            <a:r>
              <a:rPr lang="en-US" altLang="ja-JP" sz="2400" b="1" dirty="0" smtClean="0">
                <a:solidFill>
                  <a:srgbClr val="FF0066"/>
                </a:solidFill>
                <a:latin typeface="Century" panose="02040604050505020304" pitchFamily="18" charset="0"/>
                <a:ea typeface="HGS明朝E" panose="02020900000000000000" pitchFamily="18" charset="-128"/>
              </a:rPr>
              <a:t>!”</a:t>
            </a:r>
            <a:r>
              <a:rPr lang="ja-JP" altLang="en-US" sz="2400" b="1" dirty="0" smtClean="0">
                <a:solidFill>
                  <a:srgbClr val="FF0066"/>
                </a:solidFill>
                <a:latin typeface="HGS明朝E" panose="02020900000000000000" pitchFamily="18" charset="-128"/>
                <a:ea typeface="HGS明朝E" panose="02020900000000000000" pitchFamily="18" charset="-128"/>
              </a:rPr>
              <a:t> </a:t>
            </a:r>
            <a:r>
              <a:rPr lang="ja-JP" altLang="en-US" sz="2400" dirty="0" smtClean="0">
                <a:solidFill>
                  <a:srgbClr val="FF0066"/>
                </a:solidFill>
                <a:latin typeface="ＭＳ ゴシック" panose="020B0609070205080204" pitchFamily="49" charset="-128"/>
                <a:ea typeface="ＭＳ ゴシック" panose="020B0609070205080204" pitchFamily="49" charset="-128"/>
              </a:rPr>
              <a:t>に登場する</a:t>
            </a:r>
            <a:r>
              <a:rPr lang="en-US" altLang="ja-JP" sz="2400" b="1" dirty="0" smtClean="0">
                <a:solidFill>
                  <a:srgbClr val="FF0066"/>
                </a:solidFill>
                <a:latin typeface="Century" panose="02040604050505020304" pitchFamily="18" charset="0"/>
                <a:ea typeface="HGS明朝E" panose="02020900000000000000" pitchFamily="18" charset="-128"/>
              </a:rPr>
              <a:t>Let’s Chant</a:t>
            </a:r>
            <a:endParaRPr lang="ja-JP" altLang="en-US" sz="2400" b="1" dirty="0" smtClean="0">
              <a:solidFill>
                <a:srgbClr val="FF0066"/>
              </a:solidFill>
              <a:latin typeface="Century" panose="02040604050505020304" pitchFamily="18" charset="0"/>
              <a:ea typeface="HGS明朝E" panose="02020900000000000000" pitchFamily="18" charset="-128"/>
            </a:endParaRPr>
          </a:p>
          <a:p>
            <a:endParaRPr lang="ja-JP" altLang="en-US" sz="1050" b="1" dirty="0">
              <a:solidFill>
                <a:srgbClr val="FF0066"/>
              </a:solidFill>
              <a:latin typeface="Century" panose="02040604050505020304" pitchFamily="18" charset="0"/>
              <a:ea typeface="HGS明朝E" panose="02020900000000000000" pitchFamily="18" charset="-128"/>
            </a:endParaRPr>
          </a:p>
          <a:p>
            <a:r>
              <a:rPr lang="ja-JP" altLang="en-US" sz="2400" dirty="0" smtClean="0">
                <a:latin typeface="ＭＳ ゴシック" panose="020B0609070205080204" pitchFamily="49" charset="-128"/>
                <a:ea typeface="ＭＳ ゴシック" panose="020B0609070205080204" pitchFamily="49" charset="-128"/>
              </a:rPr>
              <a:t>　</a:t>
            </a:r>
            <a:r>
              <a:rPr lang="ja-JP" altLang="en-US" sz="2000" dirty="0" smtClean="0">
                <a:latin typeface="ＭＳ ゴシック" panose="020B0609070205080204" pitchFamily="49" charset="-128"/>
                <a:ea typeface="ＭＳ ゴシック" panose="020B0609070205080204" pitchFamily="49" charset="-128"/>
              </a:rPr>
              <a:t>・</a:t>
            </a:r>
            <a:r>
              <a:rPr lang="ja-JP" altLang="en-US" sz="2000" dirty="0">
                <a:latin typeface="ＭＳ ゴシック" panose="020B0609070205080204" pitchFamily="49" charset="-128"/>
                <a:ea typeface="ＭＳ ゴシック" panose="020B0609070205080204" pitchFamily="49" charset="-128"/>
              </a:rPr>
              <a:t>語彙や基本的な表現に慣れ親しむ</a:t>
            </a:r>
            <a:r>
              <a:rPr lang="en-US" altLang="ja-JP" sz="2000" b="1" dirty="0">
                <a:latin typeface="Century" panose="02040604050505020304" pitchFamily="18" charset="0"/>
                <a:ea typeface="ＭＳ ゴシック" panose="020B0609070205080204" pitchFamily="49" charset="-128"/>
              </a:rPr>
              <a:t>Chant</a:t>
            </a:r>
          </a:p>
          <a:p>
            <a:r>
              <a:rPr lang="ja-JP" altLang="en-US" sz="2000" b="1" dirty="0" smtClean="0">
                <a:latin typeface="Century" panose="02040604050505020304" pitchFamily="18" charset="0"/>
                <a:ea typeface="ＭＳ ゴシック" panose="020B0609070205080204" pitchFamily="49" charset="-128"/>
              </a:rPr>
              <a:t>　</a:t>
            </a:r>
            <a:r>
              <a:rPr lang="ja-JP" altLang="en-US" sz="2000" dirty="0" smtClean="0">
                <a:latin typeface="Century" panose="02040604050505020304" pitchFamily="18" charset="0"/>
                <a:ea typeface="ＭＳ ゴシック" panose="020B0609070205080204" pitchFamily="49" charset="-128"/>
              </a:rPr>
              <a:t>・</a:t>
            </a:r>
            <a:r>
              <a:rPr lang="en-US" altLang="ja-JP" sz="2000" b="1" dirty="0">
                <a:latin typeface="Century" panose="02040604050505020304" pitchFamily="18" charset="0"/>
                <a:ea typeface="ＭＳ ゴシック" panose="020B0609070205080204" pitchFamily="49" charset="-128"/>
              </a:rPr>
              <a:t>Q&amp;A</a:t>
            </a:r>
            <a:r>
              <a:rPr lang="ja-JP" altLang="en-US" sz="2000" dirty="0">
                <a:latin typeface="ＭＳ ゴシック" panose="020B0609070205080204" pitchFamily="49" charset="-128"/>
                <a:ea typeface="ＭＳ ゴシック" panose="020B0609070205080204" pitchFamily="49" charset="-128"/>
              </a:rPr>
              <a:t>になっている</a:t>
            </a:r>
            <a:r>
              <a:rPr lang="en-US" altLang="ja-JP" sz="2000" b="1" dirty="0">
                <a:latin typeface="Century" panose="02040604050505020304" pitchFamily="18" charset="0"/>
                <a:ea typeface="ＭＳ ゴシック" panose="020B0609070205080204" pitchFamily="49" charset="-128"/>
              </a:rPr>
              <a:t>Chant</a:t>
            </a:r>
            <a:endParaRPr lang="ja-JP" altLang="en-US" sz="2000" b="1" dirty="0">
              <a:latin typeface="Century" panose="02040604050505020304" pitchFamily="18" charset="0"/>
              <a:ea typeface="ＭＳ ゴシック" panose="020B0609070205080204" pitchFamily="49" charset="-128"/>
            </a:endParaRPr>
          </a:p>
          <a:p>
            <a:r>
              <a:rPr lang="ja-JP" altLang="en-US" sz="2000" dirty="0" smtClean="0">
                <a:latin typeface="ＭＳ ゴシック" panose="020B0609070205080204" pitchFamily="49" charset="-128"/>
                <a:ea typeface="ＭＳ ゴシック" panose="020B0609070205080204" pitchFamily="49" charset="-128"/>
              </a:rPr>
              <a:t>　・</a:t>
            </a:r>
            <a:r>
              <a:rPr lang="ja-JP" altLang="en-US" sz="2000" dirty="0">
                <a:latin typeface="ＭＳ ゴシック" panose="020B0609070205080204" pitchFamily="49" charset="-128"/>
                <a:ea typeface="ＭＳ ゴシック" panose="020B0609070205080204" pitchFamily="49" charset="-128"/>
              </a:rPr>
              <a:t>会話になっている</a:t>
            </a:r>
            <a:r>
              <a:rPr lang="en-US" altLang="ja-JP" sz="2000" b="1" dirty="0">
                <a:latin typeface="Century" panose="02040604050505020304" pitchFamily="18" charset="0"/>
                <a:ea typeface="ＭＳ ゴシック" panose="020B0609070205080204" pitchFamily="49" charset="-128"/>
              </a:rPr>
              <a:t>Chant</a:t>
            </a:r>
            <a:endParaRPr lang="ja-JP" altLang="en-US" sz="2000" b="1" dirty="0">
              <a:latin typeface="Century" panose="02040604050505020304" pitchFamily="18" charset="0"/>
              <a:ea typeface="ＭＳ ゴシック" panose="020B0609070205080204" pitchFamily="49" charset="-128"/>
            </a:endParaRPr>
          </a:p>
          <a:p>
            <a:r>
              <a:rPr lang="ja-JP" altLang="en-US" sz="2000" b="1" dirty="0" smtClean="0">
                <a:latin typeface="Century" panose="02040604050505020304" pitchFamily="18" charset="0"/>
                <a:ea typeface="ＭＳ ゴシック" panose="020B0609070205080204" pitchFamily="49" charset="-128"/>
              </a:rPr>
              <a:t>　</a:t>
            </a:r>
            <a:r>
              <a:rPr lang="ja-JP" altLang="en-US" sz="2000" dirty="0" smtClean="0">
                <a:latin typeface="Century" panose="02040604050505020304" pitchFamily="18" charset="0"/>
                <a:ea typeface="ＭＳ ゴシック" panose="020B0609070205080204" pitchFamily="49" charset="-128"/>
              </a:rPr>
              <a:t>・</a:t>
            </a:r>
            <a:r>
              <a:rPr lang="en-US" altLang="ja-JP" sz="2000" b="1" dirty="0">
                <a:latin typeface="Century" panose="02040604050505020304" pitchFamily="18" charset="0"/>
                <a:ea typeface="ＭＳ ゴシック" panose="020B0609070205080204" pitchFamily="49" charset="-128"/>
              </a:rPr>
              <a:t>Activity</a:t>
            </a:r>
            <a:r>
              <a:rPr lang="ja-JP" altLang="en-US" sz="2000" dirty="0">
                <a:latin typeface="ＭＳ ゴシック" panose="020B0609070205080204" pitchFamily="49" charset="-128"/>
                <a:ea typeface="ＭＳ ゴシック" panose="020B0609070205080204" pitchFamily="49" charset="-128"/>
              </a:rPr>
              <a:t>につながる</a:t>
            </a:r>
            <a:r>
              <a:rPr lang="en-US" altLang="ja-JP" sz="2000" b="1" dirty="0" smtClean="0">
                <a:latin typeface="Century" panose="02040604050505020304" pitchFamily="18" charset="0"/>
                <a:ea typeface="ＭＳ ゴシック" panose="020B0609070205080204" pitchFamily="49" charset="-128"/>
              </a:rPr>
              <a:t>Chant</a:t>
            </a:r>
            <a:endParaRPr lang="en-US" altLang="ja-JP" sz="2000" b="1" dirty="0">
              <a:latin typeface="Century" panose="02040604050505020304" pitchFamily="18" charset="0"/>
              <a:ea typeface="ＭＳ ゴシック" panose="020B0609070205080204" pitchFamily="49" charset="-128"/>
            </a:endParaRPr>
          </a:p>
        </p:txBody>
      </p:sp>
      <p:sp>
        <p:nvSpPr>
          <p:cNvPr id="5" name="テキスト ボックス 4"/>
          <p:cNvSpPr txBox="1"/>
          <p:nvPr/>
        </p:nvSpPr>
        <p:spPr>
          <a:xfrm>
            <a:off x="289425" y="317847"/>
            <a:ext cx="5218679" cy="461665"/>
          </a:xfrm>
          <a:prstGeom prst="rect">
            <a:avLst/>
          </a:prstGeom>
          <a:solidFill>
            <a:srgbClr val="FFFF00"/>
          </a:solidFill>
        </p:spPr>
        <p:txBody>
          <a:bodyPr wrap="square" rtlCol="0">
            <a:spAutoFit/>
          </a:bodyPr>
          <a:lstStyle/>
          <a:p>
            <a:r>
              <a:rPr lang="ja-JP" altLang="en-US" sz="2400" b="1" dirty="0" smtClean="0">
                <a:latin typeface="ＭＳ ゴシック" panose="020B0609070205080204" pitchFamily="49" charset="-128"/>
                <a:ea typeface="ＭＳ ゴシック" panose="020B0609070205080204" pitchFamily="49" charset="-128"/>
              </a:rPr>
              <a:t>　４　</a:t>
            </a:r>
            <a:r>
              <a:rPr lang="en-US" altLang="ja-JP" sz="2400" b="1" dirty="0" smtClean="0">
                <a:latin typeface="Century" panose="02040604050505020304" pitchFamily="18" charset="0"/>
                <a:ea typeface="ＭＳ ゴシック" panose="020B0609070205080204" pitchFamily="49" charset="-128"/>
              </a:rPr>
              <a:t>Let’s Chant </a:t>
            </a:r>
            <a:r>
              <a:rPr lang="ja-JP" altLang="en-US" sz="2400" dirty="0" smtClean="0">
                <a:latin typeface="Century" panose="02040604050505020304" pitchFamily="18" charset="0"/>
                <a:ea typeface="ＭＳ ゴシック" panose="020B0609070205080204" pitchFamily="49" charset="-128"/>
              </a:rPr>
              <a:t>における気付き</a:t>
            </a:r>
            <a:endParaRPr lang="ja-JP" altLang="en-US" sz="2400" dirty="0" smtClean="0">
              <a:latin typeface="ＭＳ ゴシック" panose="020B0609070205080204" pitchFamily="49" charset="-128"/>
              <a:ea typeface="ＭＳ ゴシック" panose="020B0609070205080204" pitchFamily="49" charset="-128"/>
            </a:endParaRPr>
          </a:p>
        </p:txBody>
      </p:sp>
      <p:sp>
        <p:nvSpPr>
          <p:cNvPr id="6" name="四角形吹き出し 5"/>
          <p:cNvSpPr/>
          <p:nvPr/>
        </p:nvSpPr>
        <p:spPr>
          <a:xfrm>
            <a:off x="4644008" y="5373216"/>
            <a:ext cx="2880320" cy="884893"/>
          </a:xfrm>
          <a:prstGeom prst="wedgeRectCallout">
            <a:avLst>
              <a:gd name="adj1" fmla="val 63707"/>
              <a:gd name="adj2" fmla="val -28984"/>
            </a:avLst>
          </a:prstGeom>
          <a:solidFill>
            <a:schemeClr val="bg1"/>
          </a:solidFill>
          <a:ln w="190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b="1" dirty="0" smtClean="0">
                <a:solidFill>
                  <a:schemeClr val="tx1"/>
                </a:solidFill>
                <a:latin typeface="Century" panose="02040604050505020304" pitchFamily="18" charset="0"/>
                <a:ea typeface="ＭＳ ゴシック" pitchFamily="49" charset="-128"/>
              </a:rPr>
              <a:t>Chant</a:t>
            </a:r>
            <a:r>
              <a:rPr lang="ja-JP" altLang="en-US" dirty="0" smtClean="0">
                <a:solidFill>
                  <a:schemeClr val="tx1"/>
                </a:solidFill>
                <a:latin typeface="ＭＳ ゴシック" pitchFamily="49" charset="-128"/>
                <a:ea typeface="ＭＳ ゴシック" pitchFamily="49" charset="-128"/>
              </a:rPr>
              <a:t>を繰り返し行うことで，</a:t>
            </a:r>
            <a:r>
              <a:rPr lang="en-US" altLang="ja-JP" b="1" dirty="0" smtClean="0">
                <a:solidFill>
                  <a:schemeClr val="tx1"/>
                </a:solidFill>
                <a:latin typeface="Century" panose="02040604050505020304" pitchFamily="18" charset="0"/>
                <a:ea typeface="ＭＳ ゴシック" pitchFamily="49" charset="-128"/>
              </a:rPr>
              <a:t>Activity</a:t>
            </a:r>
            <a:r>
              <a:rPr lang="ja-JP" altLang="en-US" dirty="0" smtClean="0">
                <a:solidFill>
                  <a:schemeClr val="tx1"/>
                </a:solidFill>
                <a:latin typeface="ＭＳ ゴシック" pitchFamily="49" charset="-128"/>
                <a:ea typeface="ＭＳ ゴシック" pitchFamily="49" charset="-128"/>
              </a:rPr>
              <a:t>の表現への抵抗感がなくなります。</a:t>
            </a:r>
          </a:p>
        </p:txBody>
      </p:sp>
      <p:pic>
        <p:nvPicPr>
          <p:cNvPr id="7" name="図 6" descr="先生.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2320" y="5013176"/>
            <a:ext cx="1584176" cy="1584176"/>
          </a:xfrm>
          <a:prstGeom prst="rect">
            <a:avLst/>
          </a:prstGeom>
        </p:spPr>
      </p:pic>
    </p:spTree>
    <p:extLst>
      <p:ext uri="{BB962C8B-B14F-4D97-AF65-F5344CB8AC3E}">
        <p14:creationId xmlns:p14="http://schemas.microsoft.com/office/powerpoint/2010/main" val="21323883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23138" y="3342183"/>
            <a:ext cx="5861030" cy="461665"/>
          </a:xfrm>
          <a:prstGeom prst="rect">
            <a:avLst/>
          </a:prstGeom>
          <a:solidFill>
            <a:srgbClr val="FFFF00"/>
          </a:solidFill>
        </p:spPr>
        <p:txBody>
          <a:bodyPr wrap="square" rtlCol="0">
            <a:spAutoFit/>
          </a:bodyPr>
          <a:lstStyle/>
          <a:p>
            <a:r>
              <a:rPr lang="ja-JP" altLang="en-US" sz="2400" b="1" dirty="0" smtClean="0">
                <a:latin typeface="Century" panose="02040604050505020304" pitchFamily="18" charset="0"/>
                <a:ea typeface="HGS明朝E" panose="02020900000000000000" pitchFamily="18" charset="-128"/>
              </a:rPr>
              <a:t>　</a:t>
            </a:r>
            <a:r>
              <a:rPr lang="en-US" altLang="ja-JP" sz="2400" b="1" dirty="0" smtClean="0">
                <a:latin typeface="Century" panose="02040604050505020304" pitchFamily="18" charset="0"/>
                <a:ea typeface="HGS明朝E" panose="02020900000000000000" pitchFamily="18" charset="-128"/>
              </a:rPr>
              <a:t>Let’s  Chant</a:t>
            </a:r>
            <a:r>
              <a:rPr lang="ja-JP" altLang="en-US" sz="2400" dirty="0" smtClean="0">
                <a:latin typeface="ＭＳ ゴシック" panose="020B0609070205080204" pitchFamily="49" charset="-128"/>
                <a:ea typeface="ＭＳ ゴシック" panose="020B0609070205080204" pitchFamily="49" charset="-128"/>
              </a:rPr>
              <a:t>を効果的に指導するコツ</a:t>
            </a:r>
            <a:endParaRPr kumimoji="1" lang="ja-JP" altLang="en-US" sz="2400" dirty="0">
              <a:latin typeface="ＭＳ ゴシック" panose="020B0609070205080204" pitchFamily="49" charset="-128"/>
              <a:ea typeface="ＭＳ ゴシック" panose="020B0609070205080204" pitchFamily="49" charset="-128"/>
            </a:endParaRPr>
          </a:p>
        </p:txBody>
      </p:sp>
      <p:sp>
        <p:nvSpPr>
          <p:cNvPr id="3" name="テキスト ボックス 2"/>
          <p:cNvSpPr txBox="1"/>
          <p:nvPr/>
        </p:nvSpPr>
        <p:spPr>
          <a:xfrm>
            <a:off x="260333" y="4077072"/>
            <a:ext cx="5967851" cy="2423740"/>
          </a:xfrm>
          <a:prstGeom prst="rect">
            <a:avLst/>
          </a:prstGeom>
          <a:noFill/>
          <a:ln w="28575">
            <a:solidFill>
              <a:srgbClr val="FF0066"/>
            </a:solidFill>
          </a:ln>
        </p:spPr>
        <p:txBody>
          <a:bodyPr wrap="square" rtlCol="0">
            <a:spAutoFit/>
          </a:bodyPr>
          <a:lstStyle/>
          <a:p>
            <a:r>
              <a:rPr lang="ja-JP" altLang="en-US" sz="2000" dirty="0">
                <a:latin typeface="ＭＳ ゴシック" panose="020B0609070205080204" pitchFamily="49" charset="-128"/>
                <a:ea typeface="ＭＳ ゴシック" panose="020B0609070205080204" pitchFamily="49" charset="-128"/>
              </a:rPr>
              <a:t>語彙</a:t>
            </a:r>
            <a:r>
              <a:rPr lang="ja-JP" altLang="en-US" sz="2000" dirty="0" smtClean="0">
                <a:latin typeface="ＭＳ ゴシック" panose="020B0609070205080204" pitchFamily="49" charset="-128"/>
                <a:ea typeface="ＭＳ ゴシック" panose="020B0609070205080204" pitchFamily="49" charset="-128"/>
              </a:rPr>
              <a:t>や表現を覚えることを強要しない</a:t>
            </a:r>
          </a:p>
          <a:p>
            <a:endParaRPr lang="en-US" altLang="ja-JP" sz="1050" dirty="0" smtClean="0">
              <a:latin typeface="ＭＳ ゴシック" panose="020B0609070205080204" pitchFamily="49" charset="-128"/>
              <a:ea typeface="ＭＳ ゴシック" panose="020B0609070205080204" pitchFamily="49" charset="-128"/>
            </a:endParaRPr>
          </a:p>
          <a:p>
            <a:r>
              <a:rPr lang="ja-JP" altLang="en-US" sz="2000" dirty="0" smtClean="0">
                <a:latin typeface="ＭＳ ゴシック" panose="020B0609070205080204" pitchFamily="49" charset="-128"/>
                <a:ea typeface="ＭＳ ゴシック" panose="020B0609070205080204" pitchFamily="49" charset="-128"/>
              </a:rPr>
              <a:t>飽きないように何度も繰り返す</a:t>
            </a:r>
          </a:p>
          <a:p>
            <a:r>
              <a:rPr lang="ja-JP" altLang="en-US" sz="2000" dirty="0">
                <a:latin typeface="ＭＳ ゴシック" panose="020B0609070205080204" pitchFamily="49" charset="-128"/>
                <a:ea typeface="ＭＳ ゴシック" panose="020B0609070205080204" pitchFamily="49" charset="-128"/>
              </a:rPr>
              <a:t>　</a:t>
            </a:r>
            <a:r>
              <a:rPr lang="ja-JP" altLang="en-US" sz="2000" dirty="0" smtClean="0">
                <a:latin typeface="ＭＳ ゴシック" panose="020B0609070205080204" pitchFamily="49" charset="-128"/>
                <a:ea typeface="ＭＳ ゴシック" panose="020B0609070205080204" pitchFamily="49" charset="-128"/>
              </a:rPr>
              <a:t>速さを変える・大きな声で・小さな声で</a:t>
            </a:r>
          </a:p>
          <a:p>
            <a:r>
              <a:rPr lang="ja-JP" altLang="en-US" sz="2000" dirty="0">
                <a:latin typeface="ＭＳ ゴシック" panose="020B0609070205080204" pitchFamily="49" charset="-128"/>
                <a:ea typeface="ＭＳ ゴシック" panose="020B0609070205080204" pitchFamily="49" charset="-128"/>
              </a:rPr>
              <a:t>　</a:t>
            </a:r>
            <a:r>
              <a:rPr lang="ja-JP" altLang="en-US" sz="2000" dirty="0" smtClean="0">
                <a:latin typeface="ＭＳ ゴシック" panose="020B0609070205080204" pitchFamily="49" charset="-128"/>
                <a:ea typeface="ＭＳ ゴシック" panose="020B0609070205080204" pitchFamily="49" charset="-128"/>
              </a:rPr>
              <a:t>役割を決めて・歌詞をかえて</a:t>
            </a:r>
          </a:p>
          <a:p>
            <a:endParaRPr lang="ja-JP" altLang="en-US" sz="1050" dirty="0" smtClean="0">
              <a:latin typeface="ＭＳ ゴシック" panose="020B0609070205080204" pitchFamily="49" charset="-128"/>
              <a:ea typeface="ＭＳ ゴシック" panose="020B0609070205080204" pitchFamily="49" charset="-128"/>
            </a:endParaRPr>
          </a:p>
          <a:p>
            <a:r>
              <a:rPr lang="ja-JP" altLang="en-US" sz="2000" dirty="0" smtClean="0">
                <a:latin typeface="ＭＳ ゴシック" panose="020B0609070205080204" pitchFamily="49" charset="-128"/>
                <a:ea typeface="ＭＳ ゴシック" panose="020B0609070205080204" pitchFamily="49" charset="-128"/>
              </a:rPr>
              <a:t>手拍子・足拍子などでリズムをとる</a:t>
            </a:r>
          </a:p>
          <a:p>
            <a:endParaRPr lang="ja-JP" altLang="en-US" sz="1050" dirty="0" smtClean="0">
              <a:latin typeface="ＭＳ ゴシック" panose="020B0609070205080204" pitchFamily="49" charset="-128"/>
              <a:ea typeface="ＭＳ ゴシック" panose="020B0609070205080204" pitchFamily="49" charset="-128"/>
            </a:endParaRPr>
          </a:p>
          <a:p>
            <a:r>
              <a:rPr lang="ja-JP" altLang="en-US" sz="2000" dirty="0" smtClean="0">
                <a:latin typeface="ＭＳ ゴシック" panose="020B0609070205080204" pitchFamily="49" charset="-128"/>
                <a:ea typeface="ＭＳ ゴシック" panose="020B0609070205080204" pitchFamily="49" charset="-128"/>
              </a:rPr>
              <a:t>歌詞にあった動作をつける</a:t>
            </a:r>
            <a:endParaRPr lang="en-US" altLang="ja-JP" sz="2000" dirty="0" smtClean="0">
              <a:latin typeface="ＭＳ ゴシック" panose="020B0609070205080204" pitchFamily="49" charset="-128"/>
              <a:ea typeface="ＭＳ ゴシック" panose="020B0609070205080204" pitchFamily="49" charset="-128"/>
            </a:endParaRPr>
          </a:p>
        </p:txBody>
      </p:sp>
      <p:sp>
        <p:nvSpPr>
          <p:cNvPr id="4" name="テキスト ボックス 3"/>
          <p:cNvSpPr txBox="1"/>
          <p:nvPr/>
        </p:nvSpPr>
        <p:spPr>
          <a:xfrm>
            <a:off x="218623" y="476672"/>
            <a:ext cx="8675063" cy="2177519"/>
          </a:xfrm>
          <a:prstGeom prst="rect">
            <a:avLst/>
          </a:prstGeom>
          <a:noFill/>
          <a:ln>
            <a:solidFill>
              <a:schemeClr val="tx1"/>
            </a:solidFill>
          </a:ln>
        </p:spPr>
        <p:txBody>
          <a:bodyPr wrap="square" rtlCol="0">
            <a:spAutoFit/>
          </a:bodyPr>
          <a:lstStyle/>
          <a:p>
            <a:r>
              <a:rPr lang="en-US" altLang="ja-JP" sz="2400" b="1" dirty="0">
                <a:solidFill>
                  <a:srgbClr val="FF0066"/>
                </a:solidFill>
                <a:latin typeface="Century" panose="02040604050505020304" pitchFamily="18" charset="0"/>
                <a:ea typeface="ＭＳ ゴシック" panose="020B0609070205080204" pitchFamily="49" charset="-128"/>
              </a:rPr>
              <a:t>Let’s Chant</a:t>
            </a:r>
            <a:r>
              <a:rPr lang="en-US" altLang="ja-JP" sz="2400" b="1" dirty="0" smtClean="0">
                <a:solidFill>
                  <a:srgbClr val="FF0066"/>
                </a:solidFill>
                <a:latin typeface="Century" panose="02040604050505020304" pitchFamily="18" charset="0"/>
                <a:ea typeface="ＭＳ ゴシック" panose="020B0609070205080204" pitchFamily="49" charset="-128"/>
              </a:rPr>
              <a:t> </a:t>
            </a:r>
            <a:r>
              <a:rPr lang="ja-JP" altLang="en-US" sz="2000" dirty="0" smtClean="0">
                <a:solidFill>
                  <a:srgbClr val="FF0066"/>
                </a:solidFill>
                <a:latin typeface="Century" panose="02040604050505020304" pitchFamily="18" charset="0"/>
                <a:ea typeface="ＭＳ ゴシック" panose="020B0609070205080204" pitchFamily="49" charset="-128"/>
              </a:rPr>
              <a:t>で，</a:t>
            </a:r>
            <a:r>
              <a:rPr lang="ja-JP" altLang="en-US" sz="2000" dirty="0" smtClean="0">
                <a:solidFill>
                  <a:srgbClr val="FF0066"/>
                </a:solidFill>
                <a:latin typeface="ＭＳ ゴシック" panose="020B0609070205080204" pitchFamily="49" charset="-128"/>
                <a:ea typeface="ＭＳ ゴシック" panose="020B0609070205080204" pitchFamily="49" charset="-128"/>
              </a:rPr>
              <a:t>どんなことに気付かせればよいのでしょう？</a:t>
            </a:r>
          </a:p>
          <a:p>
            <a:endParaRPr lang="ja-JP" altLang="en-US" sz="1050" dirty="0" smtClean="0">
              <a:latin typeface="ＭＳ ゴシック" panose="020B0609070205080204" pitchFamily="49" charset="-128"/>
              <a:ea typeface="ＭＳ ゴシック" panose="020B0609070205080204" pitchFamily="49" charset="-128"/>
            </a:endParaRPr>
          </a:p>
          <a:p>
            <a:r>
              <a:rPr lang="ja-JP" altLang="en-US" sz="2000" dirty="0" smtClean="0">
                <a:latin typeface="ＭＳ ゴシック" panose="020B0609070205080204" pitchFamily="49" charset="-128"/>
                <a:ea typeface="ＭＳ ゴシック" panose="020B0609070205080204" pitchFamily="49" charset="-128"/>
              </a:rPr>
              <a:t>日本語と外国語の音声や</a:t>
            </a:r>
            <a:r>
              <a:rPr lang="ja-JP" altLang="en-US" sz="2000" dirty="0">
                <a:latin typeface="ＭＳ ゴシック" panose="020B0609070205080204" pitchFamily="49" charset="-128"/>
                <a:ea typeface="ＭＳ ゴシック" panose="020B0609070205080204" pitchFamily="49" charset="-128"/>
              </a:rPr>
              <a:t>表現</a:t>
            </a:r>
            <a:r>
              <a:rPr lang="ja-JP" altLang="en-US" sz="2000" dirty="0" smtClean="0">
                <a:latin typeface="ＭＳ ゴシック" panose="020B0609070205080204" pitchFamily="49" charset="-128"/>
                <a:ea typeface="ＭＳ ゴシック" panose="020B0609070205080204" pitchFamily="49" charset="-128"/>
              </a:rPr>
              <a:t>の違い</a:t>
            </a:r>
          </a:p>
          <a:p>
            <a:r>
              <a:rPr lang="ja-JP" altLang="en-US" sz="2000" dirty="0">
                <a:latin typeface="ＭＳ ゴシック" panose="020B0609070205080204" pitchFamily="49" charset="-128"/>
                <a:ea typeface="ＭＳ ゴシック" panose="020B0609070205080204" pitchFamily="49" charset="-128"/>
              </a:rPr>
              <a:t>　</a:t>
            </a:r>
            <a:r>
              <a:rPr lang="ja-JP" altLang="en-US" sz="2000" dirty="0" smtClean="0">
                <a:latin typeface="ＭＳ ゴシック" panose="020B0609070205080204" pitchFamily="49" charset="-128"/>
                <a:ea typeface="ＭＳ ゴシック" panose="020B0609070205080204" pitchFamily="49" charset="-128"/>
              </a:rPr>
              <a:t>・ストレス</a:t>
            </a:r>
            <a:r>
              <a:rPr lang="ja-JP" altLang="en-US" sz="2000" dirty="0">
                <a:latin typeface="ＭＳ ゴシック" panose="020B0609070205080204" pitchFamily="49" charset="-128"/>
                <a:ea typeface="ＭＳ ゴシック" panose="020B0609070205080204" pitchFamily="49" charset="-128"/>
              </a:rPr>
              <a:t>　</a:t>
            </a:r>
            <a:r>
              <a:rPr lang="ja-JP" altLang="en-US" sz="2000" dirty="0" smtClean="0">
                <a:latin typeface="ＭＳ ゴシック" panose="020B0609070205080204" pitchFamily="49" charset="-128"/>
                <a:ea typeface="ＭＳ ゴシック" panose="020B0609070205080204" pitchFamily="49" charset="-128"/>
              </a:rPr>
              <a:t>・イントネーション</a:t>
            </a:r>
            <a:r>
              <a:rPr lang="ja-JP" altLang="en-US" sz="2000" dirty="0">
                <a:latin typeface="ＭＳ ゴシック" panose="020B0609070205080204" pitchFamily="49" charset="-128"/>
                <a:ea typeface="ＭＳ ゴシック" panose="020B0609070205080204" pitchFamily="49" charset="-128"/>
              </a:rPr>
              <a:t>　</a:t>
            </a:r>
            <a:r>
              <a:rPr lang="ja-JP" altLang="en-US" sz="2000" dirty="0" smtClean="0">
                <a:latin typeface="ＭＳ ゴシック" panose="020B0609070205080204" pitchFamily="49" charset="-128"/>
                <a:ea typeface="ＭＳ ゴシック" panose="020B0609070205080204" pitchFamily="49" charset="-128"/>
              </a:rPr>
              <a:t>・英語特有の音</a:t>
            </a:r>
          </a:p>
          <a:p>
            <a:endParaRPr lang="ja-JP" altLang="en-US" sz="105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外国</a:t>
            </a:r>
            <a:r>
              <a:rPr lang="ja-JP" altLang="en-US" sz="2000" dirty="0" smtClean="0">
                <a:latin typeface="ＭＳ ゴシック" panose="020B0609070205080204" pitchFamily="49" charset="-128"/>
                <a:ea typeface="ＭＳ ゴシック" panose="020B0609070205080204" pitchFamily="49" charset="-128"/>
              </a:rPr>
              <a:t>語の定型表現・決まり文句</a:t>
            </a:r>
          </a:p>
          <a:p>
            <a:r>
              <a:rPr lang="ja-JP" altLang="en-US" sz="2000" dirty="0">
                <a:latin typeface="ＭＳ ゴシック" panose="020B0609070205080204" pitchFamily="49" charset="-128"/>
                <a:ea typeface="ＭＳ ゴシック" panose="020B0609070205080204" pitchFamily="49" charset="-128"/>
              </a:rPr>
              <a:t>　</a:t>
            </a:r>
            <a:r>
              <a:rPr lang="ja-JP" altLang="en-US" sz="2000" dirty="0" smtClean="0">
                <a:latin typeface="ＭＳ ゴシック" panose="020B0609070205080204" pitchFamily="49" charset="-128"/>
                <a:ea typeface="ＭＳ ゴシック" panose="020B0609070205080204" pitchFamily="49" charset="-128"/>
              </a:rPr>
              <a:t>（無意識だが，何回も聞いているうちに身についてしまう。）</a:t>
            </a:r>
          </a:p>
          <a:p>
            <a:endParaRPr lang="ja-JP" altLang="en-US" sz="1050" dirty="0" smtClean="0">
              <a:latin typeface="ＭＳ ゴシック" panose="020B0609070205080204" pitchFamily="49" charset="-128"/>
              <a:ea typeface="ＭＳ ゴシック" panose="020B0609070205080204" pitchFamily="49" charset="-128"/>
            </a:endParaRPr>
          </a:p>
        </p:txBody>
      </p:sp>
      <p:sp>
        <p:nvSpPr>
          <p:cNvPr id="6" name="四角形吹き出し 5"/>
          <p:cNvSpPr/>
          <p:nvPr/>
        </p:nvSpPr>
        <p:spPr>
          <a:xfrm>
            <a:off x="6404202" y="3563419"/>
            <a:ext cx="2520280" cy="884893"/>
          </a:xfrm>
          <a:prstGeom prst="wedgeRectCallout">
            <a:avLst>
              <a:gd name="adj1" fmla="val 32569"/>
              <a:gd name="adj2" fmla="val 80068"/>
            </a:avLst>
          </a:prstGeom>
          <a:solidFill>
            <a:schemeClr val="bg1"/>
          </a:solidFill>
          <a:ln w="190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solidFill>
                <a:latin typeface="ＭＳ ゴシック" pitchFamily="49" charset="-128"/>
                <a:ea typeface="ＭＳ ゴシック" pitchFamily="49" charset="-128"/>
              </a:rPr>
              <a:t>語彙や表現の定着を求めていないことに留意しましょう。</a:t>
            </a:r>
          </a:p>
        </p:txBody>
      </p:sp>
      <p:pic>
        <p:nvPicPr>
          <p:cNvPr id="7" name="図 6" descr="先生.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5319" y="4509120"/>
            <a:ext cx="1872208" cy="1872208"/>
          </a:xfrm>
          <a:prstGeom prst="rect">
            <a:avLst/>
          </a:prstGeom>
        </p:spPr>
      </p:pic>
    </p:spTree>
    <p:extLst>
      <p:ext uri="{BB962C8B-B14F-4D97-AF65-F5344CB8AC3E}">
        <p14:creationId xmlns:p14="http://schemas.microsoft.com/office/powerpoint/2010/main" val="1575922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67544" y="116632"/>
            <a:ext cx="7987880" cy="1215717"/>
          </a:xfrm>
          <a:prstGeom prst="rect">
            <a:avLst/>
          </a:prstGeom>
          <a:solidFill>
            <a:srgbClr val="FFFF00"/>
          </a:solidFill>
        </p:spPr>
        <p:txBody>
          <a:bodyPr wrap="square" rtlCol="0">
            <a:spAutoFit/>
          </a:bodyPr>
          <a:lstStyle/>
          <a:p>
            <a:r>
              <a:rPr lang="ja-JP" altLang="en-US" sz="2400" dirty="0" smtClean="0">
                <a:latin typeface="ＭＳ ゴシック" panose="020B0609070205080204" pitchFamily="49" charset="-128"/>
                <a:ea typeface="ＭＳ ゴシック" panose="020B0609070205080204" pitchFamily="49" charset="-128"/>
              </a:rPr>
              <a:t>演習１</a:t>
            </a:r>
            <a:r>
              <a:rPr lang="ja-JP" altLang="en-US" sz="2800" dirty="0" smtClean="0">
                <a:latin typeface="ＭＳ ゴシック" panose="020B0609070205080204" pitchFamily="49" charset="-128"/>
                <a:ea typeface="ＭＳ ゴシック" panose="020B0609070205080204" pitchFamily="49" charset="-128"/>
              </a:rPr>
              <a:t>　</a:t>
            </a:r>
            <a:r>
              <a:rPr lang="en-US" altLang="ja-JP" sz="2400" b="1" dirty="0" smtClean="0">
                <a:latin typeface="Century" panose="02040604050505020304" pitchFamily="18" charset="0"/>
                <a:ea typeface="ＭＳ ゴシック" panose="020B0609070205080204" pitchFamily="49" charset="-128"/>
              </a:rPr>
              <a:t>Let’s Listen</a:t>
            </a:r>
            <a:r>
              <a:rPr lang="en-US" altLang="ja-JP" sz="2400" dirty="0" smtClean="0">
                <a:latin typeface="ＭＳ ゴシック" panose="020B0609070205080204" pitchFamily="49" charset="-128"/>
                <a:ea typeface="ＭＳ ゴシック" panose="020B0609070205080204" pitchFamily="49" charset="-128"/>
              </a:rPr>
              <a:t> </a:t>
            </a:r>
            <a:r>
              <a:rPr lang="ja-JP" altLang="en-US" sz="2400" dirty="0" smtClean="0">
                <a:latin typeface="ＭＳ ゴシック" panose="020B0609070205080204" pitchFamily="49" charset="-128"/>
                <a:ea typeface="ＭＳ ゴシック" panose="020B0609070205080204" pitchFamily="49" charset="-128"/>
              </a:rPr>
              <a:t>を活用した文化の気付き</a:t>
            </a:r>
          </a:p>
          <a:p>
            <a:endParaRPr kumimoji="1" lang="en-US" altLang="ja-JP" sz="1050" b="1" dirty="0" smtClean="0">
              <a:latin typeface="Century" panose="02040604050505020304" pitchFamily="18" charset="0"/>
              <a:ea typeface="HGS明朝E" panose="02020900000000000000" pitchFamily="18" charset="-128"/>
            </a:endParaRPr>
          </a:p>
          <a:p>
            <a:r>
              <a:rPr kumimoji="1" lang="ja-JP" altLang="en-US" sz="2400" b="1" dirty="0" smtClean="0">
                <a:latin typeface="Century" panose="02040604050505020304" pitchFamily="18" charset="0"/>
                <a:ea typeface="HGS明朝E" panose="02020900000000000000" pitchFamily="18" charset="-128"/>
              </a:rPr>
              <a:t>　　</a:t>
            </a:r>
            <a:r>
              <a:rPr kumimoji="1" lang="en-US" altLang="ja-JP" sz="2400" b="1" dirty="0" smtClean="0">
                <a:latin typeface="Century" panose="02040604050505020304" pitchFamily="18" charset="0"/>
                <a:ea typeface="HGS明朝E" panose="02020900000000000000" pitchFamily="18" charset="-128"/>
              </a:rPr>
              <a:t>“Hi, friends!”1   </a:t>
            </a:r>
            <a:r>
              <a:rPr lang="en-US" altLang="ja-JP" sz="2400" b="1" dirty="0" smtClean="0">
                <a:latin typeface="Century" panose="02040604050505020304" pitchFamily="18" charset="0"/>
                <a:ea typeface="HGS明朝E" panose="02020900000000000000" pitchFamily="18" charset="-128"/>
              </a:rPr>
              <a:t>  </a:t>
            </a:r>
            <a:r>
              <a:rPr kumimoji="1" lang="en-US" altLang="ja-JP" sz="2400" b="1" dirty="0" smtClean="0">
                <a:latin typeface="Century" panose="02040604050505020304" pitchFamily="18" charset="0"/>
                <a:ea typeface="HGS明朝E" panose="02020900000000000000" pitchFamily="18" charset="-128"/>
              </a:rPr>
              <a:t>Lesson </a:t>
            </a:r>
            <a:r>
              <a:rPr kumimoji="1" lang="ja-JP" altLang="en-US" sz="2400" b="1" dirty="0" smtClean="0">
                <a:latin typeface="Century" panose="02040604050505020304" pitchFamily="18" charset="0"/>
                <a:ea typeface="HGS明朝E" panose="02020900000000000000" pitchFamily="18" charset="-128"/>
              </a:rPr>
              <a:t>１</a:t>
            </a:r>
            <a:r>
              <a:rPr kumimoji="1" lang="en-US" altLang="ja-JP" sz="2400" b="1" dirty="0" smtClean="0">
                <a:latin typeface="Century" panose="02040604050505020304" pitchFamily="18" charset="0"/>
                <a:ea typeface="HGS明朝E" panose="02020900000000000000" pitchFamily="18" charset="-128"/>
              </a:rPr>
              <a:t>  Hello.</a:t>
            </a:r>
            <a:r>
              <a:rPr lang="en-US" altLang="ja-JP" sz="2400" b="1" dirty="0" smtClean="0">
                <a:latin typeface="Century" panose="02040604050505020304" pitchFamily="18" charset="0"/>
                <a:ea typeface="HGS明朝E" panose="02020900000000000000" pitchFamily="18" charset="-128"/>
              </a:rPr>
              <a:t>  Let’s Listen</a:t>
            </a:r>
            <a:endParaRPr lang="ja-JP" altLang="en-US" sz="2400" b="1" dirty="0" smtClean="0">
              <a:latin typeface="Century" panose="02040604050505020304" pitchFamily="18" charset="0"/>
              <a:ea typeface="HGS明朝E" panose="02020900000000000000" pitchFamily="18" charset="-128"/>
            </a:endParaRPr>
          </a:p>
          <a:p>
            <a:endParaRPr kumimoji="1" lang="ja-JP" altLang="en-US" sz="1050" b="1" dirty="0">
              <a:latin typeface="Century" panose="02040604050505020304" pitchFamily="18" charset="0"/>
              <a:ea typeface="HGS明朝E" panose="02020900000000000000" pitchFamily="18" charset="-128"/>
            </a:endParaRPr>
          </a:p>
        </p:txBody>
      </p:sp>
      <p:sp>
        <p:nvSpPr>
          <p:cNvPr id="3" name="テキスト ボックス 2"/>
          <p:cNvSpPr txBox="1"/>
          <p:nvPr/>
        </p:nvSpPr>
        <p:spPr>
          <a:xfrm>
            <a:off x="218623" y="1517185"/>
            <a:ext cx="8675063" cy="5301451"/>
          </a:xfrm>
          <a:prstGeom prst="rect">
            <a:avLst/>
          </a:prstGeom>
          <a:noFill/>
          <a:ln>
            <a:noFill/>
          </a:ln>
        </p:spPr>
        <p:txBody>
          <a:bodyPr wrap="square" rtlCol="0">
            <a:spAutoFit/>
          </a:bodyPr>
          <a:lstStyle/>
          <a:p>
            <a:r>
              <a:rPr lang="en-US" altLang="ja-JP" sz="2400" b="1" dirty="0" smtClean="0">
                <a:solidFill>
                  <a:srgbClr val="FF0066"/>
                </a:solidFill>
                <a:latin typeface="Century" panose="02040604050505020304" pitchFamily="18" charset="0"/>
                <a:ea typeface="HGS明朝E" panose="02020900000000000000" pitchFamily="18" charset="-128"/>
              </a:rPr>
              <a:t>Lesson </a:t>
            </a:r>
            <a:r>
              <a:rPr lang="ja-JP" altLang="en-US" sz="2400" b="1" dirty="0">
                <a:solidFill>
                  <a:srgbClr val="FF0066"/>
                </a:solidFill>
                <a:latin typeface="Century" panose="02040604050505020304" pitchFamily="18" charset="0"/>
                <a:ea typeface="HGS明朝E" panose="02020900000000000000" pitchFamily="18" charset="-128"/>
              </a:rPr>
              <a:t>１</a:t>
            </a:r>
            <a:r>
              <a:rPr lang="en-US" altLang="ja-JP" sz="2400" b="1" dirty="0">
                <a:solidFill>
                  <a:srgbClr val="FF0066"/>
                </a:solidFill>
                <a:latin typeface="Century" panose="02040604050505020304" pitchFamily="18" charset="0"/>
                <a:ea typeface="HGS明朝E" panose="02020900000000000000" pitchFamily="18" charset="-128"/>
              </a:rPr>
              <a:t>  Hello. </a:t>
            </a:r>
            <a:r>
              <a:rPr lang="ja-JP" altLang="en-US" sz="2400" dirty="0">
                <a:solidFill>
                  <a:srgbClr val="FF0066"/>
                </a:solidFill>
                <a:latin typeface="ＭＳ ゴシック" panose="020B0609070205080204" pitchFamily="49" charset="-128"/>
                <a:ea typeface="ＭＳ ゴシック" panose="020B0609070205080204" pitchFamily="49" charset="-128"/>
              </a:rPr>
              <a:t> </a:t>
            </a:r>
            <a:r>
              <a:rPr lang="en-US" altLang="ja-JP" sz="2400" b="1" dirty="0" smtClean="0">
                <a:solidFill>
                  <a:srgbClr val="FF0066"/>
                </a:solidFill>
                <a:latin typeface="Century" panose="02040604050505020304" pitchFamily="18" charset="0"/>
                <a:ea typeface="HGS明朝E" panose="02020900000000000000" pitchFamily="18" charset="-128"/>
              </a:rPr>
              <a:t>Let’s Listen </a:t>
            </a:r>
            <a:r>
              <a:rPr lang="ja-JP" altLang="en-US" sz="2400" dirty="0" smtClean="0">
                <a:solidFill>
                  <a:srgbClr val="FF0066"/>
                </a:solidFill>
                <a:latin typeface="ＭＳ ゴシック" panose="020B0609070205080204" pitchFamily="49" charset="-128"/>
                <a:ea typeface="ＭＳ ゴシック" panose="020B0609070205080204" pitchFamily="49" charset="-128"/>
              </a:rPr>
              <a:t>について</a:t>
            </a:r>
          </a:p>
          <a:p>
            <a:r>
              <a:rPr lang="ja-JP" altLang="en-US" sz="2400" dirty="0">
                <a:latin typeface="ＭＳ ゴシック" panose="020B0609070205080204" pitchFamily="49" charset="-128"/>
                <a:ea typeface="ＭＳ ゴシック" panose="020B0609070205080204" pitchFamily="49" charset="-128"/>
              </a:rPr>
              <a:t>　</a:t>
            </a:r>
            <a:r>
              <a:rPr lang="ja-JP" altLang="en-US" sz="2000" dirty="0" smtClean="0">
                <a:latin typeface="ＭＳ ゴシック" panose="020B0609070205080204" pitchFamily="49" charset="-128"/>
                <a:ea typeface="ＭＳ ゴシック" panose="020B0609070205080204" pitchFamily="49" charset="-128"/>
              </a:rPr>
              <a:t>世界の「こんにちは」を紹介しています。世界にはいろいろな国・いろいろな言語があること・どの国でもあいさつを大切にしていることに気付かせましょう。世界の友達に目を向け，積極的に交流していこうとする態度を養っていきましょう。</a:t>
            </a:r>
          </a:p>
          <a:p>
            <a:endParaRPr lang="ja-JP" altLang="en-US" sz="2000" dirty="0" smtClean="0">
              <a:latin typeface="ＭＳ ゴシック" panose="020B0609070205080204" pitchFamily="49" charset="-128"/>
              <a:ea typeface="ＭＳ ゴシック" panose="020B0609070205080204" pitchFamily="49" charset="-128"/>
            </a:endParaRPr>
          </a:p>
          <a:p>
            <a:r>
              <a:rPr lang="ja-JP" altLang="en-US" sz="2000" dirty="0" smtClean="0">
                <a:solidFill>
                  <a:srgbClr val="FF0066"/>
                </a:solidFill>
                <a:latin typeface="ＭＳ ゴシック" panose="020B0609070205080204" pitchFamily="49" charset="-128"/>
                <a:ea typeface="ＭＳ ゴシック" panose="020B0609070205080204" pitchFamily="49" charset="-128"/>
              </a:rPr>
              <a:t>用意するもの</a:t>
            </a:r>
          </a:p>
          <a:p>
            <a:r>
              <a:rPr lang="ja-JP" altLang="en-US" sz="2000" dirty="0">
                <a:latin typeface="ＭＳ ゴシック" panose="020B0609070205080204" pitchFamily="49" charset="-128"/>
                <a:ea typeface="ＭＳ ゴシック" panose="020B0609070205080204" pitchFamily="49" charset="-128"/>
              </a:rPr>
              <a:t>　</a:t>
            </a:r>
            <a:r>
              <a:rPr lang="en-US" altLang="ja-JP" sz="2000" b="1" dirty="0">
                <a:latin typeface="Century" panose="02040604050505020304" pitchFamily="18" charset="0"/>
                <a:ea typeface="HGS明朝E" panose="02020900000000000000" pitchFamily="18" charset="-128"/>
              </a:rPr>
              <a:t> “Hi, </a:t>
            </a:r>
            <a:r>
              <a:rPr lang="en-US" altLang="ja-JP" sz="2000" b="1" dirty="0" smtClean="0">
                <a:latin typeface="Century" panose="02040604050505020304" pitchFamily="18" charset="0"/>
                <a:ea typeface="HGS明朝E" panose="02020900000000000000" pitchFamily="18" charset="-128"/>
              </a:rPr>
              <a:t>friends</a:t>
            </a:r>
            <a:r>
              <a:rPr lang="en-US" altLang="ja-JP" sz="2000" b="1" dirty="0">
                <a:latin typeface="Century" panose="02040604050505020304" pitchFamily="18" charset="0"/>
                <a:ea typeface="HGS明朝E" panose="02020900000000000000" pitchFamily="18" charset="-128"/>
              </a:rPr>
              <a:t>!”1 </a:t>
            </a:r>
            <a:r>
              <a:rPr lang="ja-JP" altLang="en-US" sz="2000" dirty="0" smtClean="0">
                <a:latin typeface="ＭＳ ゴシック" panose="020B0609070205080204" pitchFamily="49" charset="-128"/>
                <a:ea typeface="ＭＳ ゴシック" panose="020B0609070205080204" pitchFamily="49" charset="-128"/>
              </a:rPr>
              <a:t>テキスト（ｐ．４・５）　デジタル教材ＤＶＤ</a:t>
            </a:r>
          </a:p>
          <a:p>
            <a:r>
              <a:rPr lang="ja-JP" altLang="en-US" sz="2000" dirty="0" smtClean="0">
                <a:latin typeface="ＭＳ ゴシック" panose="020B0609070205080204" pitchFamily="49" charset="-128"/>
                <a:ea typeface="ＭＳ ゴシック" panose="020B0609070205080204" pitchFamily="49" charset="-128"/>
              </a:rPr>
              <a:t>　</a:t>
            </a:r>
            <a:r>
              <a:rPr lang="ja-JP" altLang="en-US" sz="2000" b="1" dirty="0" smtClean="0">
                <a:latin typeface="Century" panose="02040604050505020304" pitchFamily="18" charset="0"/>
                <a:ea typeface="HGS明朝E" panose="02020900000000000000" pitchFamily="18" charset="-128"/>
              </a:rPr>
              <a:t>　</a:t>
            </a:r>
            <a:endParaRPr lang="ja-JP" altLang="en-US" sz="2000" dirty="0">
              <a:latin typeface="ＭＳ ゴシック" panose="020B0609070205080204" pitchFamily="49" charset="-128"/>
              <a:ea typeface="ＭＳ ゴシック" panose="020B0609070205080204" pitchFamily="49" charset="-128"/>
            </a:endParaRPr>
          </a:p>
          <a:p>
            <a:r>
              <a:rPr lang="ja-JP" altLang="en-US" sz="2000" dirty="0" smtClean="0">
                <a:solidFill>
                  <a:srgbClr val="FF0066"/>
                </a:solidFill>
                <a:latin typeface="ＭＳ ゴシック" panose="020B0609070205080204" pitchFamily="49" charset="-128"/>
                <a:ea typeface="ＭＳ ゴシック" panose="020B0609070205080204" pitchFamily="49" charset="-128"/>
              </a:rPr>
              <a:t>演習の手順</a:t>
            </a:r>
          </a:p>
          <a:p>
            <a:r>
              <a:rPr lang="ja-JP" altLang="en-US" sz="2000" dirty="0">
                <a:latin typeface="ＭＳ ゴシック" panose="020B0609070205080204" pitchFamily="49" charset="-128"/>
                <a:ea typeface="ＭＳ ゴシック" panose="020B0609070205080204" pitchFamily="49" charset="-128"/>
              </a:rPr>
              <a:t>　</a:t>
            </a:r>
            <a:r>
              <a:rPr lang="ja-JP" altLang="en-US" sz="2000" dirty="0" smtClean="0">
                <a:latin typeface="ＭＳ ゴシック" panose="020B0609070205080204" pitchFamily="49" charset="-128"/>
                <a:ea typeface="ＭＳ ゴシック" panose="020B0609070205080204" pitchFamily="49" charset="-128"/>
              </a:rPr>
              <a:t>①テキストを見ないで世界のあいさつを聞き，聞こえたあいさつを出し</a:t>
            </a:r>
          </a:p>
          <a:p>
            <a:r>
              <a:rPr lang="ja-JP" altLang="en-US" sz="2000" dirty="0">
                <a:latin typeface="ＭＳ ゴシック" panose="020B0609070205080204" pitchFamily="49" charset="-128"/>
                <a:ea typeface="ＭＳ ゴシック" panose="020B0609070205080204" pitchFamily="49" charset="-128"/>
              </a:rPr>
              <a:t>　</a:t>
            </a:r>
            <a:r>
              <a:rPr lang="ja-JP" altLang="en-US" sz="2000" dirty="0" smtClean="0">
                <a:latin typeface="ＭＳ ゴシック" panose="020B0609070205080204" pitchFamily="49" charset="-128"/>
                <a:ea typeface="ＭＳ ゴシック" panose="020B0609070205080204" pitchFamily="49" charset="-128"/>
              </a:rPr>
              <a:t>　合い，どこの国のあいさつか予想する。</a:t>
            </a:r>
          </a:p>
          <a:p>
            <a:r>
              <a:rPr lang="ja-JP" altLang="en-US" sz="2000" dirty="0">
                <a:latin typeface="ＭＳ ゴシック" panose="020B0609070205080204" pitchFamily="49" charset="-128"/>
                <a:ea typeface="ＭＳ ゴシック" panose="020B0609070205080204" pitchFamily="49" charset="-128"/>
              </a:rPr>
              <a:t>　</a:t>
            </a:r>
            <a:r>
              <a:rPr lang="ja-JP" altLang="en-US" sz="2000" dirty="0" smtClean="0">
                <a:latin typeface="ＭＳ ゴシック" panose="020B0609070205080204" pitchFamily="49" charset="-128"/>
                <a:ea typeface="ＭＳ ゴシック" panose="020B0609070205080204" pitchFamily="49" charset="-128"/>
              </a:rPr>
              <a:t>②テキストを開き，テキストに登場する国と予想を合わせる。</a:t>
            </a:r>
          </a:p>
          <a:p>
            <a:r>
              <a:rPr lang="ja-JP" altLang="en-US" sz="2000" dirty="0">
                <a:latin typeface="ＭＳ ゴシック" panose="020B0609070205080204" pitchFamily="49" charset="-128"/>
                <a:ea typeface="ＭＳ ゴシック" panose="020B0609070205080204" pitchFamily="49" charset="-128"/>
              </a:rPr>
              <a:t>　</a:t>
            </a:r>
            <a:r>
              <a:rPr lang="ja-JP" altLang="en-US" sz="2000" dirty="0" smtClean="0">
                <a:latin typeface="ＭＳ ゴシック" panose="020B0609070205080204" pitchFamily="49" charset="-128"/>
                <a:ea typeface="ＭＳ ゴシック" panose="020B0609070205080204" pitchFamily="49" charset="-128"/>
              </a:rPr>
              <a:t>③もう一度聞き，予想を確認する。</a:t>
            </a:r>
          </a:p>
          <a:p>
            <a:r>
              <a:rPr lang="ja-JP" altLang="en-US" sz="2000" dirty="0">
                <a:latin typeface="ＭＳ ゴシック" panose="020B0609070205080204" pitchFamily="49" charset="-128"/>
                <a:ea typeface="ＭＳ ゴシック" panose="020B0609070205080204" pitchFamily="49" charset="-128"/>
              </a:rPr>
              <a:t>　</a:t>
            </a:r>
            <a:r>
              <a:rPr lang="ja-JP" altLang="en-US" sz="2000" dirty="0" smtClean="0">
                <a:latin typeface="ＭＳ ゴシック" panose="020B0609070205080204" pitchFamily="49" charset="-128"/>
                <a:ea typeface="ＭＳ ゴシック" panose="020B0609070205080204" pitchFamily="49" charset="-128"/>
              </a:rPr>
              <a:t>④担当者が</a:t>
            </a:r>
            <a:r>
              <a:rPr lang="en-US" altLang="ja-JP" sz="2000" b="1" dirty="0">
                <a:latin typeface="Century" panose="02040604050505020304" pitchFamily="18" charset="0"/>
                <a:ea typeface="HGS明朝E" panose="02020900000000000000" pitchFamily="18" charset="-128"/>
              </a:rPr>
              <a:t>Let’s </a:t>
            </a:r>
            <a:r>
              <a:rPr lang="en-US" altLang="ja-JP" sz="2000" b="1" dirty="0" smtClean="0">
                <a:latin typeface="Century" panose="02040604050505020304" pitchFamily="18" charset="0"/>
                <a:ea typeface="HGS明朝E" panose="02020900000000000000" pitchFamily="18" charset="-128"/>
              </a:rPr>
              <a:t>Listen</a:t>
            </a:r>
            <a:r>
              <a:rPr lang="ja-JP" altLang="en-US" sz="2000" dirty="0" smtClean="0">
                <a:latin typeface="ＭＳ ゴシック" panose="020B0609070205080204" pitchFamily="49" charset="-128"/>
                <a:ea typeface="ＭＳ ゴシック" panose="020B0609070205080204" pitchFamily="49" charset="-128"/>
              </a:rPr>
              <a:t>を流しながらどこの国のあいさつか説明する。</a:t>
            </a:r>
          </a:p>
          <a:p>
            <a:r>
              <a:rPr lang="ja-JP" altLang="en-US" sz="2000" dirty="0">
                <a:latin typeface="ＭＳ ゴシック" panose="020B0609070205080204" pitchFamily="49" charset="-128"/>
                <a:ea typeface="ＭＳ ゴシック" panose="020B0609070205080204" pitchFamily="49" charset="-128"/>
              </a:rPr>
              <a:t>　</a:t>
            </a:r>
            <a:r>
              <a:rPr lang="ja-JP" altLang="en-US" sz="2000" dirty="0" smtClean="0">
                <a:latin typeface="ＭＳ ゴシック" panose="020B0609070205080204" pitchFamily="49" charset="-128"/>
                <a:ea typeface="ＭＳ ゴシック" panose="020B0609070205080204" pitchFamily="49" charset="-128"/>
              </a:rPr>
              <a:t>⑤気に入ったあいさつを真似してみる。（役割分担してもよい）</a:t>
            </a:r>
            <a:endParaRPr lang="ja-JP" altLang="en-US" sz="1050" dirty="0" smtClean="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7801803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67544" y="116632"/>
            <a:ext cx="8136904" cy="1215717"/>
          </a:xfrm>
          <a:prstGeom prst="rect">
            <a:avLst/>
          </a:prstGeom>
          <a:solidFill>
            <a:srgbClr val="FFFF00"/>
          </a:solidFill>
        </p:spPr>
        <p:txBody>
          <a:bodyPr wrap="square" rtlCol="0">
            <a:spAutoFit/>
          </a:bodyPr>
          <a:lstStyle/>
          <a:p>
            <a:r>
              <a:rPr lang="ja-JP" altLang="en-US" sz="2400" dirty="0" smtClean="0">
                <a:latin typeface="ＭＳ ゴシック" panose="020B0609070205080204" pitchFamily="49" charset="-128"/>
                <a:ea typeface="ＭＳ ゴシック" panose="020B0609070205080204" pitchFamily="49" charset="-128"/>
              </a:rPr>
              <a:t>演習２</a:t>
            </a:r>
            <a:r>
              <a:rPr lang="ja-JP" altLang="en-US" sz="2800" dirty="0" smtClean="0">
                <a:latin typeface="ＭＳ ゴシック" panose="020B0609070205080204" pitchFamily="49" charset="-128"/>
                <a:ea typeface="ＭＳ ゴシック" panose="020B0609070205080204" pitchFamily="49" charset="-128"/>
              </a:rPr>
              <a:t>　</a:t>
            </a:r>
            <a:r>
              <a:rPr lang="en-US" altLang="ja-JP" sz="2400" b="1" dirty="0" smtClean="0">
                <a:latin typeface="Century" panose="02040604050505020304" pitchFamily="18" charset="0"/>
                <a:ea typeface="ＭＳ ゴシック" panose="020B0609070205080204" pitchFamily="49" charset="-128"/>
              </a:rPr>
              <a:t>Let’s Listen</a:t>
            </a:r>
            <a:r>
              <a:rPr lang="en-US" altLang="ja-JP" sz="2400" dirty="0" smtClean="0">
                <a:latin typeface="ＭＳ ゴシック" panose="020B0609070205080204" pitchFamily="49" charset="-128"/>
                <a:ea typeface="ＭＳ ゴシック" panose="020B0609070205080204" pitchFamily="49" charset="-128"/>
              </a:rPr>
              <a:t> </a:t>
            </a:r>
            <a:r>
              <a:rPr lang="ja-JP" altLang="en-US" sz="2400" dirty="0" smtClean="0">
                <a:latin typeface="ＭＳ ゴシック" panose="020B0609070205080204" pitchFamily="49" charset="-128"/>
                <a:ea typeface="ＭＳ ゴシック" panose="020B0609070205080204" pitchFamily="49" charset="-128"/>
              </a:rPr>
              <a:t>を活用した言語の気付き</a:t>
            </a:r>
          </a:p>
          <a:p>
            <a:endParaRPr kumimoji="1" lang="en-US" altLang="ja-JP" sz="1050" b="1" dirty="0" smtClean="0">
              <a:latin typeface="Century" panose="02040604050505020304" pitchFamily="18" charset="0"/>
              <a:ea typeface="HGS明朝E" panose="02020900000000000000" pitchFamily="18" charset="-128"/>
            </a:endParaRPr>
          </a:p>
          <a:p>
            <a:r>
              <a:rPr kumimoji="1" lang="en-US" altLang="ja-JP" sz="2400" b="1" dirty="0" smtClean="0">
                <a:latin typeface="Century" panose="02040604050505020304" pitchFamily="18" charset="0"/>
                <a:ea typeface="HGS明朝E" panose="02020900000000000000" pitchFamily="18" charset="-128"/>
              </a:rPr>
              <a:t>“Hi</a:t>
            </a:r>
            <a:r>
              <a:rPr kumimoji="1" lang="en-US" altLang="ja-JP" sz="2400" b="1" smtClean="0">
                <a:latin typeface="Century" panose="02040604050505020304" pitchFamily="18" charset="0"/>
                <a:ea typeface="HGS明朝E" panose="02020900000000000000" pitchFamily="18" charset="-128"/>
              </a:rPr>
              <a:t>, friends</a:t>
            </a:r>
            <a:r>
              <a:rPr kumimoji="1" lang="en-US" altLang="ja-JP" sz="2400" b="1" dirty="0" smtClean="0">
                <a:latin typeface="Century" panose="02040604050505020304" pitchFamily="18" charset="0"/>
                <a:ea typeface="HGS明朝E" panose="02020900000000000000" pitchFamily="18" charset="-128"/>
              </a:rPr>
              <a:t>!”</a:t>
            </a:r>
            <a:r>
              <a:rPr kumimoji="1" lang="ja-JP" altLang="en-US" sz="2400" b="1" dirty="0" smtClean="0">
                <a:latin typeface="Century" panose="02040604050505020304" pitchFamily="18" charset="0"/>
                <a:ea typeface="HGS明朝E" panose="02020900000000000000" pitchFamily="18" charset="-128"/>
              </a:rPr>
              <a:t>１</a:t>
            </a:r>
            <a:r>
              <a:rPr kumimoji="1" lang="en-US" altLang="ja-JP" sz="2400" b="1" dirty="0" smtClean="0">
                <a:latin typeface="Century" panose="02040604050505020304" pitchFamily="18" charset="0"/>
                <a:ea typeface="HGS明朝E" panose="02020900000000000000" pitchFamily="18" charset="-128"/>
              </a:rPr>
              <a:t> </a:t>
            </a:r>
            <a:r>
              <a:rPr lang="en-US" altLang="ja-JP" sz="2400" b="1" dirty="0" smtClean="0">
                <a:latin typeface="Century" panose="02040604050505020304" pitchFamily="18" charset="0"/>
                <a:ea typeface="HGS明朝E" panose="02020900000000000000" pitchFamily="18" charset="-128"/>
              </a:rPr>
              <a:t>  </a:t>
            </a:r>
            <a:r>
              <a:rPr kumimoji="1" lang="en-US" altLang="ja-JP" sz="2400" b="1" dirty="0" smtClean="0">
                <a:latin typeface="Century" panose="02040604050505020304" pitchFamily="18" charset="0"/>
                <a:ea typeface="HGS明朝E" panose="02020900000000000000" pitchFamily="18" charset="-128"/>
              </a:rPr>
              <a:t>Lesson </a:t>
            </a:r>
            <a:r>
              <a:rPr kumimoji="1" lang="ja-JP" altLang="en-US" sz="2400" b="1" dirty="0" smtClean="0">
                <a:latin typeface="Century" panose="02040604050505020304" pitchFamily="18" charset="0"/>
                <a:ea typeface="HGS明朝E" panose="02020900000000000000" pitchFamily="18" charset="-128"/>
              </a:rPr>
              <a:t>７</a:t>
            </a:r>
            <a:r>
              <a:rPr kumimoji="1" lang="en-US" altLang="ja-JP" sz="2400" b="1" dirty="0" smtClean="0">
                <a:latin typeface="Century" panose="02040604050505020304" pitchFamily="18" charset="0"/>
                <a:ea typeface="HGS明朝E" panose="02020900000000000000" pitchFamily="18" charset="-128"/>
              </a:rPr>
              <a:t>  What’s this ?</a:t>
            </a:r>
            <a:r>
              <a:rPr lang="en-US" altLang="ja-JP" sz="2400" b="1" dirty="0" smtClean="0">
                <a:latin typeface="Century" panose="02040604050505020304" pitchFamily="18" charset="0"/>
                <a:ea typeface="HGS明朝E" panose="02020900000000000000" pitchFamily="18" charset="-128"/>
              </a:rPr>
              <a:t>  Let’s Listen</a:t>
            </a:r>
            <a:endParaRPr lang="ja-JP" altLang="en-US" sz="2400" b="1" dirty="0" smtClean="0">
              <a:latin typeface="Century" panose="02040604050505020304" pitchFamily="18" charset="0"/>
              <a:ea typeface="HGS明朝E" panose="02020900000000000000" pitchFamily="18" charset="-128"/>
            </a:endParaRPr>
          </a:p>
          <a:p>
            <a:endParaRPr kumimoji="1" lang="ja-JP" altLang="en-US" sz="1050" b="1" dirty="0">
              <a:latin typeface="Century" panose="02040604050505020304" pitchFamily="18" charset="0"/>
              <a:ea typeface="HGS明朝E" panose="02020900000000000000" pitchFamily="18" charset="-128"/>
            </a:endParaRPr>
          </a:p>
        </p:txBody>
      </p:sp>
      <p:sp>
        <p:nvSpPr>
          <p:cNvPr id="3" name="テキスト ボックス 2"/>
          <p:cNvSpPr txBox="1"/>
          <p:nvPr/>
        </p:nvSpPr>
        <p:spPr>
          <a:xfrm>
            <a:off x="218623" y="1517185"/>
            <a:ext cx="8675063" cy="4832092"/>
          </a:xfrm>
          <a:prstGeom prst="rect">
            <a:avLst/>
          </a:prstGeom>
          <a:noFill/>
          <a:ln>
            <a:noFill/>
          </a:ln>
        </p:spPr>
        <p:txBody>
          <a:bodyPr wrap="square" rtlCol="0">
            <a:spAutoFit/>
          </a:bodyPr>
          <a:lstStyle/>
          <a:p>
            <a:r>
              <a:rPr lang="en-US" altLang="ja-JP" sz="2400" b="1" dirty="0" smtClean="0">
                <a:solidFill>
                  <a:srgbClr val="FF0066"/>
                </a:solidFill>
                <a:latin typeface="Century" panose="02040604050505020304" pitchFamily="18" charset="0"/>
                <a:ea typeface="HGS明朝E" panose="02020900000000000000" pitchFamily="18" charset="-128"/>
              </a:rPr>
              <a:t>Lesson 7   What’s </a:t>
            </a:r>
            <a:r>
              <a:rPr lang="en-US" altLang="ja-JP" sz="2400" b="1" dirty="0">
                <a:solidFill>
                  <a:srgbClr val="FF0066"/>
                </a:solidFill>
                <a:latin typeface="Century" panose="02040604050505020304" pitchFamily="18" charset="0"/>
                <a:ea typeface="HGS明朝E" panose="02020900000000000000" pitchFamily="18" charset="-128"/>
              </a:rPr>
              <a:t>this ? </a:t>
            </a:r>
            <a:r>
              <a:rPr lang="en-US" altLang="ja-JP" sz="2400" b="1" dirty="0" smtClean="0">
                <a:solidFill>
                  <a:srgbClr val="FF0066"/>
                </a:solidFill>
                <a:latin typeface="Century" panose="02040604050505020304" pitchFamily="18" charset="0"/>
                <a:ea typeface="HGS明朝E" panose="02020900000000000000" pitchFamily="18" charset="-128"/>
              </a:rPr>
              <a:t> </a:t>
            </a:r>
            <a:r>
              <a:rPr lang="ja-JP" altLang="en-US" sz="2400" dirty="0" smtClean="0">
                <a:solidFill>
                  <a:srgbClr val="FF0066"/>
                </a:solidFill>
                <a:latin typeface="ＭＳ ゴシック" panose="020B0609070205080204" pitchFamily="49" charset="-128"/>
                <a:ea typeface="ＭＳ ゴシック" panose="020B0609070205080204" pitchFamily="49" charset="-128"/>
              </a:rPr>
              <a:t> </a:t>
            </a:r>
            <a:r>
              <a:rPr lang="en-US" altLang="ja-JP" sz="2400" b="1" dirty="0" smtClean="0">
                <a:solidFill>
                  <a:srgbClr val="FF0066"/>
                </a:solidFill>
                <a:latin typeface="Century" panose="02040604050505020304" pitchFamily="18" charset="0"/>
                <a:ea typeface="HGS明朝E" panose="02020900000000000000" pitchFamily="18" charset="-128"/>
              </a:rPr>
              <a:t>Let’s Listen </a:t>
            </a:r>
            <a:r>
              <a:rPr lang="ja-JP" altLang="en-US" sz="2400" dirty="0" smtClean="0">
                <a:solidFill>
                  <a:srgbClr val="FF0066"/>
                </a:solidFill>
                <a:latin typeface="ＭＳ ゴシック" panose="020B0609070205080204" pitchFamily="49" charset="-128"/>
                <a:ea typeface="ＭＳ ゴシック" panose="020B0609070205080204" pitchFamily="49" charset="-128"/>
              </a:rPr>
              <a:t>について</a:t>
            </a:r>
          </a:p>
          <a:p>
            <a:r>
              <a:rPr lang="ja-JP" altLang="en-US" sz="2400" dirty="0">
                <a:latin typeface="ＭＳ ゴシック" panose="020B0609070205080204" pitchFamily="49" charset="-128"/>
                <a:ea typeface="ＭＳ ゴシック" panose="020B0609070205080204" pitchFamily="49" charset="-128"/>
              </a:rPr>
              <a:t>　</a:t>
            </a:r>
            <a:r>
              <a:rPr lang="ja-JP" altLang="en-US" sz="2000" dirty="0" smtClean="0">
                <a:latin typeface="ＭＳ ゴシック" panose="020B0609070205080204" pitchFamily="49" charset="-128"/>
                <a:ea typeface="ＭＳ ゴシック" panose="020B0609070205080204" pitchFamily="49" charset="-128"/>
              </a:rPr>
              <a:t>学校生活や自分たちの身近にあるものが拡大クイズとなって２８問登場します。新しい単語が２８語も登場して大丈夫かと心配になりますが，外来語として知っていたり，前の</a:t>
            </a:r>
            <a:r>
              <a:rPr lang="en-US" altLang="ja-JP" sz="2000" b="1" dirty="0" smtClean="0">
                <a:latin typeface="Century" panose="02040604050505020304" pitchFamily="18" charset="0"/>
                <a:ea typeface="ＭＳ ゴシック" panose="020B0609070205080204" pitchFamily="49" charset="-128"/>
              </a:rPr>
              <a:t>Lesson</a:t>
            </a:r>
            <a:r>
              <a:rPr lang="ja-JP" altLang="en-US" sz="2000" dirty="0" smtClean="0">
                <a:latin typeface="ＭＳ ゴシック" panose="020B0609070205080204" pitchFamily="49" charset="-128"/>
                <a:ea typeface="ＭＳ ゴシック" panose="020B0609070205080204" pitchFamily="49" charset="-128"/>
              </a:rPr>
              <a:t>で慣れ親しんだりするものがたくさんあるので，児童の抵抗感はそれほど大きくありません。</a:t>
            </a:r>
          </a:p>
          <a:p>
            <a:endParaRPr lang="ja-JP" altLang="en-US" sz="2000" dirty="0" smtClean="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　</a:t>
            </a:r>
            <a:r>
              <a:rPr lang="ja-JP" altLang="en-US" sz="2000" dirty="0" smtClean="0">
                <a:latin typeface="ＭＳ ゴシック" panose="020B0609070205080204" pitchFamily="49" charset="-128"/>
                <a:ea typeface="ＭＳ ゴシック" panose="020B0609070205080204" pitchFamily="49" charset="-128"/>
              </a:rPr>
              <a:t>フラッシュカードを使って単語を導入するような指導は適切ではありません。児童が知っている外来語や単語で対応できるものがたくさんありまます。ただ，</a:t>
            </a:r>
            <a:r>
              <a:rPr lang="ja-JP" altLang="en-US" sz="2000" dirty="0" smtClean="0">
                <a:solidFill>
                  <a:srgbClr val="FF0066"/>
                </a:solidFill>
                <a:latin typeface="ＭＳ ゴシック" panose="020B0609070205080204" pitchFamily="49" charset="-128"/>
                <a:ea typeface="ＭＳ ゴシック" panose="020B0609070205080204" pitchFamily="49" charset="-128"/>
              </a:rPr>
              <a:t>音声や表現が全く同じではないので，それらの違いに気付かせることが大切</a:t>
            </a:r>
            <a:r>
              <a:rPr lang="ja-JP" altLang="en-US" sz="2000" dirty="0" smtClean="0">
                <a:latin typeface="ＭＳ ゴシック" panose="020B0609070205080204" pitchFamily="49" charset="-128"/>
                <a:ea typeface="ＭＳ ゴシック" panose="020B0609070205080204" pitchFamily="49" charset="-128"/>
              </a:rPr>
              <a:t>です。全く知らない単語のみ，（児童の知りたいという気持ちを高めた上で）教えてあげるとよいでしょう。</a:t>
            </a:r>
          </a:p>
          <a:p>
            <a:endParaRPr lang="ja-JP" altLang="en-US" sz="2000" dirty="0">
              <a:latin typeface="ＭＳ ゴシック" panose="020B0609070205080204" pitchFamily="49" charset="-128"/>
              <a:ea typeface="ＭＳ ゴシック" panose="020B0609070205080204" pitchFamily="49" charset="-128"/>
            </a:endParaRPr>
          </a:p>
          <a:p>
            <a:r>
              <a:rPr lang="ja-JP" altLang="en-US" sz="2000" dirty="0">
                <a:solidFill>
                  <a:srgbClr val="FF0066"/>
                </a:solidFill>
                <a:latin typeface="ＭＳ ゴシック" panose="020B0609070205080204" pitchFamily="49" charset="-128"/>
                <a:ea typeface="ＭＳ ゴシック" panose="020B0609070205080204" pitchFamily="49" charset="-128"/>
              </a:rPr>
              <a:t>用意するもの</a:t>
            </a:r>
          </a:p>
          <a:p>
            <a:r>
              <a:rPr lang="ja-JP" altLang="en-US" sz="2000" dirty="0">
                <a:latin typeface="ＭＳ ゴシック" panose="020B0609070205080204" pitchFamily="49" charset="-128"/>
                <a:ea typeface="ＭＳ ゴシック" panose="020B0609070205080204" pitchFamily="49" charset="-128"/>
              </a:rPr>
              <a:t>　</a:t>
            </a:r>
            <a:r>
              <a:rPr lang="en-US" altLang="ja-JP" sz="2000" b="1" dirty="0">
                <a:latin typeface="Century" panose="02040604050505020304" pitchFamily="18" charset="0"/>
                <a:ea typeface="HGS明朝E" panose="02020900000000000000" pitchFamily="18" charset="-128"/>
              </a:rPr>
              <a:t> “Hi, </a:t>
            </a:r>
            <a:r>
              <a:rPr lang="en-US" altLang="ja-JP" sz="2000" b="1" dirty="0" smtClean="0">
                <a:latin typeface="Century" panose="02040604050505020304" pitchFamily="18" charset="0"/>
                <a:ea typeface="HGS明朝E" panose="02020900000000000000" pitchFamily="18" charset="-128"/>
              </a:rPr>
              <a:t>friends!”</a:t>
            </a:r>
            <a:r>
              <a:rPr lang="en-US" altLang="ja-JP" sz="2000" b="1" dirty="0">
                <a:latin typeface="Century" panose="02040604050505020304" pitchFamily="18" charset="0"/>
                <a:ea typeface="HGS明朝E" panose="02020900000000000000" pitchFamily="18" charset="-128"/>
              </a:rPr>
              <a:t>1 </a:t>
            </a:r>
            <a:r>
              <a:rPr lang="ja-JP" altLang="en-US" sz="2000" dirty="0">
                <a:latin typeface="ＭＳ ゴシック" panose="020B0609070205080204" pitchFamily="49" charset="-128"/>
                <a:ea typeface="ＭＳ ゴシック" panose="020B0609070205080204" pitchFamily="49" charset="-128"/>
              </a:rPr>
              <a:t>テキスト（ｐ</a:t>
            </a:r>
            <a:r>
              <a:rPr lang="ja-JP" altLang="en-US" sz="2000" dirty="0" smtClean="0">
                <a:latin typeface="ＭＳ ゴシック" panose="020B0609070205080204" pitchFamily="49" charset="-128"/>
                <a:ea typeface="ＭＳ ゴシック" panose="020B0609070205080204" pitchFamily="49" charset="-128"/>
              </a:rPr>
              <a:t>．２６・２７）</a:t>
            </a:r>
            <a:r>
              <a:rPr lang="ja-JP" altLang="en-US" sz="2000" dirty="0">
                <a:latin typeface="ＭＳ ゴシック" panose="020B0609070205080204" pitchFamily="49" charset="-128"/>
                <a:ea typeface="ＭＳ ゴシック" panose="020B0609070205080204" pitchFamily="49" charset="-128"/>
              </a:rPr>
              <a:t>　デジタル教材ＤＶＤ</a:t>
            </a:r>
          </a:p>
          <a:p>
            <a:endParaRPr lang="ja-JP" altLang="en-US" sz="2000" dirty="0" smtClean="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5168726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67544" y="404664"/>
            <a:ext cx="2664296" cy="523220"/>
          </a:xfrm>
          <a:prstGeom prst="rect">
            <a:avLst/>
          </a:prstGeom>
          <a:solidFill>
            <a:srgbClr val="FFFF00"/>
          </a:solidFill>
        </p:spPr>
        <p:txBody>
          <a:bodyPr wrap="square" rtlCol="0">
            <a:spAutoFit/>
          </a:bodyPr>
          <a:lstStyle/>
          <a:p>
            <a:pPr algn="ctr"/>
            <a:r>
              <a:rPr kumimoji="1" lang="en-US" altLang="ja-JP" sz="2800" dirty="0" smtClean="0"/>
              <a:t>Introduction</a:t>
            </a:r>
            <a:endParaRPr kumimoji="1" lang="ja-JP" altLang="en-US" sz="2800" dirty="0"/>
          </a:p>
        </p:txBody>
      </p:sp>
      <p:sp>
        <p:nvSpPr>
          <p:cNvPr id="1025" name="Rectangle 1"/>
          <p:cNvSpPr>
            <a:spLocks noChangeArrowheads="1"/>
          </p:cNvSpPr>
          <p:nvPr/>
        </p:nvSpPr>
        <p:spPr bwMode="auto">
          <a:xfrm>
            <a:off x="179512" y="1196752"/>
            <a:ext cx="6696744"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ja-JP" dirty="0" smtClean="0">
                <a:solidFill>
                  <a:srgbClr val="FF0066"/>
                </a:solidFill>
                <a:latin typeface="+mj-ea"/>
                <a:ea typeface="+mj-ea"/>
                <a:cs typeface="Times New Roman" pitchFamily="18" charset="0"/>
              </a:rPr>
              <a:t> </a:t>
            </a:r>
            <a:r>
              <a:rPr kumimoji="1" lang="ja-JP" sz="2000" b="0" i="0" u="none" strike="noStrike" cap="none" normalizeH="0" baseline="0" dirty="0" smtClean="0">
                <a:ln>
                  <a:noFill/>
                </a:ln>
                <a:solidFill>
                  <a:srgbClr val="0000FF"/>
                </a:solidFill>
                <a:effectLst/>
                <a:latin typeface="+mj-ea"/>
                <a:ea typeface="+mj-ea"/>
                <a:cs typeface="Times New Roman" pitchFamily="18" charset="0"/>
              </a:rPr>
              <a:t>なぜ，外国語活動の校内研修が必要なのでしょうか。</a:t>
            </a:r>
            <a:endParaRPr kumimoji="1" lang="ja-JP" sz="2000" b="0" i="0" u="none" strike="noStrike" cap="none" normalizeH="0" baseline="0" dirty="0" smtClean="0">
              <a:ln>
                <a:noFill/>
              </a:ln>
              <a:solidFill>
                <a:srgbClr val="0000FF"/>
              </a:solidFill>
              <a:effectLst/>
              <a:latin typeface="+mj-ea"/>
              <a:ea typeface="+mj-ea"/>
              <a:cs typeface="ＭＳ Ｐゴシック" pitchFamily="50" charset="-128"/>
            </a:endParaRPr>
          </a:p>
        </p:txBody>
      </p:sp>
      <p:sp>
        <p:nvSpPr>
          <p:cNvPr id="1027" name="Rectangle 3"/>
          <p:cNvSpPr>
            <a:spLocks noChangeArrowheads="1"/>
          </p:cNvSpPr>
          <p:nvPr/>
        </p:nvSpPr>
        <p:spPr bwMode="auto">
          <a:xfrm>
            <a:off x="323528" y="1707994"/>
            <a:ext cx="8568952" cy="21929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52400" algn="l" defTabSz="914400" rtl="0" eaLnBrk="1" fontAlgn="base" latinLnBrk="0" hangingPunct="1">
              <a:lnSpc>
                <a:spcPct val="100000"/>
              </a:lnSpc>
              <a:spcBef>
                <a:spcPct val="0"/>
              </a:spcBef>
              <a:spcAft>
                <a:spcPct val="0"/>
              </a:spcAft>
              <a:buClrTx/>
              <a:buSzTx/>
              <a:buFontTx/>
              <a:buNone/>
              <a:tabLst/>
            </a:pPr>
            <a:r>
              <a:rPr lang="ja-JP" altLang="en-US" dirty="0" smtClean="0">
                <a:solidFill>
                  <a:srgbClr val="FF0066"/>
                </a:solidFill>
                <a:latin typeface="+mj-ea"/>
                <a:ea typeface="+mj-ea"/>
                <a:cs typeface="Times New Roman" pitchFamily="18" charset="0"/>
              </a:rPr>
              <a:t>（</a:t>
            </a:r>
            <a:r>
              <a:rPr kumimoji="1" lang="ja-JP" b="0" i="0" u="none" strike="noStrike" cap="none" normalizeH="0" baseline="0" dirty="0" smtClean="0">
                <a:ln>
                  <a:noFill/>
                </a:ln>
                <a:solidFill>
                  <a:srgbClr val="FF0066"/>
                </a:solidFill>
                <a:effectLst/>
                <a:latin typeface="+mj-ea"/>
                <a:ea typeface="+mj-ea"/>
                <a:cs typeface="Times New Roman" pitchFamily="18" charset="0"/>
              </a:rPr>
              <a:t>グローバル化に対応した英語教育改革実施計画）</a:t>
            </a:r>
            <a:endParaRPr kumimoji="1" lang="ja-JP" b="0" i="0" u="none" strike="noStrike" cap="none" normalizeH="0" baseline="0" dirty="0" smtClean="0">
              <a:ln>
                <a:noFill/>
              </a:ln>
              <a:solidFill>
                <a:srgbClr val="FF0066"/>
              </a:solidFill>
              <a:effectLst/>
              <a:latin typeface="+mj-ea"/>
              <a:ea typeface="+mj-ea"/>
              <a:cs typeface="ＭＳ Ｐゴシック" pitchFamily="50" charset="-128"/>
            </a:endParaRPr>
          </a:p>
          <a:p>
            <a:pPr marL="0" marR="0" lvl="0" indent="152400" algn="l" defTabSz="914400" rtl="0" eaLnBrk="0" fontAlgn="base" latinLnBrk="0" hangingPunct="0">
              <a:lnSpc>
                <a:spcPct val="100000"/>
              </a:lnSpc>
              <a:spcBef>
                <a:spcPct val="0"/>
              </a:spcBef>
              <a:spcAft>
                <a:spcPct val="0"/>
              </a:spcAft>
              <a:buClrTx/>
              <a:buSzTx/>
              <a:buFontTx/>
              <a:buNone/>
              <a:tabLst/>
            </a:pPr>
            <a:r>
              <a:rPr kumimoji="1" lang="ja-JP" b="0" i="0" u="none" strike="noStrike" cap="none" normalizeH="0" baseline="0" dirty="0" smtClean="0">
                <a:ln>
                  <a:noFill/>
                </a:ln>
                <a:solidFill>
                  <a:srgbClr val="FF0066"/>
                </a:solidFill>
                <a:effectLst/>
                <a:latin typeface="+mj-ea"/>
                <a:ea typeface="+mj-ea"/>
                <a:cs typeface="Times New Roman" pitchFamily="18" charset="0"/>
              </a:rPr>
              <a:t>　～小学校中学年から</a:t>
            </a:r>
            <a:r>
              <a:rPr kumimoji="1" lang="ja-JP" altLang="en-US" b="0" i="0" u="none" strike="noStrike" cap="none" normalizeH="0" baseline="0" dirty="0" smtClean="0">
                <a:ln>
                  <a:noFill/>
                </a:ln>
                <a:solidFill>
                  <a:srgbClr val="FF0066"/>
                </a:solidFill>
                <a:effectLst/>
                <a:latin typeface="+mj-ea"/>
                <a:ea typeface="+mj-ea"/>
                <a:cs typeface="Times New Roman" pitchFamily="18" charset="0"/>
              </a:rPr>
              <a:t>の</a:t>
            </a:r>
            <a:r>
              <a:rPr kumimoji="1" lang="ja-JP" b="0" i="0" u="none" strike="noStrike" cap="none" normalizeH="0" baseline="0" dirty="0" smtClean="0">
                <a:ln>
                  <a:noFill/>
                </a:ln>
                <a:solidFill>
                  <a:srgbClr val="FF0066"/>
                </a:solidFill>
                <a:effectLst/>
                <a:latin typeface="+mj-ea"/>
                <a:ea typeface="+mj-ea"/>
                <a:cs typeface="Times New Roman" pitchFamily="18" charset="0"/>
              </a:rPr>
              <a:t>外国語活動</a:t>
            </a:r>
            <a:r>
              <a:rPr kumimoji="1" lang="ja-JP" altLang="en-US" b="0" i="0" u="none" strike="noStrike" cap="none" normalizeH="0" baseline="0" dirty="0" smtClean="0">
                <a:ln>
                  <a:noFill/>
                </a:ln>
                <a:solidFill>
                  <a:srgbClr val="FF0066"/>
                </a:solidFill>
                <a:effectLst/>
                <a:latin typeface="+mj-ea"/>
                <a:ea typeface="+mj-ea"/>
                <a:cs typeface="Times New Roman" pitchFamily="18" charset="0"/>
              </a:rPr>
              <a:t>の開始</a:t>
            </a:r>
            <a:r>
              <a:rPr kumimoji="1" lang="ja-JP" b="0" i="0" u="none" strike="noStrike" cap="none" normalizeH="0" baseline="0" dirty="0" smtClean="0">
                <a:ln>
                  <a:noFill/>
                </a:ln>
                <a:solidFill>
                  <a:srgbClr val="FF0066"/>
                </a:solidFill>
                <a:effectLst/>
                <a:latin typeface="+mj-ea"/>
                <a:ea typeface="+mj-ea"/>
                <a:cs typeface="Times New Roman" pitchFamily="18" charset="0"/>
              </a:rPr>
              <a:t>・高学年で</a:t>
            </a:r>
            <a:r>
              <a:rPr kumimoji="1" lang="ja-JP" altLang="en-US" b="0" i="0" u="none" strike="noStrike" cap="none" normalizeH="0" baseline="0" dirty="0" smtClean="0">
                <a:ln>
                  <a:noFill/>
                </a:ln>
                <a:solidFill>
                  <a:srgbClr val="FF0066"/>
                </a:solidFill>
                <a:effectLst/>
                <a:latin typeface="+mj-ea"/>
                <a:ea typeface="+mj-ea"/>
                <a:cs typeface="Times New Roman" pitchFamily="18" charset="0"/>
              </a:rPr>
              <a:t>の</a:t>
            </a:r>
            <a:r>
              <a:rPr kumimoji="1" lang="ja-JP" b="0" i="0" u="none" strike="noStrike" cap="none" normalizeH="0" baseline="0" dirty="0" smtClean="0">
                <a:ln>
                  <a:noFill/>
                </a:ln>
                <a:solidFill>
                  <a:srgbClr val="FF0066"/>
                </a:solidFill>
                <a:effectLst/>
                <a:latin typeface="+mj-ea"/>
                <a:ea typeface="+mj-ea"/>
                <a:cs typeface="Times New Roman" pitchFamily="18" charset="0"/>
              </a:rPr>
              <a:t>教科化～</a:t>
            </a:r>
            <a:endParaRPr kumimoji="1" lang="ja-JP" altLang="en-US" b="0" i="0" u="none" strike="noStrike" cap="none" normalizeH="0" baseline="0" dirty="0" smtClean="0">
              <a:ln>
                <a:noFill/>
              </a:ln>
              <a:solidFill>
                <a:srgbClr val="FF0066"/>
              </a:solidFill>
              <a:effectLst/>
              <a:latin typeface="+mj-ea"/>
              <a:ea typeface="+mj-ea"/>
              <a:cs typeface="Times New Roman" pitchFamily="18" charset="0"/>
            </a:endParaRPr>
          </a:p>
          <a:p>
            <a:pPr marL="0" marR="0" lvl="0" indent="152400" algn="l" defTabSz="914400" rtl="0" eaLnBrk="0" fontAlgn="base" latinLnBrk="0" hangingPunct="0">
              <a:lnSpc>
                <a:spcPct val="100000"/>
              </a:lnSpc>
              <a:spcBef>
                <a:spcPct val="0"/>
              </a:spcBef>
              <a:spcAft>
                <a:spcPct val="0"/>
              </a:spcAft>
              <a:buClrTx/>
              <a:buSzTx/>
              <a:buFontTx/>
              <a:buNone/>
              <a:tabLst/>
            </a:pPr>
            <a:endParaRPr kumimoji="1" lang="ja-JP" sz="1050" b="0" i="0" u="none" strike="noStrike" cap="none" normalizeH="0" baseline="0" dirty="0" smtClean="0">
              <a:ln>
                <a:noFill/>
              </a:ln>
              <a:solidFill>
                <a:srgbClr val="FF0066"/>
              </a:solidFill>
              <a:effectLst/>
              <a:latin typeface="+mj-ea"/>
              <a:ea typeface="+mj-ea"/>
              <a:cs typeface="ＭＳ Ｐゴシック" pitchFamily="50" charset="-128"/>
            </a:endParaRPr>
          </a:p>
          <a:p>
            <a:pPr marL="0" marR="0" lvl="0" indent="152400" algn="l" defTabSz="914400" rtl="0" eaLnBrk="0" fontAlgn="base" latinLnBrk="0" hangingPunct="0">
              <a:lnSpc>
                <a:spcPct val="100000"/>
              </a:lnSpc>
              <a:spcBef>
                <a:spcPct val="0"/>
              </a:spcBef>
              <a:spcAft>
                <a:spcPct val="0"/>
              </a:spcAft>
              <a:buClrTx/>
              <a:buSzTx/>
              <a:buFontTx/>
              <a:buNone/>
              <a:tabLst/>
            </a:pPr>
            <a:r>
              <a:rPr kumimoji="1" lang="ja-JP" b="0" i="0" u="none" strike="noStrike" cap="none" normalizeH="0" baseline="0" dirty="0" smtClean="0">
                <a:ln>
                  <a:noFill/>
                </a:ln>
                <a:solidFill>
                  <a:schemeClr val="tx1"/>
                </a:solidFill>
                <a:effectLst/>
                <a:latin typeface="+mn-ea"/>
                <a:cs typeface="Times New Roman" pitchFamily="18" charset="0"/>
              </a:rPr>
              <a:t>平成２５年１２月に，文部科学省から「グローバル化に対応した英語教育改革実施計画」が出されました。その計画では，小学校中学年から「外国語活動」の指導を開始し，高学年では教科型の「外国語活動（外国語</a:t>
            </a:r>
            <a:r>
              <a:rPr kumimoji="1" lang="ja-JP" altLang="ja-JP" b="0" i="0" u="none" strike="noStrike" cap="none" normalizeH="0" baseline="0" dirty="0" smtClean="0">
                <a:ln>
                  <a:noFill/>
                </a:ln>
                <a:solidFill>
                  <a:schemeClr val="tx1"/>
                </a:solidFill>
                <a:effectLst/>
                <a:latin typeface="+mn-ea"/>
                <a:cs typeface="Times New Roman" pitchFamily="18" charset="0"/>
              </a:rPr>
              <a:t>…</a:t>
            </a:r>
            <a:r>
              <a:rPr kumimoji="1" lang="ja-JP" b="0" i="0" u="none" strike="noStrike" cap="none" normalizeH="0" baseline="0" dirty="0" smtClean="0">
                <a:ln>
                  <a:noFill/>
                </a:ln>
                <a:solidFill>
                  <a:schemeClr val="tx1"/>
                </a:solidFill>
                <a:effectLst/>
                <a:latin typeface="+mn-ea"/>
                <a:cs typeface="Times New Roman" pitchFamily="18" charset="0"/>
              </a:rPr>
              <a:t>名称未定）」を行うことが提案されました。</a:t>
            </a:r>
            <a:r>
              <a:rPr lang="ja-JP" altLang="en-US" dirty="0" smtClean="0">
                <a:latin typeface="+mn-ea"/>
                <a:cs typeface="Times New Roman" pitchFamily="18" charset="0"/>
              </a:rPr>
              <a:t>また</a:t>
            </a:r>
            <a:r>
              <a:rPr kumimoji="1" lang="ja-JP" b="0" i="0" u="none" strike="noStrike" cap="none" normalizeH="0" baseline="0" dirty="0" smtClean="0">
                <a:ln>
                  <a:noFill/>
                </a:ln>
                <a:solidFill>
                  <a:schemeClr val="tx1"/>
                </a:solidFill>
                <a:effectLst/>
                <a:latin typeface="+mn-ea"/>
                <a:cs typeface="Times New Roman" pitchFamily="18" charset="0"/>
              </a:rPr>
              <a:t>，有識者会議</a:t>
            </a:r>
            <a:r>
              <a:rPr kumimoji="1" lang="ja-JP" altLang="en-US" b="0" i="0" u="none" strike="noStrike" cap="none" normalizeH="0" baseline="0" dirty="0" smtClean="0">
                <a:ln>
                  <a:noFill/>
                </a:ln>
                <a:solidFill>
                  <a:schemeClr val="tx1"/>
                </a:solidFill>
                <a:effectLst/>
                <a:latin typeface="+mn-ea"/>
                <a:cs typeface="Times New Roman" pitchFamily="18" charset="0"/>
              </a:rPr>
              <a:t>も</a:t>
            </a:r>
            <a:r>
              <a:rPr kumimoji="1" lang="ja-JP" b="0" i="0" u="none" strike="noStrike" cap="none" normalizeH="0" baseline="0" dirty="0" smtClean="0">
                <a:ln>
                  <a:noFill/>
                </a:ln>
                <a:solidFill>
                  <a:schemeClr val="tx1"/>
                </a:solidFill>
                <a:effectLst/>
                <a:latin typeface="+mn-ea"/>
                <a:cs typeface="Times New Roman" pitchFamily="18" charset="0"/>
              </a:rPr>
              <a:t>開かれ，学習指導要領の改訂も視野に入れながら実施に向けた検討が行われ，報告書が出されています。</a:t>
            </a:r>
            <a:endParaRPr kumimoji="1" lang="ja-JP" b="0" i="0" u="none" strike="noStrike" cap="none" normalizeH="0" baseline="0" dirty="0" smtClean="0">
              <a:ln>
                <a:noFill/>
              </a:ln>
              <a:solidFill>
                <a:schemeClr val="tx1"/>
              </a:solidFill>
              <a:effectLst/>
              <a:latin typeface="+mn-ea"/>
              <a:cs typeface="ＭＳ Ｐゴシック" pitchFamily="50" charset="-128"/>
            </a:endParaRPr>
          </a:p>
        </p:txBody>
      </p:sp>
      <p:sp>
        <p:nvSpPr>
          <p:cNvPr id="8" name="Rectangle 3"/>
          <p:cNvSpPr>
            <a:spLocks noChangeArrowheads="1"/>
          </p:cNvSpPr>
          <p:nvPr/>
        </p:nvSpPr>
        <p:spPr bwMode="auto">
          <a:xfrm>
            <a:off x="251520" y="4365104"/>
            <a:ext cx="8568952" cy="19159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ja-JP" altLang="en-US" dirty="0" smtClean="0">
                <a:solidFill>
                  <a:srgbClr val="FF0066"/>
                </a:solidFill>
              </a:rPr>
              <a:t>　</a:t>
            </a:r>
            <a:r>
              <a:rPr lang="ja-JP" altLang="ja-JP" dirty="0" smtClean="0">
                <a:solidFill>
                  <a:srgbClr val="FF0066"/>
                </a:solidFill>
              </a:rPr>
              <a:t>（小学校外国語の指導に携わる教員）</a:t>
            </a:r>
          </a:p>
          <a:p>
            <a:r>
              <a:rPr lang="ja-JP" altLang="ja-JP" dirty="0" smtClean="0">
                <a:solidFill>
                  <a:srgbClr val="FF0066"/>
                </a:solidFill>
              </a:rPr>
              <a:t>　～約３分の２の小学校教員が外国語の指導</a:t>
            </a:r>
            <a:r>
              <a:rPr lang="ja-JP" altLang="en-US" dirty="0" smtClean="0">
                <a:solidFill>
                  <a:srgbClr val="FF0066"/>
                </a:solidFill>
              </a:rPr>
              <a:t>を担当</a:t>
            </a:r>
            <a:r>
              <a:rPr lang="ja-JP" altLang="ja-JP" dirty="0" smtClean="0">
                <a:solidFill>
                  <a:srgbClr val="FF0066"/>
                </a:solidFill>
              </a:rPr>
              <a:t>～</a:t>
            </a:r>
            <a:endParaRPr lang="ja-JP" altLang="en-US" dirty="0" smtClean="0">
              <a:solidFill>
                <a:srgbClr val="FF0066"/>
              </a:solidFill>
            </a:endParaRPr>
          </a:p>
          <a:p>
            <a:endParaRPr lang="en-US" altLang="ja-JP" sz="1050" dirty="0" smtClean="0">
              <a:solidFill>
                <a:srgbClr val="FF0066"/>
              </a:solidFill>
            </a:endParaRPr>
          </a:p>
          <a:p>
            <a:r>
              <a:rPr lang="ja-JP" altLang="ja-JP" sz="1050" dirty="0" smtClean="0"/>
              <a:t>　</a:t>
            </a:r>
            <a:r>
              <a:rPr lang="ja-JP" altLang="en-US" sz="1600" dirty="0" smtClean="0"/>
              <a:t>　</a:t>
            </a:r>
            <a:r>
              <a:rPr lang="ja-JP" altLang="ja-JP" dirty="0" smtClean="0"/>
              <a:t>現在では，小学校教員の約３分の１にあたる高学年の学級担任が外国語活動の指導をしています。外国語活動の指導を担当したことがない小学校教員がたくさんいます。しかし，中学年から外国語活動が始まれば，約３分の２にあたる教員が外国語の指導に携わることになります。</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39833" y="501522"/>
            <a:ext cx="8675063" cy="5940088"/>
          </a:xfrm>
          <a:prstGeom prst="rect">
            <a:avLst/>
          </a:prstGeom>
          <a:noFill/>
          <a:ln>
            <a:noFill/>
          </a:ln>
        </p:spPr>
        <p:txBody>
          <a:bodyPr wrap="square" rtlCol="0">
            <a:spAutoFit/>
          </a:bodyPr>
          <a:lstStyle/>
          <a:p>
            <a:r>
              <a:rPr lang="ja-JP" altLang="en-US" sz="2000" dirty="0" smtClean="0">
                <a:solidFill>
                  <a:srgbClr val="FF0066"/>
                </a:solidFill>
                <a:latin typeface="ＭＳ ゴシック" panose="020B0609070205080204" pitchFamily="49" charset="-128"/>
                <a:ea typeface="ＭＳ ゴシック" panose="020B0609070205080204" pitchFamily="49" charset="-128"/>
              </a:rPr>
              <a:t>演習の手順</a:t>
            </a:r>
          </a:p>
          <a:p>
            <a:r>
              <a:rPr lang="ja-JP" altLang="en-US" sz="2000" dirty="0">
                <a:latin typeface="ＭＳ ゴシック" panose="020B0609070205080204" pitchFamily="49" charset="-128"/>
                <a:ea typeface="ＭＳ ゴシック" panose="020B0609070205080204" pitchFamily="49" charset="-128"/>
              </a:rPr>
              <a:t>　</a:t>
            </a:r>
            <a:r>
              <a:rPr lang="ja-JP" altLang="en-US" sz="2000" dirty="0" smtClean="0">
                <a:latin typeface="ＭＳ ゴシック" panose="020B0609070205080204" pitchFamily="49" charset="-128"/>
                <a:ea typeface="ＭＳ ゴシック" panose="020B0609070205080204" pitchFamily="49" charset="-128"/>
              </a:rPr>
              <a:t>①テキストｐ．２６・２７を開いて，</a:t>
            </a:r>
            <a:r>
              <a:rPr lang="ja-JP" altLang="en-US" sz="2000" dirty="0">
                <a:latin typeface="ＭＳ ゴシック" panose="020B0609070205080204" pitchFamily="49" charset="-128"/>
                <a:ea typeface="ＭＳ ゴシック" panose="020B0609070205080204" pitchFamily="49" charset="-128"/>
              </a:rPr>
              <a:t>三角定規</a:t>
            </a:r>
            <a:r>
              <a:rPr lang="en-US" altLang="ja-JP" sz="2000" b="1" dirty="0">
                <a:latin typeface="Century" panose="02040604050505020304" pitchFamily="18" charset="0"/>
                <a:ea typeface="ＭＳ ゴシック" panose="020B0609070205080204" pitchFamily="49" charset="-128"/>
              </a:rPr>
              <a:t>triangle</a:t>
            </a:r>
            <a:r>
              <a:rPr lang="ja-JP" altLang="en-US" sz="2000" dirty="0">
                <a:latin typeface="ＭＳ ゴシック" panose="020B0609070205080204" pitchFamily="49" charset="-128"/>
                <a:ea typeface="ＭＳ ゴシック" panose="020B0609070205080204" pitchFamily="49" charset="-128"/>
              </a:rPr>
              <a:t>から黒板けし</a:t>
            </a:r>
            <a:r>
              <a:rPr lang="ja-JP" altLang="en-US" sz="2000" dirty="0" smtClean="0">
                <a:latin typeface="ＭＳ ゴシック" panose="020B0609070205080204" pitchFamily="49" charset="-128"/>
                <a:ea typeface="ＭＳ ゴシック" panose="020B0609070205080204" pitchFamily="49" charset="-128"/>
              </a:rPr>
              <a:t>・</a:t>
            </a:r>
          </a:p>
          <a:p>
            <a:r>
              <a:rPr lang="ja-JP" altLang="en-US" sz="2000" dirty="0">
                <a:latin typeface="ＭＳ ゴシック" panose="020B0609070205080204" pitchFamily="49" charset="-128"/>
                <a:ea typeface="ＭＳ ゴシック" panose="020B0609070205080204" pitchFamily="49" charset="-128"/>
              </a:rPr>
              <a:t>　</a:t>
            </a:r>
            <a:r>
              <a:rPr lang="ja-JP" altLang="en-US" sz="2000" dirty="0" smtClean="0">
                <a:latin typeface="ＭＳ ゴシック" panose="020B0609070205080204" pitchFamily="49" charset="-128"/>
                <a:ea typeface="ＭＳ ゴシック" panose="020B0609070205080204" pitchFamily="49" charset="-128"/>
              </a:rPr>
              <a:t>　消しゴム</a:t>
            </a:r>
            <a:r>
              <a:rPr lang="ja-JP" altLang="en-US" sz="2000" dirty="0">
                <a:latin typeface="ＭＳ ゴシック" panose="020B0609070205080204" pitchFamily="49" charset="-128"/>
                <a:ea typeface="ＭＳ ゴシック" panose="020B0609070205080204" pitchFamily="49" charset="-128"/>
              </a:rPr>
              <a:t>の</a:t>
            </a:r>
            <a:r>
              <a:rPr lang="en-US" altLang="ja-JP" sz="2000" b="1" dirty="0">
                <a:latin typeface="Century" panose="02040604050505020304" pitchFamily="18" charset="0"/>
                <a:ea typeface="ＭＳ ゴシック" panose="020B0609070205080204" pitchFamily="49" charset="-128"/>
              </a:rPr>
              <a:t>eraser</a:t>
            </a:r>
            <a:r>
              <a:rPr lang="ja-JP" altLang="en-US" sz="2000" dirty="0" smtClean="0">
                <a:latin typeface="ＭＳ ゴシック" panose="020B0609070205080204" pitchFamily="49" charset="-128"/>
                <a:ea typeface="ＭＳ ゴシック" panose="020B0609070205080204" pitchFamily="49" charset="-128"/>
              </a:rPr>
              <a:t>まで，７問</a:t>
            </a:r>
            <a:r>
              <a:rPr lang="en-US" altLang="ja-JP" sz="2000" b="1" dirty="0" smtClean="0">
                <a:latin typeface="Century" panose="02040604050505020304" pitchFamily="18" charset="0"/>
                <a:ea typeface="HGS明朝E" panose="02020900000000000000" pitchFamily="18" charset="-128"/>
              </a:rPr>
              <a:t> </a:t>
            </a:r>
            <a:r>
              <a:rPr lang="en-US" altLang="ja-JP" sz="2000" b="1" dirty="0">
                <a:latin typeface="Century" panose="02040604050505020304" pitchFamily="18" charset="0"/>
                <a:ea typeface="HGS明朝E" panose="02020900000000000000" pitchFamily="18" charset="-128"/>
              </a:rPr>
              <a:t>What’s this ? </a:t>
            </a:r>
            <a:r>
              <a:rPr lang="en-US" altLang="ja-JP" sz="2000" b="1" dirty="0" smtClean="0">
                <a:latin typeface="Century" panose="02040604050505020304" pitchFamily="18" charset="0"/>
                <a:ea typeface="HGS明朝E" panose="02020900000000000000" pitchFamily="18" charset="-128"/>
              </a:rPr>
              <a:t> </a:t>
            </a:r>
            <a:r>
              <a:rPr lang="ja-JP" altLang="en-US" sz="2000" dirty="0" smtClean="0">
                <a:latin typeface="ＭＳ ゴシック" panose="020B0609070205080204" pitchFamily="49" charset="-128"/>
                <a:ea typeface="ＭＳ ゴシック" panose="020B0609070205080204" pitchFamily="49" charset="-128"/>
              </a:rPr>
              <a:t>拡大クイズをする。</a:t>
            </a:r>
          </a:p>
          <a:p>
            <a:r>
              <a:rPr lang="ja-JP" altLang="en-US" sz="2000" dirty="0" smtClean="0">
                <a:latin typeface="ＭＳ ゴシック" panose="020B0609070205080204" pitchFamily="49" charset="-128"/>
                <a:ea typeface="ＭＳ ゴシック" panose="020B0609070205080204" pitchFamily="49" charset="-128"/>
              </a:rPr>
              <a:t>　　　第１問　三角定規　</a:t>
            </a:r>
            <a:r>
              <a:rPr lang="en-US" altLang="ja-JP" sz="2000" b="1" dirty="0" smtClean="0">
                <a:latin typeface="Century" panose="02040604050505020304" pitchFamily="18" charset="0"/>
                <a:ea typeface="ＭＳ ゴシック" panose="020B0609070205080204" pitchFamily="49" charset="-128"/>
              </a:rPr>
              <a:t>triangle</a:t>
            </a:r>
            <a:r>
              <a:rPr lang="ja-JP" altLang="en-US" sz="2000" dirty="0" smtClean="0">
                <a:latin typeface="ＭＳ ゴシック" panose="020B0609070205080204" pitchFamily="49" charset="-128"/>
                <a:ea typeface="ＭＳ ゴシック" panose="020B0609070205080204" pitchFamily="49" charset="-128"/>
              </a:rPr>
              <a:t>　</a:t>
            </a:r>
            <a:r>
              <a:rPr lang="ja-JP" altLang="en-US" dirty="0" smtClean="0">
                <a:latin typeface="ＭＳ ゴシック" panose="020B0609070205080204" pitchFamily="49" charset="-128"/>
                <a:ea typeface="ＭＳ ゴシック" panose="020B0609070205080204" pitchFamily="49" charset="-128"/>
              </a:rPr>
              <a:t>わからないかもしれません</a:t>
            </a:r>
          </a:p>
          <a:p>
            <a:r>
              <a:rPr lang="ja-JP" altLang="en-US" sz="2000" dirty="0">
                <a:latin typeface="ＭＳ ゴシック" panose="020B0609070205080204" pitchFamily="49" charset="-128"/>
                <a:ea typeface="ＭＳ ゴシック" panose="020B0609070205080204" pitchFamily="49" charset="-128"/>
              </a:rPr>
              <a:t>　</a:t>
            </a:r>
            <a:r>
              <a:rPr lang="ja-JP" altLang="en-US" sz="2000" dirty="0" smtClean="0">
                <a:latin typeface="ＭＳ ゴシック" panose="020B0609070205080204" pitchFamily="49" charset="-128"/>
                <a:ea typeface="ＭＳ ゴシック" panose="020B0609070205080204" pitchFamily="49" charset="-128"/>
              </a:rPr>
              <a:t>　　第２問　魚　</a:t>
            </a:r>
            <a:r>
              <a:rPr lang="en-US" altLang="ja-JP" sz="2000" b="1" dirty="0" smtClean="0">
                <a:latin typeface="Century" panose="02040604050505020304" pitchFamily="18" charset="0"/>
                <a:ea typeface="ＭＳ ゴシック" panose="020B0609070205080204" pitchFamily="49" charset="-128"/>
              </a:rPr>
              <a:t>fish</a:t>
            </a:r>
            <a:endParaRPr lang="ja-JP" altLang="en-US" sz="2000" b="1" dirty="0" smtClean="0">
              <a:latin typeface="Century" panose="02040604050505020304" pitchFamily="18" charset="0"/>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　</a:t>
            </a:r>
            <a:r>
              <a:rPr lang="ja-JP" altLang="en-US" sz="2000" dirty="0" smtClean="0">
                <a:latin typeface="ＭＳ ゴシック" panose="020B0609070205080204" pitchFamily="49" charset="-128"/>
                <a:ea typeface="ＭＳ ゴシック" panose="020B0609070205080204" pitchFamily="49" charset="-128"/>
              </a:rPr>
              <a:t>　　第３問　リコーダー　</a:t>
            </a:r>
            <a:r>
              <a:rPr lang="en-US" altLang="ja-JP" sz="2000" b="1" dirty="0" smtClean="0">
                <a:latin typeface="Century" panose="02040604050505020304" pitchFamily="18" charset="0"/>
                <a:ea typeface="ＭＳ ゴシック" panose="020B0609070205080204" pitchFamily="49" charset="-128"/>
              </a:rPr>
              <a:t>recorder</a:t>
            </a:r>
            <a:endParaRPr lang="ja-JP" altLang="en-US" sz="2000" b="1" dirty="0" smtClean="0">
              <a:latin typeface="Century" panose="02040604050505020304" pitchFamily="18" charset="0"/>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　</a:t>
            </a:r>
            <a:r>
              <a:rPr lang="ja-JP" altLang="en-US" sz="2000" dirty="0" smtClean="0">
                <a:latin typeface="ＭＳ ゴシック" panose="020B0609070205080204" pitchFamily="49" charset="-128"/>
                <a:ea typeface="ＭＳ ゴシック" panose="020B0609070205080204" pitchFamily="49" charset="-128"/>
              </a:rPr>
              <a:t>　　第４問　靴　</a:t>
            </a:r>
            <a:r>
              <a:rPr lang="en-US" altLang="ja-JP" sz="2000" b="1" dirty="0" smtClean="0">
                <a:latin typeface="Century" panose="02040604050505020304" pitchFamily="18" charset="0"/>
                <a:ea typeface="ＭＳ ゴシック" panose="020B0609070205080204" pitchFamily="49" charset="-128"/>
              </a:rPr>
              <a:t>shoe</a:t>
            </a:r>
            <a:r>
              <a:rPr lang="ja-JP" altLang="en-US" sz="2000" dirty="0" smtClean="0">
                <a:latin typeface="ＭＳ ゴシック" panose="020B0609070205080204" pitchFamily="49" charset="-128"/>
                <a:ea typeface="ＭＳ ゴシック" panose="020B0609070205080204" pitchFamily="49" charset="-128"/>
              </a:rPr>
              <a:t>　</a:t>
            </a:r>
            <a:r>
              <a:rPr lang="ja-JP" altLang="en-US" dirty="0" smtClean="0">
                <a:latin typeface="ＭＳ ゴシック" panose="020B0609070205080204" pitchFamily="49" charset="-128"/>
                <a:ea typeface="ＭＳ ゴシック" panose="020B0609070205080204" pitchFamily="49" charset="-128"/>
              </a:rPr>
              <a:t>シユーズという答えがくるかもかもしれません</a:t>
            </a:r>
          </a:p>
          <a:p>
            <a:r>
              <a:rPr lang="ja-JP" altLang="en-US" sz="2000" dirty="0">
                <a:latin typeface="ＭＳ ゴシック" panose="020B0609070205080204" pitchFamily="49" charset="-128"/>
                <a:ea typeface="ＭＳ ゴシック" panose="020B0609070205080204" pitchFamily="49" charset="-128"/>
              </a:rPr>
              <a:t>　</a:t>
            </a:r>
            <a:r>
              <a:rPr lang="ja-JP" altLang="en-US" sz="2000" dirty="0" smtClean="0">
                <a:latin typeface="ＭＳ ゴシック" panose="020B0609070205080204" pitchFamily="49" charset="-128"/>
                <a:ea typeface="ＭＳ ゴシック" panose="020B0609070205080204" pitchFamily="49" charset="-128"/>
              </a:rPr>
              <a:t>　　第５問　ノート　</a:t>
            </a:r>
            <a:r>
              <a:rPr lang="en-US" altLang="ja-JP" sz="2000" b="1" dirty="0" smtClean="0">
                <a:latin typeface="Century" panose="02040604050505020304" pitchFamily="18" charset="0"/>
                <a:ea typeface="ＭＳ ゴシック" panose="020B0609070205080204" pitchFamily="49" charset="-128"/>
              </a:rPr>
              <a:t>notebook</a:t>
            </a:r>
            <a:r>
              <a:rPr lang="ja-JP" altLang="en-US" sz="2000" dirty="0" smtClean="0">
                <a:latin typeface="ＭＳ ゴシック" panose="020B0609070205080204" pitchFamily="49" charset="-128"/>
                <a:ea typeface="ＭＳ ゴシック" panose="020B0609070205080204" pitchFamily="49" charset="-128"/>
              </a:rPr>
              <a:t>　</a:t>
            </a:r>
            <a:r>
              <a:rPr lang="ja-JP" altLang="en-US" dirty="0" smtClean="0">
                <a:latin typeface="ＭＳ ゴシック" panose="020B0609070205080204" pitchFamily="49" charset="-128"/>
                <a:ea typeface="ＭＳ ゴシック" panose="020B0609070205080204" pitchFamily="49" charset="-128"/>
              </a:rPr>
              <a:t>ノートという答えがくるかもしれません</a:t>
            </a:r>
          </a:p>
          <a:p>
            <a:r>
              <a:rPr lang="ja-JP" altLang="en-US" sz="2000" dirty="0">
                <a:latin typeface="ＭＳ ゴシック" panose="020B0609070205080204" pitchFamily="49" charset="-128"/>
                <a:ea typeface="ＭＳ ゴシック" panose="020B0609070205080204" pitchFamily="49" charset="-128"/>
              </a:rPr>
              <a:t>　</a:t>
            </a:r>
            <a:r>
              <a:rPr lang="ja-JP" altLang="en-US" sz="2000" dirty="0" smtClean="0">
                <a:latin typeface="ＭＳ ゴシック" panose="020B0609070205080204" pitchFamily="49" charset="-128"/>
                <a:ea typeface="ＭＳ ゴシック" panose="020B0609070205080204" pitchFamily="49" charset="-128"/>
              </a:rPr>
              <a:t>　　第６問　黒板消し　</a:t>
            </a:r>
            <a:r>
              <a:rPr lang="en-US" altLang="ja-JP" sz="2000" b="1" dirty="0" smtClean="0">
                <a:latin typeface="Century" panose="02040604050505020304" pitchFamily="18" charset="0"/>
                <a:ea typeface="ＭＳ ゴシック" panose="020B0609070205080204" pitchFamily="49" charset="-128"/>
              </a:rPr>
              <a:t>eraser</a:t>
            </a:r>
            <a:r>
              <a:rPr lang="ja-JP" altLang="en-US" sz="2000" dirty="0" smtClean="0">
                <a:latin typeface="ＭＳ ゴシック" panose="020B0609070205080204" pitchFamily="49" charset="-128"/>
                <a:ea typeface="ＭＳ ゴシック" panose="020B0609070205080204" pitchFamily="49" charset="-128"/>
              </a:rPr>
              <a:t>　</a:t>
            </a:r>
            <a:r>
              <a:rPr lang="ja-JP" altLang="en-US" dirty="0" smtClean="0">
                <a:latin typeface="ＭＳ ゴシック" panose="020B0609070205080204" pitchFamily="49" charset="-128"/>
                <a:ea typeface="ＭＳ ゴシック" panose="020B0609070205080204" pitchFamily="49" charset="-128"/>
              </a:rPr>
              <a:t>わからないかもしれません</a:t>
            </a:r>
          </a:p>
          <a:p>
            <a:r>
              <a:rPr lang="ja-JP" altLang="en-US" sz="2000" dirty="0">
                <a:latin typeface="ＭＳ ゴシック" panose="020B0609070205080204" pitchFamily="49" charset="-128"/>
                <a:ea typeface="ＭＳ ゴシック" panose="020B0609070205080204" pitchFamily="49" charset="-128"/>
              </a:rPr>
              <a:t>　</a:t>
            </a:r>
            <a:r>
              <a:rPr lang="ja-JP" altLang="en-US" sz="2000" dirty="0" smtClean="0">
                <a:latin typeface="ＭＳ ゴシック" panose="020B0609070205080204" pitchFamily="49" charset="-128"/>
                <a:ea typeface="ＭＳ ゴシック" panose="020B0609070205080204" pitchFamily="49" charset="-128"/>
              </a:rPr>
              <a:t>　　第７問　消しゴム　</a:t>
            </a:r>
            <a:r>
              <a:rPr lang="en-US" altLang="ja-JP" sz="2000" b="1" dirty="0" smtClean="0">
                <a:latin typeface="Century" panose="02040604050505020304" pitchFamily="18" charset="0"/>
                <a:ea typeface="ＭＳ ゴシック" panose="020B0609070205080204" pitchFamily="49" charset="-128"/>
              </a:rPr>
              <a:t>eraser</a:t>
            </a:r>
            <a:endParaRPr lang="ja-JP" altLang="en-US" sz="2000" b="1" dirty="0" smtClean="0">
              <a:latin typeface="Century" panose="02040604050505020304" pitchFamily="18" charset="0"/>
              <a:ea typeface="ＭＳ ゴシック" panose="020B0609070205080204" pitchFamily="49" charset="-128"/>
            </a:endParaRPr>
          </a:p>
          <a:p>
            <a:r>
              <a:rPr lang="ja-JP" altLang="en-US" sz="2000" dirty="0" smtClean="0">
                <a:latin typeface="ＭＳ ゴシック" panose="020B0609070205080204" pitchFamily="49" charset="-128"/>
                <a:ea typeface="ＭＳ ゴシック" panose="020B0609070205080204" pitchFamily="49" charset="-128"/>
              </a:rPr>
              <a:t>　　　　　　　</a:t>
            </a:r>
            <a:r>
              <a:rPr lang="ja-JP" altLang="en-US" dirty="0" smtClean="0">
                <a:latin typeface="ＭＳ ゴシック" panose="020B0609070205080204" pitchFamily="49" charset="-128"/>
                <a:ea typeface="ＭＳ ゴシック" panose="020B0609070205080204" pitchFamily="49" charset="-128"/>
              </a:rPr>
              <a:t>＊わからないものは</a:t>
            </a:r>
            <a:r>
              <a:rPr lang="en-US" altLang="ja-JP" b="1" dirty="0">
                <a:latin typeface="Century" panose="02040604050505020304" pitchFamily="18" charset="0"/>
                <a:ea typeface="ＭＳ ゴシック" panose="020B0609070205080204" pitchFamily="49" charset="-128"/>
              </a:rPr>
              <a:t>Let’s Listen</a:t>
            </a:r>
            <a:r>
              <a:rPr lang="en-US" altLang="ja-JP" dirty="0">
                <a:latin typeface="ＭＳ ゴシック" panose="020B0609070205080204" pitchFamily="49" charset="-128"/>
                <a:ea typeface="ＭＳ ゴシック" panose="020B0609070205080204" pitchFamily="49" charset="-128"/>
              </a:rPr>
              <a:t> </a:t>
            </a:r>
            <a:r>
              <a:rPr lang="ja-JP" altLang="en-US" dirty="0" smtClean="0">
                <a:latin typeface="ＭＳ ゴシック" panose="020B0609070205080204" pitchFamily="49" charset="-128"/>
                <a:ea typeface="ＭＳ ゴシック" panose="020B0609070205080204" pitchFamily="49" charset="-128"/>
              </a:rPr>
              <a:t>で答えを確かめるようにします。</a:t>
            </a:r>
            <a:endParaRPr lang="ja-JP" altLang="en-US" dirty="0">
              <a:latin typeface="ＭＳ ゴシック" panose="020B0609070205080204" pitchFamily="49" charset="-128"/>
              <a:ea typeface="ＭＳ ゴシック" panose="020B0609070205080204" pitchFamily="49" charset="-128"/>
            </a:endParaRPr>
          </a:p>
          <a:p>
            <a:r>
              <a:rPr lang="ja-JP" altLang="en-US" sz="2000" b="1" dirty="0" smtClean="0">
                <a:latin typeface="Century" panose="02040604050505020304" pitchFamily="18" charset="0"/>
                <a:ea typeface="HGS明朝E" panose="02020900000000000000" pitchFamily="18" charset="-128"/>
              </a:rPr>
              <a:t>　</a:t>
            </a:r>
          </a:p>
          <a:p>
            <a:r>
              <a:rPr lang="ja-JP" altLang="en-US" sz="2000" dirty="0">
                <a:latin typeface="ＭＳ ゴシック" panose="020B0609070205080204" pitchFamily="49" charset="-128"/>
                <a:ea typeface="ＭＳ ゴシック" panose="020B0609070205080204" pitchFamily="49" charset="-128"/>
              </a:rPr>
              <a:t>　</a:t>
            </a:r>
            <a:r>
              <a:rPr lang="ja-JP" altLang="en-US" sz="2000" dirty="0" smtClean="0">
                <a:latin typeface="ＭＳ ゴシック" panose="020B0609070205080204" pitchFamily="49" charset="-128"/>
                <a:ea typeface="ＭＳ ゴシック" panose="020B0609070205080204" pitchFamily="49" charset="-128"/>
              </a:rPr>
              <a:t>②</a:t>
            </a:r>
            <a:r>
              <a:rPr lang="en-US" altLang="ja-JP" sz="2000" b="1" dirty="0">
                <a:latin typeface="Century" panose="02040604050505020304" pitchFamily="18" charset="0"/>
                <a:ea typeface="ＭＳ ゴシック" panose="020B0609070205080204" pitchFamily="49" charset="-128"/>
              </a:rPr>
              <a:t> Let’s Listen</a:t>
            </a:r>
            <a:r>
              <a:rPr lang="en-US" altLang="ja-JP" sz="2000" dirty="0">
                <a:latin typeface="ＭＳ ゴシック" panose="020B0609070205080204" pitchFamily="49" charset="-128"/>
                <a:ea typeface="ＭＳ ゴシック" panose="020B0609070205080204" pitchFamily="49" charset="-128"/>
              </a:rPr>
              <a:t> </a:t>
            </a:r>
            <a:r>
              <a:rPr lang="ja-JP" altLang="en-US" sz="2000" dirty="0" smtClean="0">
                <a:latin typeface="ＭＳ ゴシック" panose="020B0609070205080204" pitchFamily="49" charset="-128"/>
                <a:ea typeface="ＭＳ ゴシック" panose="020B0609070205080204" pitchFamily="49" charset="-128"/>
              </a:rPr>
              <a:t>を聞いて，答えを確かめます。そのときに，次の事を確</a:t>
            </a:r>
          </a:p>
          <a:p>
            <a:r>
              <a:rPr lang="ja-JP" altLang="en-US" sz="2000" dirty="0">
                <a:latin typeface="ＭＳ ゴシック" panose="020B0609070205080204" pitchFamily="49" charset="-128"/>
                <a:ea typeface="ＭＳ ゴシック" panose="020B0609070205080204" pitchFamily="49" charset="-128"/>
              </a:rPr>
              <a:t>　</a:t>
            </a:r>
            <a:r>
              <a:rPr lang="ja-JP" altLang="en-US" sz="2000" dirty="0" smtClean="0">
                <a:latin typeface="ＭＳ ゴシック" panose="020B0609070205080204" pitchFamily="49" charset="-128"/>
                <a:ea typeface="ＭＳ ゴシック" panose="020B0609070205080204" pitchFamily="49" charset="-128"/>
              </a:rPr>
              <a:t>　かめます。</a:t>
            </a:r>
          </a:p>
          <a:p>
            <a:r>
              <a:rPr lang="ja-JP" altLang="en-US" sz="2000" dirty="0">
                <a:latin typeface="ＭＳ ゴシック" panose="020B0609070205080204" pitchFamily="49" charset="-128"/>
                <a:ea typeface="ＭＳ ゴシック" panose="020B0609070205080204" pitchFamily="49" charset="-128"/>
              </a:rPr>
              <a:t>　</a:t>
            </a:r>
            <a:r>
              <a:rPr lang="ja-JP" altLang="en-US" sz="2000" dirty="0" smtClean="0">
                <a:latin typeface="ＭＳ ゴシック" panose="020B0609070205080204" pitchFamily="49" charset="-128"/>
                <a:ea typeface="ＭＳ ゴシック" panose="020B0609070205080204" pitchFamily="49" charset="-128"/>
              </a:rPr>
              <a:t>　　・言い方がわからなかった単語　</a:t>
            </a:r>
            <a:r>
              <a:rPr lang="en-US" altLang="ja-JP" sz="2000" b="1" dirty="0">
                <a:latin typeface="Century" panose="02040604050505020304" pitchFamily="18" charset="0"/>
                <a:ea typeface="ＭＳ ゴシック" panose="020B0609070205080204" pitchFamily="49" charset="-128"/>
              </a:rPr>
              <a:t> </a:t>
            </a:r>
            <a:r>
              <a:rPr lang="en-US" altLang="ja-JP" sz="2000" b="1" dirty="0" smtClean="0">
                <a:latin typeface="Century" panose="02040604050505020304" pitchFamily="18" charset="0"/>
                <a:ea typeface="ＭＳ ゴシック" panose="020B0609070205080204" pitchFamily="49" charset="-128"/>
              </a:rPr>
              <a:t>triangle</a:t>
            </a:r>
            <a:r>
              <a:rPr lang="ja-JP" altLang="en-US" sz="2000" b="1" dirty="0" smtClean="0">
                <a:latin typeface="Century" panose="02040604050505020304" pitchFamily="18" charset="0"/>
                <a:ea typeface="ＭＳ ゴシック" panose="020B0609070205080204" pitchFamily="49" charset="-128"/>
              </a:rPr>
              <a:t>　</a:t>
            </a:r>
            <a:r>
              <a:rPr lang="ja-JP" altLang="en-US" sz="2000" dirty="0">
                <a:latin typeface="ＭＳ ゴシック" panose="020B0609070205080204" pitchFamily="49" charset="-128"/>
                <a:ea typeface="ＭＳ ゴシック" panose="020B0609070205080204" pitchFamily="49" charset="-128"/>
              </a:rPr>
              <a:t>黒板消し　</a:t>
            </a:r>
            <a:r>
              <a:rPr lang="en-US" altLang="ja-JP" sz="2000" b="1" dirty="0" smtClean="0">
                <a:latin typeface="Century" panose="02040604050505020304" pitchFamily="18" charset="0"/>
                <a:ea typeface="ＭＳ ゴシック" panose="020B0609070205080204" pitchFamily="49" charset="-128"/>
              </a:rPr>
              <a:t>eraser</a:t>
            </a:r>
            <a:endParaRPr lang="ja-JP" altLang="en-US" sz="2000" b="1" dirty="0" smtClean="0">
              <a:latin typeface="Century" panose="02040604050505020304" pitchFamily="18" charset="0"/>
              <a:ea typeface="ＭＳ ゴシック" panose="020B0609070205080204" pitchFamily="49" charset="-128"/>
            </a:endParaRPr>
          </a:p>
          <a:p>
            <a:r>
              <a:rPr lang="ja-JP" altLang="en-US" sz="2000" b="1" dirty="0">
                <a:latin typeface="Century" panose="02040604050505020304" pitchFamily="18" charset="0"/>
                <a:ea typeface="ＭＳ ゴシック" panose="020B0609070205080204" pitchFamily="49" charset="-128"/>
              </a:rPr>
              <a:t>　</a:t>
            </a:r>
            <a:r>
              <a:rPr lang="ja-JP" altLang="en-US" sz="2000" b="1" dirty="0" smtClean="0">
                <a:latin typeface="Century" panose="02040604050505020304" pitchFamily="18" charset="0"/>
                <a:ea typeface="ＭＳ ゴシック" panose="020B0609070205080204" pitchFamily="49" charset="-128"/>
              </a:rPr>
              <a:t>　　</a:t>
            </a:r>
            <a:r>
              <a:rPr lang="ja-JP" altLang="en-US" sz="2000" dirty="0" smtClean="0">
                <a:latin typeface="Century" panose="02040604050505020304" pitchFamily="18" charset="0"/>
                <a:ea typeface="ＭＳ ゴシック" panose="020B0609070205080204" pitchFamily="49" charset="-128"/>
              </a:rPr>
              <a:t>・音声の違い　</a:t>
            </a:r>
            <a:r>
              <a:rPr lang="en-US" altLang="ja-JP" sz="2000" b="1" dirty="0" smtClean="0">
                <a:latin typeface="Century" panose="02040604050505020304" pitchFamily="18" charset="0"/>
                <a:ea typeface="ＭＳ ゴシック" panose="020B0609070205080204" pitchFamily="49" charset="-128"/>
              </a:rPr>
              <a:t>fish</a:t>
            </a:r>
            <a:r>
              <a:rPr lang="ja-JP" altLang="en-US" sz="2000" b="1" dirty="0" smtClean="0">
                <a:latin typeface="Century" panose="02040604050505020304" pitchFamily="18" charset="0"/>
                <a:ea typeface="ＭＳ ゴシック" panose="020B0609070205080204" pitchFamily="49" charset="-128"/>
              </a:rPr>
              <a:t>　</a:t>
            </a:r>
            <a:r>
              <a:rPr lang="en-US" altLang="ja-JP" sz="2000" b="1" dirty="0" smtClean="0">
                <a:latin typeface="Century" panose="02040604050505020304" pitchFamily="18" charset="0"/>
                <a:ea typeface="ＭＳ ゴシック" panose="020B0609070205080204" pitchFamily="49" charset="-128"/>
              </a:rPr>
              <a:t>recorder</a:t>
            </a:r>
            <a:endParaRPr lang="ja-JP" altLang="en-US" sz="2000" b="1" dirty="0" smtClean="0">
              <a:latin typeface="Century" panose="02040604050505020304" pitchFamily="18" charset="0"/>
              <a:ea typeface="ＭＳ ゴシック" panose="020B0609070205080204" pitchFamily="49" charset="-128"/>
            </a:endParaRPr>
          </a:p>
          <a:p>
            <a:r>
              <a:rPr lang="ja-JP" altLang="en-US" sz="2000" b="1" dirty="0">
                <a:latin typeface="Century" panose="02040604050505020304" pitchFamily="18" charset="0"/>
                <a:ea typeface="ＭＳ ゴシック" panose="020B0609070205080204" pitchFamily="49" charset="-128"/>
              </a:rPr>
              <a:t>　</a:t>
            </a:r>
            <a:r>
              <a:rPr lang="ja-JP" altLang="en-US" sz="2000" b="1" dirty="0" smtClean="0">
                <a:latin typeface="Century" panose="02040604050505020304" pitchFamily="18" charset="0"/>
                <a:ea typeface="ＭＳ ゴシック" panose="020B0609070205080204" pitchFamily="49" charset="-128"/>
              </a:rPr>
              <a:t>　　　</a:t>
            </a:r>
            <a:r>
              <a:rPr lang="ja-JP" altLang="en-US" sz="2000" dirty="0" smtClean="0">
                <a:latin typeface="Century" panose="02040604050505020304" pitchFamily="18" charset="0"/>
                <a:ea typeface="ＭＳ ゴシック" panose="020B0609070205080204" pitchFamily="49" charset="-128"/>
              </a:rPr>
              <a:t>（英語特有の音</a:t>
            </a:r>
            <a:r>
              <a:rPr lang="ja-JP" altLang="en-US" sz="2000" dirty="0" err="1" smtClean="0">
                <a:latin typeface="Century" panose="02040604050505020304" pitchFamily="18" charset="0"/>
                <a:ea typeface="ＭＳ ゴシック" panose="020B0609070205080204" pitchFamily="49" charset="-128"/>
              </a:rPr>
              <a:t>ｆ</a:t>
            </a:r>
            <a:r>
              <a:rPr lang="ja-JP" altLang="en-US" sz="2000" dirty="0" smtClean="0">
                <a:latin typeface="Century" panose="02040604050505020304" pitchFamily="18" charset="0"/>
                <a:ea typeface="ＭＳ ゴシック" panose="020B0609070205080204" pitchFamily="49" charset="-128"/>
              </a:rPr>
              <a:t>やアクセント等，外来語の発音と違うところ）</a:t>
            </a:r>
          </a:p>
          <a:p>
            <a:r>
              <a:rPr lang="ja-JP" altLang="en-US" sz="2000" dirty="0">
                <a:latin typeface="Century" panose="02040604050505020304" pitchFamily="18" charset="0"/>
                <a:ea typeface="ＭＳ ゴシック" panose="020B0609070205080204" pitchFamily="49" charset="-128"/>
              </a:rPr>
              <a:t>　</a:t>
            </a:r>
            <a:r>
              <a:rPr lang="ja-JP" altLang="en-US" sz="2000" dirty="0" smtClean="0">
                <a:latin typeface="Century" panose="02040604050505020304" pitchFamily="18" charset="0"/>
                <a:ea typeface="ＭＳ ゴシック" panose="020B0609070205080204" pitchFamily="49" charset="-128"/>
              </a:rPr>
              <a:t>　　・言い方の違い　</a:t>
            </a:r>
            <a:r>
              <a:rPr lang="en-US" altLang="ja-JP" sz="2000" b="1" dirty="0">
                <a:latin typeface="Century" panose="02040604050505020304" pitchFamily="18" charset="0"/>
                <a:ea typeface="ＭＳ ゴシック" panose="020B0609070205080204" pitchFamily="49" charset="-128"/>
              </a:rPr>
              <a:t> </a:t>
            </a:r>
            <a:r>
              <a:rPr lang="en-US" altLang="ja-JP" sz="2000" b="1" dirty="0" smtClean="0">
                <a:latin typeface="Century" panose="02040604050505020304" pitchFamily="18" charset="0"/>
                <a:ea typeface="ＭＳ ゴシック" panose="020B0609070205080204" pitchFamily="49" charset="-128"/>
              </a:rPr>
              <a:t>shoe</a:t>
            </a:r>
            <a:r>
              <a:rPr lang="ja-JP" altLang="en-US" sz="2000" b="1" dirty="0" smtClean="0">
                <a:latin typeface="Century" panose="02040604050505020304" pitchFamily="18" charset="0"/>
                <a:ea typeface="ＭＳ ゴシック" panose="020B0609070205080204" pitchFamily="49" charset="-128"/>
              </a:rPr>
              <a:t>　</a:t>
            </a:r>
            <a:r>
              <a:rPr lang="en-US" altLang="ja-JP" sz="2000" b="1" dirty="0">
                <a:latin typeface="Century" panose="02040604050505020304" pitchFamily="18" charset="0"/>
                <a:ea typeface="ＭＳ ゴシック" panose="020B0609070205080204" pitchFamily="49" charset="-128"/>
              </a:rPr>
              <a:t> notebook</a:t>
            </a:r>
            <a:endParaRPr lang="ja-JP" altLang="en-US" sz="2000" dirty="0">
              <a:latin typeface="Century" panose="02040604050505020304" pitchFamily="18" charset="0"/>
              <a:ea typeface="ＭＳ ゴシック" panose="020B0609070205080204" pitchFamily="49" charset="-128"/>
            </a:endParaRPr>
          </a:p>
          <a:p>
            <a:endParaRPr lang="ja-JP" altLang="en-US" sz="2000" dirty="0" smtClean="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6289571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39833" y="501522"/>
            <a:ext cx="8675063" cy="2862322"/>
          </a:xfrm>
          <a:prstGeom prst="rect">
            <a:avLst/>
          </a:prstGeom>
          <a:noFill/>
          <a:ln>
            <a:noFill/>
          </a:ln>
        </p:spPr>
        <p:txBody>
          <a:bodyPr wrap="square" rtlCol="0">
            <a:spAutoFit/>
          </a:bodyPr>
          <a:lstStyle/>
          <a:p>
            <a:r>
              <a:rPr lang="ja-JP" altLang="en-US" sz="2000" dirty="0">
                <a:latin typeface="ＭＳ ゴシック" panose="020B0609070205080204" pitchFamily="49" charset="-128"/>
                <a:ea typeface="ＭＳ ゴシック" panose="020B0609070205080204" pitchFamily="49" charset="-128"/>
              </a:rPr>
              <a:t>　</a:t>
            </a:r>
            <a:r>
              <a:rPr lang="ja-JP" altLang="en-US" sz="2000" dirty="0" smtClean="0">
                <a:latin typeface="ＭＳ ゴシック" panose="020B0609070205080204" pitchFamily="49" charset="-128"/>
                <a:ea typeface="ＭＳ ゴシック" panose="020B0609070205080204" pitchFamily="49" charset="-128"/>
              </a:rPr>
              <a:t>③確認したことを踏まえて，第１問から第７問までをもう一度聞き，</a:t>
            </a:r>
          </a:p>
          <a:p>
            <a:r>
              <a:rPr lang="ja-JP" altLang="en-US" sz="2000" dirty="0" smtClean="0">
                <a:latin typeface="ＭＳ ゴシック" panose="020B0609070205080204" pitchFamily="49" charset="-128"/>
                <a:ea typeface="ＭＳ ゴシック" panose="020B0609070205080204" pitchFamily="49" charset="-128"/>
              </a:rPr>
              <a:t>　　音声の違いに留意して，リピートする。</a:t>
            </a:r>
          </a:p>
          <a:p>
            <a:r>
              <a:rPr lang="ja-JP" altLang="en-US" sz="2000" b="1" dirty="0" smtClean="0">
                <a:latin typeface="Century" panose="02040604050505020304" pitchFamily="18" charset="0"/>
                <a:ea typeface="HGS明朝E" panose="02020900000000000000" pitchFamily="18" charset="-128"/>
              </a:rPr>
              <a:t>　</a:t>
            </a:r>
          </a:p>
          <a:p>
            <a:r>
              <a:rPr lang="ja-JP" altLang="en-US" sz="2000" dirty="0">
                <a:latin typeface="ＭＳ ゴシック" panose="020B0609070205080204" pitchFamily="49" charset="-128"/>
                <a:ea typeface="ＭＳ ゴシック" panose="020B0609070205080204" pitchFamily="49" charset="-128"/>
              </a:rPr>
              <a:t>　</a:t>
            </a:r>
            <a:r>
              <a:rPr lang="ja-JP" altLang="en-US" sz="2000" dirty="0" smtClean="0">
                <a:latin typeface="ＭＳ ゴシック" panose="020B0609070205080204" pitchFamily="49" charset="-128"/>
                <a:ea typeface="ＭＳ ゴシック" panose="020B0609070205080204" pitchFamily="49" charset="-128"/>
              </a:rPr>
              <a:t>④第８問から第２８問はテキストを見ながら</a:t>
            </a:r>
            <a:r>
              <a:rPr lang="en-US" altLang="ja-JP" sz="2000" b="1" dirty="0">
                <a:latin typeface="Century" panose="02040604050505020304" pitchFamily="18" charset="0"/>
                <a:ea typeface="ＭＳ ゴシック" panose="020B0609070205080204" pitchFamily="49" charset="-128"/>
              </a:rPr>
              <a:t>Let’s Listen</a:t>
            </a:r>
            <a:r>
              <a:rPr lang="en-US" altLang="ja-JP" sz="2000" dirty="0">
                <a:latin typeface="ＭＳ ゴシック" panose="020B0609070205080204" pitchFamily="49" charset="-128"/>
                <a:ea typeface="ＭＳ ゴシック" panose="020B0609070205080204" pitchFamily="49" charset="-128"/>
              </a:rPr>
              <a:t> </a:t>
            </a:r>
            <a:r>
              <a:rPr lang="ja-JP" altLang="en-US" sz="2000" dirty="0" smtClean="0">
                <a:latin typeface="ＭＳ ゴシック" panose="020B0609070205080204" pitchFamily="49" charset="-128"/>
                <a:ea typeface="ＭＳ ゴシック" panose="020B0609070205080204" pitchFamily="49" charset="-128"/>
              </a:rPr>
              <a:t>を聞き，テキ</a:t>
            </a:r>
          </a:p>
          <a:p>
            <a:r>
              <a:rPr lang="ja-JP" altLang="en-US" sz="2000" dirty="0">
                <a:latin typeface="ＭＳ ゴシック" panose="020B0609070205080204" pitchFamily="49" charset="-128"/>
                <a:ea typeface="ＭＳ ゴシック" panose="020B0609070205080204" pitchFamily="49" charset="-128"/>
              </a:rPr>
              <a:t>　</a:t>
            </a:r>
            <a:r>
              <a:rPr lang="ja-JP" altLang="en-US" sz="2000" dirty="0" smtClean="0">
                <a:latin typeface="ＭＳ ゴシック" panose="020B0609070205080204" pitchFamily="49" charset="-128"/>
                <a:ea typeface="ＭＳ ゴシック" panose="020B0609070205080204" pitchFamily="49" charset="-128"/>
              </a:rPr>
              <a:t>　ストのイラストを指さしながらリピートする。</a:t>
            </a:r>
          </a:p>
          <a:p>
            <a:r>
              <a:rPr lang="ja-JP" altLang="en-US" sz="2000" dirty="0">
                <a:latin typeface="ＭＳ ゴシック" panose="020B0609070205080204" pitchFamily="49" charset="-128"/>
                <a:ea typeface="ＭＳ ゴシック" panose="020B0609070205080204" pitchFamily="49" charset="-128"/>
              </a:rPr>
              <a:t>　</a:t>
            </a:r>
            <a:r>
              <a:rPr lang="ja-JP" altLang="en-US" sz="2000" dirty="0" smtClean="0">
                <a:latin typeface="ＭＳ ゴシック" panose="020B0609070205080204" pitchFamily="49" charset="-128"/>
                <a:ea typeface="ＭＳ ゴシック" panose="020B0609070205080204" pitchFamily="49" charset="-128"/>
              </a:rPr>
              <a:t>（担当者は事前に問題の順番を確認しておくとよい。）</a:t>
            </a:r>
          </a:p>
          <a:p>
            <a:endParaRPr lang="ja-JP" altLang="en-US" sz="2000" dirty="0">
              <a:latin typeface="ＭＳ ゴシック" panose="020B0609070205080204" pitchFamily="49" charset="-128"/>
              <a:ea typeface="ＭＳ ゴシック" panose="020B0609070205080204" pitchFamily="49" charset="-128"/>
            </a:endParaRPr>
          </a:p>
          <a:p>
            <a:r>
              <a:rPr lang="ja-JP" altLang="en-US" sz="2000" dirty="0" smtClean="0">
                <a:latin typeface="ＭＳ ゴシック" panose="020B0609070205080204" pitchFamily="49" charset="-128"/>
                <a:ea typeface="ＭＳ ゴシック" panose="020B0609070205080204" pitchFamily="49" charset="-128"/>
              </a:rPr>
              <a:t>　⑤参考資料を読み，指導のポイントを確認する。</a:t>
            </a:r>
            <a:endParaRPr lang="ja-JP" altLang="en-US" sz="2000" dirty="0">
              <a:latin typeface="Century" panose="02040604050505020304" pitchFamily="18" charset="0"/>
              <a:ea typeface="ＭＳ ゴシック" panose="020B0609070205080204" pitchFamily="49" charset="-128"/>
            </a:endParaRPr>
          </a:p>
          <a:p>
            <a:endParaRPr lang="ja-JP" altLang="en-US" sz="2000" dirty="0" smtClean="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236906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67544" y="1196752"/>
            <a:ext cx="3744416" cy="5262979"/>
          </a:xfrm>
          <a:prstGeom prst="rect">
            <a:avLst/>
          </a:prstGeom>
          <a:noFill/>
        </p:spPr>
        <p:txBody>
          <a:bodyPr wrap="square" rtlCol="0">
            <a:spAutoFit/>
          </a:bodyPr>
          <a:lstStyle/>
          <a:p>
            <a:r>
              <a:rPr lang="en-US" altLang="ja-JP" sz="2400" b="1" dirty="0" smtClean="0">
                <a:latin typeface="Century" panose="02040604050505020304" pitchFamily="18" charset="0"/>
              </a:rPr>
              <a:t>1    It’s </a:t>
            </a:r>
            <a:r>
              <a:rPr lang="en-US" altLang="ja-JP" sz="2400" b="1" dirty="0" smtClean="0">
                <a:solidFill>
                  <a:srgbClr val="FF6600"/>
                </a:solidFill>
                <a:latin typeface="Century" panose="02040604050505020304" pitchFamily="18" charset="0"/>
              </a:rPr>
              <a:t>a triangle</a:t>
            </a:r>
            <a:r>
              <a:rPr lang="en-US" altLang="ja-JP" sz="2400" b="1" dirty="0" smtClean="0">
                <a:latin typeface="Century" panose="02040604050505020304" pitchFamily="18" charset="0"/>
              </a:rPr>
              <a:t>.</a:t>
            </a:r>
          </a:p>
          <a:p>
            <a:r>
              <a:rPr lang="en-US" altLang="ja-JP" sz="2400" b="1" dirty="0" smtClean="0">
                <a:latin typeface="Century" panose="02040604050505020304" pitchFamily="18" charset="0"/>
              </a:rPr>
              <a:t>2    It’s </a:t>
            </a:r>
            <a:r>
              <a:rPr lang="en-US" altLang="ja-JP" sz="2400" b="1" dirty="0" smtClean="0">
                <a:solidFill>
                  <a:srgbClr val="0070C0"/>
                </a:solidFill>
                <a:latin typeface="Century" panose="02040604050505020304" pitchFamily="18" charset="0"/>
              </a:rPr>
              <a:t>a</a:t>
            </a:r>
            <a:r>
              <a:rPr lang="en-US" altLang="ja-JP" sz="2400" b="1" dirty="0" smtClean="0">
                <a:latin typeface="Century" panose="02040604050505020304" pitchFamily="18" charset="0"/>
              </a:rPr>
              <a:t> </a:t>
            </a:r>
            <a:r>
              <a:rPr lang="en-US" altLang="ja-JP" sz="2400" b="1" dirty="0" smtClean="0">
                <a:solidFill>
                  <a:srgbClr val="0070C0"/>
                </a:solidFill>
                <a:latin typeface="Century" panose="02040604050505020304" pitchFamily="18" charset="0"/>
              </a:rPr>
              <a:t>fish</a:t>
            </a:r>
            <a:r>
              <a:rPr lang="en-US" altLang="ja-JP" sz="2400" b="1" dirty="0" smtClean="0">
                <a:latin typeface="Century" panose="02040604050505020304" pitchFamily="18" charset="0"/>
              </a:rPr>
              <a:t>.</a:t>
            </a:r>
          </a:p>
          <a:p>
            <a:r>
              <a:rPr lang="en-US" altLang="ja-JP" sz="2400" b="1" dirty="0" smtClean="0">
                <a:latin typeface="Century" panose="02040604050505020304" pitchFamily="18" charset="0"/>
              </a:rPr>
              <a:t>3    It’s </a:t>
            </a:r>
            <a:r>
              <a:rPr lang="en-US" altLang="ja-JP" sz="2400" b="1" dirty="0" smtClean="0">
                <a:solidFill>
                  <a:srgbClr val="0070C0"/>
                </a:solidFill>
                <a:latin typeface="Century" panose="02040604050505020304" pitchFamily="18" charset="0"/>
              </a:rPr>
              <a:t>a recorder</a:t>
            </a:r>
            <a:r>
              <a:rPr lang="en-US" altLang="ja-JP" sz="2400" b="1" dirty="0" smtClean="0">
                <a:latin typeface="Century" panose="02040604050505020304" pitchFamily="18" charset="0"/>
              </a:rPr>
              <a:t>.</a:t>
            </a:r>
          </a:p>
          <a:p>
            <a:r>
              <a:rPr lang="en-US" altLang="ja-JP" sz="2400" b="1" dirty="0" smtClean="0">
                <a:latin typeface="Century" panose="02040604050505020304" pitchFamily="18" charset="0"/>
              </a:rPr>
              <a:t>4    It’s </a:t>
            </a:r>
            <a:r>
              <a:rPr lang="en-US" altLang="ja-JP" sz="2400" b="1" dirty="0" smtClean="0">
                <a:solidFill>
                  <a:srgbClr val="009900"/>
                </a:solidFill>
                <a:latin typeface="Century" panose="02040604050505020304" pitchFamily="18" charset="0"/>
              </a:rPr>
              <a:t>a shoe</a:t>
            </a:r>
            <a:r>
              <a:rPr lang="en-US" altLang="ja-JP" sz="2400" b="1" dirty="0" smtClean="0">
                <a:latin typeface="Century" panose="02040604050505020304" pitchFamily="18" charset="0"/>
              </a:rPr>
              <a:t>.</a:t>
            </a:r>
          </a:p>
          <a:p>
            <a:r>
              <a:rPr lang="en-US" altLang="ja-JP" sz="2400" b="1" dirty="0" smtClean="0">
                <a:latin typeface="Century" panose="02040604050505020304" pitchFamily="18" charset="0"/>
              </a:rPr>
              <a:t>5    It’s </a:t>
            </a:r>
            <a:r>
              <a:rPr lang="en-US" altLang="ja-JP" sz="2400" b="1" dirty="0" smtClean="0">
                <a:solidFill>
                  <a:srgbClr val="009900"/>
                </a:solidFill>
                <a:latin typeface="Century" panose="02040604050505020304" pitchFamily="18" charset="0"/>
              </a:rPr>
              <a:t>a notebook</a:t>
            </a:r>
            <a:r>
              <a:rPr lang="en-US" altLang="ja-JP" sz="2400" b="1" dirty="0" smtClean="0">
                <a:latin typeface="Century" panose="02040604050505020304" pitchFamily="18" charset="0"/>
              </a:rPr>
              <a:t>.</a:t>
            </a:r>
          </a:p>
          <a:p>
            <a:r>
              <a:rPr lang="en-US" altLang="ja-JP" sz="2400" b="1" dirty="0" smtClean="0">
                <a:latin typeface="Century" panose="02040604050505020304" pitchFamily="18" charset="0"/>
              </a:rPr>
              <a:t>6    It’s </a:t>
            </a:r>
            <a:r>
              <a:rPr lang="en-US" altLang="ja-JP" sz="2400" b="1" dirty="0" smtClean="0">
                <a:solidFill>
                  <a:srgbClr val="FF6600"/>
                </a:solidFill>
                <a:latin typeface="Century" panose="02040604050505020304" pitchFamily="18" charset="0"/>
              </a:rPr>
              <a:t>an eraser</a:t>
            </a:r>
            <a:r>
              <a:rPr lang="en-US" altLang="ja-JP" sz="2400" b="1" dirty="0" smtClean="0">
                <a:latin typeface="Century" panose="02040604050505020304" pitchFamily="18" charset="0"/>
              </a:rPr>
              <a:t>.</a:t>
            </a:r>
          </a:p>
          <a:p>
            <a:r>
              <a:rPr lang="en-US" altLang="ja-JP" sz="2400" b="1" dirty="0" smtClean="0">
                <a:latin typeface="Century" panose="02040604050505020304" pitchFamily="18" charset="0"/>
              </a:rPr>
              <a:t>7    It’s </a:t>
            </a:r>
            <a:r>
              <a:rPr lang="en-US" altLang="ja-JP" sz="2400" b="1" dirty="0" smtClean="0">
                <a:solidFill>
                  <a:srgbClr val="FF6600"/>
                </a:solidFill>
                <a:latin typeface="Century" panose="02040604050505020304" pitchFamily="18" charset="0"/>
              </a:rPr>
              <a:t>an eraser</a:t>
            </a:r>
            <a:r>
              <a:rPr lang="en-US" altLang="ja-JP" sz="2400" b="1" dirty="0" smtClean="0">
                <a:latin typeface="Century" panose="02040604050505020304" pitchFamily="18" charset="0"/>
              </a:rPr>
              <a:t>.</a:t>
            </a:r>
          </a:p>
          <a:p>
            <a:r>
              <a:rPr lang="en-US" altLang="ja-JP" sz="2400" b="1" dirty="0" smtClean="0">
                <a:latin typeface="Century" panose="02040604050505020304" pitchFamily="18" charset="0"/>
              </a:rPr>
              <a:t>8    It’s </a:t>
            </a:r>
            <a:r>
              <a:rPr lang="en-US" altLang="ja-JP" sz="2400" b="1" dirty="0" smtClean="0">
                <a:solidFill>
                  <a:srgbClr val="0070C0"/>
                </a:solidFill>
                <a:latin typeface="Century" panose="02040604050505020304" pitchFamily="18" charset="0"/>
              </a:rPr>
              <a:t>a glove</a:t>
            </a:r>
            <a:r>
              <a:rPr lang="en-US" altLang="ja-JP" sz="2400" b="1" dirty="0" smtClean="0">
                <a:latin typeface="Century" panose="02040604050505020304" pitchFamily="18" charset="0"/>
              </a:rPr>
              <a:t>.</a:t>
            </a:r>
          </a:p>
          <a:p>
            <a:r>
              <a:rPr lang="en-US" altLang="ja-JP" sz="2400" b="1" dirty="0" smtClean="0">
                <a:latin typeface="Century" panose="02040604050505020304" pitchFamily="18" charset="0"/>
              </a:rPr>
              <a:t>9    It’s </a:t>
            </a:r>
            <a:r>
              <a:rPr lang="en-US" altLang="ja-JP" sz="2400" b="1" dirty="0" smtClean="0">
                <a:solidFill>
                  <a:srgbClr val="0070C0"/>
                </a:solidFill>
                <a:latin typeface="Century" panose="02040604050505020304" pitchFamily="18" charset="0"/>
              </a:rPr>
              <a:t>a beaker</a:t>
            </a:r>
            <a:r>
              <a:rPr lang="en-US" altLang="ja-JP" sz="2400" b="1" dirty="0" smtClean="0">
                <a:latin typeface="Century" panose="02040604050505020304" pitchFamily="18" charset="0"/>
              </a:rPr>
              <a:t>.</a:t>
            </a:r>
          </a:p>
          <a:p>
            <a:r>
              <a:rPr lang="en-US" altLang="ja-JP" sz="2400" b="1" dirty="0" smtClean="0">
                <a:latin typeface="Century" panose="02040604050505020304" pitchFamily="18" charset="0"/>
              </a:rPr>
              <a:t>10  It’s </a:t>
            </a:r>
            <a:r>
              <a:rPr lang="en-US" altLang="ja-JP" sz="2400" b="1" dirty="0" smtClean="0">
                <a:solidFill>
                  <a:srgbClr val="0070C0"/>
                </a:solidFill>
                <a:latin typeface="Century" panose="02040604050505020304" pitchFamily="18" charset="0"/>
              </a:rPr>
              <a:t>a</a:t>
            </a:r>
            <a:r>
              <a:rPr lang="en-US" altLang="ja-JP" sz="2400" b="1" dirty="0" smtClean="0">
                <a:latin typeface="Century" panose="02040604050505020304" pitchFamily="18" charset="0"/>
              </a:rPr>
              <a:t> </a:t>
            </a:r>
            <a:r>
              <a:rPr lang="en-US" altLang="ja-JP" sz="2400" b="1" dirty="0" smtClean="0">
                <a:solidFill>
                  <a:srgbClr val="0070C0"/>
                </a:solidFill>
                <a:latin typeface="Century" panose="02040604050505020304" pitchFamily="18" charset="0"/>
              </a:rPr>
              <a:t>bird</a:t>
            </a:r>
            <a:r>
              <a:rPr lang="en-US" altLang="ja-JP" sz="2400" b="1" dirty="0" smtClean="0">
                <a:latin typeface="Century" panose="02040604050505020304" pitchFamily="18" charset="0"/>
              </a:rPr>
              <a:t>.</a:t>
            </a:r>
          </a:p>
          <a:p>
            <a:r>
              <a:rPr lang="en-US" altLang="ja-JP" sz="2400" b="1" dirty="0" smtClean="0">
                <a:latin typeface="Century" panose="02040604050505020304" pitchFamily="18" charset="0"/>
              </a:rPr>
              <a:t>11  It’s </a:t>
            </a:r>
            <a:r>
              <a:rPr lang="en-US" altLang="ja-JP" sz="2400" b="1" dirty="0" smtClean="0">
                <a:solidFill>
                  <a:srgbClr val="009900"/>
                </a:solidFill>
                <a:latin typeface="Century" panose="02040604050505020304" pitchFamily="18" charset="0"/>
              </a:rPr>
              <a:t>a textbook</a:t>
            </a:r>
            <a:r>
              <a:rPr lang="en-US" altLang="ja-JP" sz="2400" b="1" dirty="0" smtClean="0">
                <a:latin typeface="Century" panose="02040604050505020304" pitchFamily="18" charset="0"/>
              </a:rPr>
              <a:t>.</a:t>
            </a:r>
          </a:p>
          <a:p>
            <a:r>
              <a:rPr lang="en-US" altLang="ja-JP" sz="2400" b="1" dirty="0" smtClean="0">
                <a:latin typeface="Century" panose="02040604050505020304" pitchFamily="18" charset="0"/>
              </a:rPr>
              <a:t>12  It’s </a:t>
            </a:r>
            <a:r>
              <a:rPr lang="en-US" altLang="ja-JP" sz="2400" b="1" dirty="0" smtClean="0">
                <a:solidFill>
                  <a:srgbClr val="0070C0"/>
                </a:solidFill>
                <a:latin typeface="Century" panose="02040604050505020304" pitchFamily="18" charset="0"/>
              </a:rPr>
              <a:t>a piano</a:t>
            </a:r>
            <a:r>
              <a:rPr lang="en-US" altLang="ja-JP" sz="2400" b="1" dirty="0" smtClean="0">
                <a:latin typeface="Century" panose="02040604050505020304" pitchFamily="18" charset="0"/>
              </a:rPr>
              <a:t>.</a:t>
            </a:r>
          </a:p>
          <a:p>
            <a:r>
              <a:rPr lang="en-US" altLang="ja-JP" sz="2400" b="1" dirty="0" smtClean="0">
                <a:latin typeface="Century" panose="02040604050505020304" pitchFamily="18" charset="0"/>
              </a:rPr>
              <a:t>13  It’s </a:t>
            </a:r>
            <a:r>
              <a:rPr lang="en-US" altLang="ja-JP" sz="2400" b="1" dirty="0" smtClean="0">
                <a:solidFill>
                  <a:srgbClr val="0070C0"/>
                </a:solidFill>
                <a:latin typeface="Century" panose="02040604050505020304" pitchFamily="18" charset="0"/>
              </a:rPr>
              <a:t>a mat</a:t>
            </a:r>
            <a:r>
              <a:rPr lang="en-US" altLang="ja-JP" sz="2400" b="1" dirty="0" smtClean="0">
                <a:latin typeface="Century" panose="02040604050505020304" pitchFamily="18" charset="0"/>
              </a:rPr>
              <a:t>.</a:t>
            </a:r>
          </a:p>
          <a:p>
            <a:r>
              <a:rPr lang="en-US" altLang="ja-JP" sz="2400" b="1" dirty="0" smtClean="0">
                <a:latin typeface="Century" panose="02040604050505020304" pitchFamily="18" charset="0"/>
              </a:rPr>
              <a:t>14  It’s </a:t>
            </a:r>
            <a:r>
              <a:rPr lang="en-US" altLang="ja-JP" sz="2400" b="1" dirty="0" smtClean="0">
                <a:solidFill>
                  <a:srgbClr val="FF6600"/>
                </a:solidFill>
                <a:latin typeface="Century" panose="02040604050505020304" pitchFamily="18" charset="0"/>
              </a:rPr>
              <a:t>a bat</a:t>
            </a:r>
            <a:r>
              <a:rPr lang="en-US" altLang="ja-JP" sz="2400" b="1" dirty="0" smtClean="0">
                <a:latin typeface="Century" panose="02040604050505020304" pitchFamily="18" charset="0"/>
              </a:rPr>
              <a:t>.</a:t>
            </a:r>
          </a:p>
        </p:txBody>
      </p:sp>
      <p:sp>
        <p:nvSpPr>
          <p:cNvPr id="6" name="テキスト ボックス 5"/>
          <p:cNvSpPr txBox="1"/>
          <p:nvPr/>
        </p:nvSpPr>
        <p:spPr>
          <a:xfrm>
            <a:off x="2051720" y="460973"/>
            <a:ext cx="3888432" cy="646331"/>
          </a:xfrm>
          <a:prstGeom prst="rect">
            <a:avLst/>
          </a:prstGeom>
          <a:solidFill>
            <a:srgbClr val="FFFF00"/>
          </a:solidFill>
        </p:spPr>
        <p:txBody>
          <a:bodyPr wrap="square" rtlCol="0">
            <a:spAutoFit/>
          </a:bodyPr>
          <a:lstStyle/>
          <a:p>
            <a:r>
              <a:rPr lang="en-US" altLang="ja-JP" sz="3600" b="1" dirty="0" smtClean="0">
                <a:latin typeface="Century" panose="02040604050505020304" pitchFamily="18" charset="0"/>
                <a:ea typeface="HGS明朝E" panose="02020900000000000000" pitchFamily="18" charset="-128"/>
              </a:rPr>
              <a:t>    </a:t>
            </a:r>
            <a:r>
              <a:rPr lang="en-US" altLang="ja-JP" sz="3200" b="1" dirty="0" smtClean="0">
                <a:latin typeface="Century" panose="02040604050505020304" pitchFamily="18" charset="0"/>
                <a:ea typeface="HGS明朝E" panose="02020900000000000000" pitchFamily="18" charset="-128"/>
              </a:rPr>
              <a:t>What’s </a:t>
            </a:r>
            <a:r>
              <a:rPr lang="en-US" altLang="ja-JP" sz="3200" b="1" dirty="0">
                <a:latin typeface="Century" panose="02040604050505020304" pitchFamily="18" charset="0"/>
                <a:ea typeface="HGS明朝E" panose="02020900000000000000" pitchFamily="18" charset="-128"/>
              </a:rPr>
              <a:t>this ?</a:t>
            </a:r>
            <a:endParaRPr kumimoji="1" lang="ja-JP" altLang="en-US" sz="3200" dirty="0"/>
          </a:p>
        </p:txBody>
      </p:sp>
      <p:sp>
        <p:nvSpPr>
          <p:cNvPr id="7" name="テキスト ボックス 6"/>
          <p:cNvSpPr txBox="1"/>
          <p:nvPr/>
        </p:nvSpPr>
        <p:spPr>
          <a:xfrm>
            <a:off x="4499992" y="1196752"/>
            <a:ext cx="4176464" cy="5262979"/>
          </a:xfrm>
          <a:prstGeom prst="rect">
            <a:avLst/>
          </a:prstGeom>
          <a:noFill/>
        </p:spPr>
        <p:txBody>
          <a:bodyPr wrap="square" rtlCol="0">
            <a:spAutoFit/>
          </a:bodyPr>
          <a:lstStyle/>
          <a:p>
            <a:r>
              <a:rPr lang="en-US" altLang="ja-JP" sz="2400" b="1" dirty="0" smtClean="0">
                <a:latin typeface="Century" panose="02040604050505020304" pitchFamily="18" charset="0"/>
              </a:rPr>
              <a:t>15   It’s </a:t>
            </a:r>
            <a:r>
              <a:rPr lang="en-US" altLang="ja-JP" sz="2400" b="1" dirty="0" smtClean="0">
                <a:solidFill>
                  <a:srgbClr val="0070C0"/>
                </a:solidFill>
                <a:latin typeface="Century" panose="02040604050505020304" pitchFamily="18" charset="0"/>
              </a:rPr>
              <a:t>a cap</a:t>
            </a:r>
            <a:r>
              <a:rPr lang="en-US" altLang="ja-JP" sz="2400" b="1" dirty="0" smtClean="0">
                <a:latin typeface="Century" panose="02040604050505020304" pitchFamily="18" charset="0"/>
              </a:rPr>
              <a:t>.</a:t>
            </a:r>
          </a:p>
          <a:p>
            <a:r>
              <a:rPr lang="en-US" altLang="ja-JP" sz="2400" b="1" dirty="0" smtClean="0">
                <a:latin typeface="Century" panose="02040604050505020304" pitchFamily="18" charset="0"/>
              </a:rPr>
              <a:t>16   It’s </a:t>
            </a:r>
            <a:r>
              <a:rPr lang="en-US" altLang="ja-JP" sz="2400" b="1" dirty="0" smtClean="0">
                <a:solidFill>
                  <a:srgbClr val="0070C0"/>
                </a:solidFill>
                <a:latin typeface="Century" panose="02040604050505020304" pitchFamily="18" charset="0"/>
              </a:rPr>
              <a:t>a map</a:t>
            </a:r>
            <a:r>
              <a:rPr lang="en-US" altLang="ja-JP" sz="2400" b="1" dirty="0" smtClean="0">
                <a:latin typeface="Century" panose="02040604050505020304" pitchFamily="18" charset="0"/>
              </a:rPr>
              <a:t>.</a:t>
            </a:r>
          </a:p>
          <a:p>
            <a:r>
              <a:rPr lang="en-US" altLang="ja-JP" sz="2400" b="1" dirty="0" smtClean="0">
                <a:latin typeface="Century" panose="02040604050505020304" pitchFamily="18" charset="0"/>
              </a:rPr>
              <a:t>17   It’s </a:t>
            </a:r>
            <a:r>
              <a:rPr lang="en-US" altLang="ja-JP" sz="2400" b="1" dirty="0" smtClean="0">
                <a:solidFill>
                  <a:srgbClr val="FF6600"/>
                </a:solidFill>
                <a:latin typeface="Century" panose="02040604050505020304" pitchFamily="18" charset="0"/>
              </a:rPr>
              <a:t>a triangle</a:t>
            </a:r>
            <a:r>
              <a:rPr lang="en-US" altLang="ja-JP" sz="2400" b="1" dirty="0" smtClean="0">
                <a:latin typeface="Century" panose="02040604050505020304" pitchFamily="18" charset="0"/>
              </a:rPr>
              <a:t>.</a:t>
            </a:r>
          </a:p>
          <a:p>
            <a:r>
              <a:rPr lang="en-US" altLang="ja-JP" sz="2400" b="1" dirty="0" smtClean="0">
                <a:latin typeface="Century" panose="02040604050505020304" pitchFamily="18" charset="0"/>
              </a:rPr>
              <a:t>18   It’s </a:t>
            </a:r>
            <a:r>
              <a:rPr lang="en-US" altLang="ja-JP" sz="2400" b="1" dirty="0" smtClean="0">
                <a:solidFill>
                  <a:srgbClr val="0070C0"/>
                </a:solidFill>
                <a:latin typeface="Century" panose="02040604050505020304" pitchFamily="18" charset="0"/>
              </a:rPr>
              <a:t>an apple</a:t>
            </a:r>
            <a:r>
              <a:rPr lang="en-US" altLang="ja-JP" sz="2400" b="1" dirty="0" smtClean="0">
                <a:latin typeface="Century" panose="02040604050505020304" pitchFamily="18" charset="0"/>
              </a:rPr>
              <a:t>.</a:t>
            </a:r>
          </a:p>
          <a:p>
            <a:r>
              <a:rPr lang="en-US" altLang="ja-JP" sz="2400" b="1" dirty="0" smtClean="0">
                <a:latin typeface="Century" panose="02040604050505020304" pitchFamily="18" charset="0"/>
              </a:rPr>
              <a:t>19   It’s </a:t>
            </a:r>
            <a:r>
              <a:rPr lang="en-US" altLang="ja-JP" sz="2400" b="1" dirty="0" smtClean="0">
                <a:solidFill>
                  <a:srgbClr val="FF0066"/>
                </a:solidFill>
                <a:latin typeface="Century" panose="02040604050505020304" pitchFamily="18" charset="0"/>
              </a:rPr>
              <a:t>a ruler</a:t>
            </a:r>
            <a:r>
              <a:rPr lang="en-US" altLang="ja-JP" sz="2400" b="1" dirty="0" smtClean="0">
                <a:latin typeface="Century" panose="02040604050505020304" pitchFamily="18" charset="0"/>
              </a:rPr>
              <a:t>.</a:t>
            </a:r>
          </a:p>
          <a:p>
            <a:r>
              <a:rPr lang="en-US" altLang="ja-JP" sz="2400" b="1" dirty="0" smtClean="0">
                <a:latin typeface="Century" panose="02040604050505020304" pitchFamily="18" charset="0"/>
              </a:rPr>
              <a:t>20   It’s </a:t>
            </a:r>
            <a:r>
              <a:rPr lang="en-US" altLang="ja-JP" sz="2400" b="1" dirty="0" smtClean="0">
                <a:solidFill>
                  <a:srgbClr val="FF0066"/>
                </a:solidFill>
                <a:latin typeface="Century" panose="02040604050505020304" pitchFamily="18" charset="0"/>
              </a:rPr>
              <a:t>a globe</a:t>
            </a:r>
            <a:r>
              <a:rPr lang="en-US" altLang="ja-JP" sz="2400" b="1" dirty="0" smtClean="0">
                <a:latin typeface="Century" panose="02040604050505020304" pitchFamily="18" charset="0"/>
              </a:rPr>
              <a:t>.</a:t>
            </a:r>
          </a:p>
          <a:p>
            <a:r>
              <a:rPr lang="en-US" altLang="ja-JP" sz="2400" b="1" dirty="0" smtClean="0">
                <a:latin typeface="Century" panose="02040604050505020304" pitchFamily="18" charset="0"/>
              </a:rPr>
              <a:t>21   It’s </a:t>
            </a:r>
            <a:r>
              <a:rPr lang="en-US" altLang="ja-JP" sz="2400" b="1" dirty="0" smtClean="0">
                <a:solidFill>
                  <a:srgbClr val="0070C0"/>
                </a:solidFill>
                <a:latin typeface="Century" panose="02040604050505020304" pitchFamily="18" charset="0"/>
              </a:rPr>
              <a:t>a tomato</a:t>
            </a:r>
            <a:r>
              <a:rPr lang="en-US" altLang="ja-JP" sz="2400" b="1" dirty="0" smtClean="0">
                <a:latin typeface="Century" panose="02040604050505020304" pitchFamily="18" charset="0"/>
              </a:rPr>
              <a:t>.</a:t>
            </a:r>
          </a:p>
          <a:p>
            <a:r>
              <a:rPr lang="en-US" altLang="ja-JP" sz="2400" b="1" dirty="0" smtClean="0">
                <a:latin typeface="Century" panose="02040604050505020304" pitchFamily="18" charset="0"/>
              </a:rPr>
              <a:t>22   It’s </a:t>
            </a:r>
            <a:r>
              <a:rPr lang="en-US" altLang="ja-JP" sz="2400" b="1" dirty="0" smtClean="0">
                <a:solidFill>
                  <a:srgbClr val="FF6600"/>
                </a:solidFill>
                <a:latin typeface="Century" panose="02040604050505020304" pitchFamily="18" charset="0"/>
              </a:rPr>
              <a:t>a bat</a:t>
            </a:r>
            <a:r>
              <a:rPr lang="en-US" altLang="ja-JP" sz="2400" b="1" dirty="0" smtClean="0">
                <a:latin typeface="Century" panose="02040604050505020304" pitchFamily="18" charset="0"/>
              </a:rPr>
              <a:t>.</a:t>
            </a:r>
          </a:p>
          <a:p>
            <a:r>
              <a:rPr lang="en-US" altLang="ja-JP" sz="2400" b="1" dirty="0" smtClean="0">
                <a:latin typeface="Century" panose="02040604050505020304" pitchFamily="18" charset="0"/>
              </a:rPr>
              <a:t>23   It’s </a:t>
            </a:r>
            <a:r>
              <a:rPr lang="en-US" altLang="ja-JP" sz="2400" b="1" dirty="0" smtClean="0">
                <a:solidFill>
                  <a:srgbClr val="009900"/>
                </a:solidFill>
                <a:latin typeface="Century" panose="02040604050505020304" pitchFamily="18" charset="0"/>
              </a:rPr>
              <a:t>a frying pan</a:t>
            </a:r>
            <a:r>
              <a:rPr lang="en-US" altLang="ja-JP" sz="2400" b="1" dirty="0" smtClean="0">
                <a:latin typeface="Century" panose="02040604050505020304" pitchFamily="18" charset="0"/>
              </a:rPr>
              <a:t>.</a:t>
            </a:r>
          </a:p>
          <a:p>
            <a:r>
              <a:rPr lang="en-US" altLang="ja-JP" sz="2400" b="1" dirty="0" smtClean="0">
                <a:latin typeface="Century" panose="02040604050505020304" pitchFamily="18" charset="0"/>
              </a:rPr>
              <a:t>24   It’s </a:t>
            </a:r>
            <a:r>
              <a:rPr lang="en-US" altLang="ja-JP" sz="2400" b="1" dirty="0" smtClean="0">
                <a:solidFill>
                  <a:srgbClr val="0070C0"/>
                </a:solidFill>
                <a:latin typeface="Century" panose="02040604050505020304" pitchFamily="18" charset="0"/>
              </a:rPr>
              <a:t>a cup</a:t>
            </a:r>
            <a:r>
              <a:rPr lang="en-US" altLang="ja-JP" sz="2400" b="1" dirty="0" smtClean="0">
                <a:latin typeface="Century" panose="02040604050505020304" pitchFamily="18" charset="0"/>
              </a:rPr>
              <a:t>.</a:t>
            </a:r>
          </a:p>
          <a:p>
            <a:r>
              <a:rPr lang="en-US" altLang="ja-JP" sz="2400" b="1" dirty="0" smtClean="0">
                <a:latin typeface="Century" panose="02040604050505020304" pitchFamily="18" charset="0"/>
              </a:rPr>
              <a:t>25   It’s </a:t>
            </a:r>
            <a:r>
              <a:rPr lang="en-US" altLang="ja-JP" sz="2400" b="1" dirty="0" smtClean="0">
                <a:solidFill>
                  <a:srgbClr val="FF0066"/>
                </a:solidFill>
                <a:latin typeface="Century" panose="02040604050505020304" pitchFamily="18" charset="0"/>
              </a:rPr>
              <a:t>a microscope</a:t>
            </a:r>
            <a:r>
              <a:rPr lang="en-US" altLang="ja-JP" sz="2400" b="1" dirty="0" smtClean="0">
                <a:latin typeface="Century" panose="02040604050505020304" pitchFamily="18" charset="0"/>
              </a:rPr>
              <a:t>.</a:t>
            </a:r>
          </a:p>
          <a:p>
            <a:r>
              <a:rPr lang="en-US" altLang="ja-JP" sz="2400" b="1" dirty="0" smtClean="0">
                <a:latin typeface="Century" panose="02040604050505020304" pitchFamily="18" charset="0"/>
              </a:rPr>
              <a:t>26   It’s </a:t>
            </a:r>
            <a:r>
              <a:rPr lang="en-US" altLang="ja-JP" sz="2400" b="1" dirty="0" smtClean="0">
                <a:solidFill>
                  <a:srgbClr val="FF0066"/>
                </a:solidFill>
                <a:latin typeface="Century" panose="02040604050505020304" pitchFamily="18" charset="0"/>
              </a:rPr>
              <a:t>an eggplant</a:t>
            </a:r>
            <a:r>
              <a:rPr lang="en-US" altLang="ja-JP" sz="2400" b="1" dirty="0" smtClean="0">
                <a:latin typeface="Century" panose="02040604050505020304" pitchFamily="18" charset="0"/>
              </a:rPr>
              <a:t>.</a:t>
            </a:r>
          </a:p>
          <a:p>
            <a:r>
              <a:rPr lang="en-US" altLang="ja-JP" sz="2400" b="1" dirty="0" smtClean="0">
                <a:latin typeface="Century" panose="02040604050505020304" pitchFamily="18" charset="0"/>
              </a:rPr>
              <a:t>27   It’s </a:t>
            </a:r>
            <a:r>
              <a:rPr lang="en-US" altLang="ja-JP" sz="2400" b="1" dirty="0" smtClean="0">
                <a:solidFill>
                  <a:srgbClr val="0070C0"/>
                </a:solidFill>
                <a:latin typeface="Century" panose="02040604050505020304" pitchFamily="18" charset="0"/>
              </a:rPr>
              <a:t>a brush</a:t>
            </a:r>
            <a:r>
              <a:rPr lang="en-US" altLang="ja-JP" sz="2400" b="1" dirty="0" smtClean="0">
                <a:latin typeface="Century" panose="02040604050505020304" pitchFamily="18" charset="0"/>
              </a:rPr>
              <a:t>.</a:t>
            </a:r>
          </a:p>
          <a:p>
            <a:r>
              <a:rPr lang="en-US" altLang="ja-JP" sz="2400" b="1" dirty="0" smtClean="0">
                <a:latin typeface="Century" panose="02040604050505020304" pitchFamily="18" charset="0"/>
              </a:rPr>
              <a:t>28   It’s </a:t>
            </a:r>
            <a:r>
              <a:rPr lang="en-US" altLang="ja-JP" sz="2400" b="1" dirty="0" smtClean="0">
                <a:solidFill>
                  <a:srgbClr val="0070C0"/>
                </a:solidFill>
                <a:latin typeface="Century" panose="02040604050505020304" pitchFamily="18" charset="0"/>
              </a:rPr>
              <a:t>a flower</a:t>
            </a:r>
            <a:r>
              <a:rPr lang="en-US" altLang="ja-JP" sz="2400" b="1" dirty="0" smtClean="0">
                <a:latin typeface="Century" panose="02040604050505020304" pitchFamily="18" charset="0"/>
              </a:rPr>
              <a:t>.</a:t>
            </a:r>
          </a:p>
        </p:txBody>
      </p:sp>
      <p:sp>
        <p:nvSpPr>
          <p:cNvPr id="8" name="テキスト ボックス 7"/>
          <p:cNvSpPr txBox="1"/>
          <p:nvPr/>
        </p:nvSpPr>
        <p:spPr>
          <a:xfrm>
            <a:off x="251520" y="460973"/>
            <a:ext cx="1512168" cy="400110"/>
          </a:xfrm>
          <a:prstGeom prst="rect">
            <a:avLst/>
          </a:prstGeom>
          <a:noFill/>
        </p:spPr>
        <p:txBody>
          <a:bodyPr wrap="square" rtlCol="0">
            <a:spAutoFit/>
          </a:bodyPr>
          <a:lstStyle/>
          <a:p>
            <a:r>
              <a:rPr lang="ja-JP" altLang="en-US" sz="2000" dirty="0">
                <a:latin typeface="ＭＳ ゴシック" panose="020B0609070205080204" pitchFamily="49" charset="-128"/>
                <a:ea typeface="ＭＳ ゴシック" panose="020B0609070205080204" pitchFamily="49" charset="-128"/>
              </a:rPr>
              <a:t>参考資料</a:t>
            </a:r>
            <a:endParaRPr kumimoji="1" lang="ja-JP" altLang="en-US" sz="20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8788860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28536" y="404664"/>
            <a:ext cx="3307360" cy="461665"/>
          </a:xfrm>
          <a:prstGeom prst="rect">
            <a:avLst/>
          </a:prstGeom>
          <a:solidFill>
            <a:srgbClr val="FFFF00"/>
          </a:solidFill>
        </p:spPr>
        <p:txBody>
          <a:bodyPr wrap="square" rtlCol="0">
            <a:spAutoFit/>
          </a:bodyPr>
          <a:lstStyle/>
          <a:p>
            <a:r>
              <a:rPr lang="ja-JP" altLang="en-US" sz="2400" dirty="0" smtClean="0">
                <a:latin typeface="ＭＳ ゴシック" panose="020B0609070205080204" pitchFamily="49" charset="-128"/>
                <a:ea typeface="ＭＳ ゴシック" panose="020B0609070205080204" pitchFamily="49" charset="-128"/>
              </a:rPr>
              <a:t>　言語の気付き　１</a:t>
            </a:r>
            <a:endParaRPr kumimoji="1" lang="ja-JP" altLang="en-US" sz="2400" dirty="0">
              <a:latin typeface="ＭＳ ゴシック" panose="020B0609070205080204" pitchFamily="49" charset="-128"/>
              <a:ea typeface="ＭＳ ゴシック" panose="020B0609070205080204" pitchFamily="49" charset="-128"/>
            </a:endParaRPr>
          </a:p>
        </p:txBody>
      </p:sp>
      <p:sp>
        <p:nvSpPr>
          <p:cNvPr id="3" name="テキスト ボックス 2"/>
          <p:cNvSpPr txBox="1"/>
          <p:nvPr/>
        </p:nvSpPr>
        <p:spPr>
          <a:xfrm>
            <a:off x="301576" y="889901"/>
            <a:ext cx="7992888" cy="400110"/>
          </a:xfrm>
          <a:prstGeom prst="rect">
            <a:avLst/>
          </a:prstGeom>
          <a:noFill/>
        </p:spPr>
        <p:txBody>
          <a:bodyPr wrap="square" rtlCol="0">
            <a:spAutoFit/>
          </a:bodyPr>
          <a:lstStyle/>
          <a:p>
            <a:r>
              <a:rPr kumimoji="1" lang="ja-JP" altLang="en-US" sz="2000" dirty="0" smtClean="0">
                <a:latin typeface="ＭＳ ゴシック" panose="020B0609070205080204" pitchFamily="49" charset="-128"/>
                <a:ea typeface="ＭＳ ゴシック" panose="020B0609070205080204" pitchFamily="49" charset="-128"/>
              </a:rPr>
              <a:t>児童が知っている外来語と音声が異なる単語</a:t>
            </a:r>
          </a:p>
        </p:txBody>
      </p:sp>
      <p:sp>
        <p:nvSpPr>
          <p:cNvPr id="5" name="テキスト ボックス 4"/>
          <p:cNvSpPr txBox="1"/>
          <p:nvPr/>
        </p:nvSpPr>
        <p:spPr>
          <a:xfrm>
            <a:off x="301576" y="1351566"/>
            <a:ext cx="8662912" cy="1954381"/>
          </a:xfrm>
          <a:prstGeom prst="rect">
            <a:avLst/>
          </a:prstGeom>
          <a:noFill/>
          <a:ln>
            <a:solidFill>
              <a:srgbClr val="0000FF"/>
            </a:solidFill>
          </a:ln>
        </p:spPr>
        <p:txBody>
          <a:bodyPr wrap="square" rtlCol="0">
            <a:spAutoFit/>
          </a:bodyPr>
          <a:lstStyle/>
          <a:p>
            <a:endParaRPr lang="ja-JP" altLang="en-US" sz="1050" dirty="0" smtClean="0">
              <a:solidFill>
                <a:srgbClr val="0070C0"/>
              </a:solidFill>
              <a:latin typeface="ＭＳ ゴシック" panose="020B0609070205080204" pitchFamily="49" charset="-128"/>
              <a:ea typeface="ＭＳ ゴシック" panose="020B0609070205080204" pitchFamily="49" charset="-128"/>
            </a:endParaRPr>
          </a:p>
          <a:p>
            <a:r>
              <a:rPr lang="ja-JP" altLang="en-US" sz="2000" dirty="0" smtClean="0">
                <a:solidFill>
                  <a:srgbClr val="0070C0"/>
                </a:solidFill>
                <a:latin typeface="ＭＳ ゴシック" panose="020B0609070205080204" pitchFamily="49" charset="-128"/>
                <a:ea typeface="ＭＳ ゴシック" panose="020B0609070205080204" pitchFamily="49" charset="-128"/>
              </a:rPr>
              <a:t>　フィッシュ</a:t>
            </a:r>
            <a:r>
              <a:rPr lang="ja-JP" altLang="en-US" sz="2000" dirty="0" smtClean="0">
                <a:solidFill>
                  <a:srgbClr val="0070C0"/>
                </a:solidFill>
                <a:latin typeface="HGS明朝E" panose="02020900000000000000" pitchFamily="18" charset="-128"/>
                <a:ea typeface="HGS明朝E" panose="02020900000000000000" pitchFamily="18" charset="-128"/>
              </a:rPr>
              <a:t>　</a:t>
            </a:r>
            <a:r>
              <a:rPr lang="en-US" altLang="ja-JP" sz="2000" b="1" dirty="0" smtClean="0">
                <a:solidFill>
                  <a:srgbClr val="0070C0"/>
                </a:solidFill>
                <a:latin typeface="HGS明朝E" panose="02020900000000000000" pitchFamily="18" charset="-128"/>
                <a:ea typeface="HGS明朝E" panose="02020900000000000000" pitchFamily="18" charset="-128"/>
              </a:rPr>
              <a:t>fish</a:t>
            </a:r>
            <a:r>
              <a:rPr lang="ja-JP" altLang="en-US" sz="2000" dirty="0" smtClean="0">
                <a:solidFill>
                  <a:srgbClr val="0070C0"/>
                </a:solidFill>
                <a:latin typeface="HGS明朝E" panose="02020900000000000000" pitchFamily="18" charset="-128"/>
                <a:ea typeface="HGS明朝E" panose="02020900000000000000" pitchFamily="18" charset="-128"/>
              </a:rPr>
              <a:t>　　  　　</a:t>
            </a:r>
            <a:r>
              <a:rPr lang="ja-JP" altLang="en-US" sz="2000" dirty="0" smtClean="0">
                <a:solidFill>
                  <a:srgbClr val="0070C0"/>
                </a:solidFill>
                <a:latin typeface="ＭＳ ゴシック" panose="020B0609070205080204" pitchFamily="49" charset="-128"/>
                <a:ea typeface="ＭＳ ゴシック" panose="020B0609070205080204" pitchFamily="49" charset="-128"/>
              </a:rPr>
              <a:t>ピアノ</a:t>
            </a:r>
            <a:r>
              <a:rPr lang="ja-JP" altLang="en-US" sz="2000" dirty="0">
                <a:solidFill>
                  <a:srgbClr val="0070C0"/>
                </a:solidFill>
                <a:latin typeface="HGS明朝E" panose="02020900000000000000" pitchFamily="18" charset="-128"/>
                <a:ea typeface="HGS明朝E" panose="02020900000000000000" pitchFamily="18" charset="-128"/>
              </a:rPr>
              <a:t>　　</a:t>
            </a:r>
            <a:r>
              <a:rPr lang="en-US" altLang="ja-JP" sz="2000" b="1" dirty="0" smtClean="0">
                <a:solidFill>
                  <a:srgbClr val="0070C0"/>
                </a:solidFill>
                <a:latin typeface="HGS明朝E" panose="02020900000000000000" pitchFamily="18" charset="-128"/>
                <a:ea typeface="HGS明朝E" panose="02020900000000000000" pitchFamily="18" charset="-128"/>
              </a:rPr>
              <a:t>piano </a:t>
            </a:r>
            <a:r>
              <a:rPr lang="en-US" altLang="ja-JP" sz="2000" dirty="0" smtClean="0">
                <a:solidFill>
                  <a:srgbClr val="0070C0"/>
                </a:solidFill>
                <a:latin typeface="HGS明朝E" panose="02020900000000000000" pitchFamily="18" charset="-128"/>
                <a:ea typeface="HGS明朝E" panose="02020900000000000000" pitchFamily="18" charset="-128"/>
              </a:rPr>
              <a:t>  </a:t>
            </a:r>
            <a:r>
              <a:rPr lang="ja-JP" altLang="en-US" sz="2000" dirty="0" smtClean="0">
                <a:solidFill>
                  <a:srgbClr val="0070C0"/>
                </a:solidFill>
                <a:latin typeface="HGS明朝E" panose="02020900000000000000" pitchFamily="18" charset="-128"/>
                <a:ea typeface="HGS明朝E" panose="02020900000000000000" pitchFamily="18" charset="-128"/>
              </a:rPr>
              <a:t>　　</a:t>
            </a:r>
            <a:r>
              <a:rPr lang="ja-JP" altLang="en-US" sz="2000" dirty="0" smtClean="0">
                <a:solidFill>
                  <a:srgbClr val="0070C0"/>
                </a:solidFill>
                <a:latin typeface="ＭＳ ゴシック" panose="020B0609070205080204" pitchFamily="49" charset="-128"/>
                <a:ea typeface="ＭＳ ゴシック" panose="020B0609070205080204" pitchFamily="49" charset="-128"/>
              </a:rPr>
              <a:t>トマト</a:t>
            </a:r>
            <a:r>
              <a:rPr lang="ja-JP" altLang="en-US" sz="2000" dirty="0">
                <a:solidFill>
                  <a:srgbClr val="0070C0"/>
                </a:solidFill>
                <a:latin typeface="HGS明朝E" panose="02020900000000000000" pitchFamily="18" charset="-128"/>
                <a:ea typeface="HGS明朝E" panose="02020900000000000000" pitchFamily="18" charset="-128"/>
              </a:rPr>
              <a:t>　</a:t>
            </a:r>
            <a:r>
              <a:rPr lang="ja-JP" altLang="en-US" sz="2000" dirty="0" smtClean="0">
                <a:solidFill>
                  <a:srgbClr val="0070C0"/>
                </a:solidFill>
                <a:latin typeface="HGS明朝E" panose="02020900000000000000" pitchFamily="18" charset="-128"/>
                <a:ea typeface="HGS明朝E" panose="02020900000000000000" pitchFamily="18" charset="-128"/>
              </a:rPr>
              <a:t>　</a:t>
            </a:r>
            <a:r>
              <a:rPr lang="en-US" altLang="ja-JP" sz="2000" b="1" dirty="0" smtClean="0">
                <a:solidFill>
                  <a:srgbClr val="0070C0"/>
                </a:solidFill>
                <a:latin typeface="HGS明朝E" panose="02020900000000000000" pitchFamily="18" charset="-128"/>
                <a:ea typeface="HGS明朝E" panose="02020900000000000000" pitchFamily="18" charset="-128"/>
              </a:rPr>
              <a:t>tomato</a:t>
            </a:r>
            <a:endParaRPr lang="ja-JP" altLang="en-US" sz="2000" b="1" dirty="0">
              <a:solidFill>
                <a:srgbClr val="0070C0"/>
              </a:solidFill>
              <a:latin typeface="HGS明朝E" panose="02020900000000000000" pitchFamily="18" charset="-128"/>
              <a:ea typeface="HGS明朝E" panose="02020900000000000000" pitchFamily="18" charset="-128"/>
            </a:endParaRPr>
          </a:p>
          <a:p>
            <a:r>
              <a:rPr kumimoji="1" lang="ja-JP" altLang="en-US" sz="2000" dirty="0" smtClean="0">
                <a:solidFill>
                  <a:srgbClr val="0070C0"/>
                </a:solidFill>
                <a:latin typeface="ＭＳ ゴシック" panose="020B0609070205080204" pitchFamily="49" charset="-128"/>
                <a:ea typeface="ＭＳ ゴシック" panose="020B0609070205080204" pitchFamily="49" charset="-128"/>
              </a:rPr>
              <a:t>　リコーダー</a:t>
            </a:r>
            <a:r>
              <a:rPr kumimoji="1" lang="ja-JP" altLang="en-US" sz="2000" dirty="0" smtClean="0">
                <a:solidFill>
                  <a:srgbClr val="0070C0"/>
                </a:solidFill>
                <a:latin typeface="HGS明朝E" panose="02020900000000000000" pitchFamily="18" charset="-128"/>
                <a:ea typeface="HGS明朝E" panose="02020900000000000000" pitchFamily="18" charset="-128"/>
              </a:rPr>
              <a:t>　</a:t>
            </a:r>
            <a:r>
              <a:rPr kumimoji="1" lang="en-US" altLang="ja-JP" sz="2000" b="1" dirty="0" smtClean="0">
                <a:solidFill>
                  <a:srgbClr val="0070C0"/>
                </a:solidFill>
                <a:latin typeface="HGS明朝E" panose="02020900000000000000" pitchFamily="18" charset="-128"/>
                <a:ea typeface="HGS明朝E" panose="02020900000000000000" pitchFamily="18" charset="-128"/>
              </a:rPr>
              <a:t>recorder</a:t>
            </a:r>
            <a:r>
              <a:rPr lang="ja-JP" altLang="en-US" sz="2000" dirty="0">
                <a:solidFill>
                  <a:srgbClr val="0070C0"/>
                </a:solidFill>
                <a:latin typeface="HGS明朝E" panose="02020900000000000000" pitchFamily="18" charset="-128"/>
                <a:ea typeface="HGS明朝E" panose="02020900000000000000" pitchFamily="18" charset="-128"/>
              </a:rPr>
              <a:t> </a:t>
            </a:r>
            <a:r>
              <a:rPr lang="ja-JP" altLang="en-US" sz="2000" dirty="0" smtClean="0">
                <a:solidFill>
                  <a:srgbClr val="0070C0"/>
                </a:solidFill>
                <a:latin typeface="HGS明朝E" panose="02020900000000000000" pitchFamily="18" charset="-128"/>
                <a:ea typeface="HGS明朝E" panose="02020900000000000000" pitchFamily="18" charset="-128"/>
              </a:rPr>
              <a:t> 　　</a:t>
            </a:r>
            <a:r>
              <a:rPr lang="ja-JP" altLang="en-US" sz="2000" dirty="0" smtClean="0">
                <a:solidFill>
                  <a:srgbClr val="0070C0"/>
                </a:solidFill>
                <a:latin typeface="ＭＳ ゴシック" panose="020B0609070205080204" pitchFamily="49" charset="-128"/>
                <a:ea typeface="ＭＳ ゴシック" panose="020B0609070205080204" pitchFamily="49" charset="-128"/>
              </a:rPr>
              <a:t>マット</a:t>
            </a:r>
            <a:r>
              <a:rPr lang="ja-JP" altLang="en-US" sz="2000" dirty="0">
                <a:solidFill>
                  <a:srgbClr val="0070C0"/>
                </a:solidFill>
                <a:latin typeface="HGS明朝E" panose="02020900000000000000" pitchFamily="18" charset="-128"/>
                <a:ea typeface="HGS明朝E" panose="02020900000000000000" pitchFamily="18" charset="-128"/>
              </a:rPr>
              <a:t>　</a:t>
            </a:r>
            <a:r>
              <a:rPr lang="ja-JP" altLang="en-US" sz="2000" dirty="0" smtClean="0">
                <a:solidFill>
                  <a:srgbClr val="0070C0"/>
                </a:solidFill>
                <a:latin typeface="HGS明朝E" panose="02020900000000000000" pitchFamily="18" charset="-128"/>
                <a:ea typeface="HGS明朝E" panose="02020900000000000000" pitchFamily="18" charset="-128"/>
              </a:rPr>
              <a:t>   </a:t>
            </a:r>
            <a:r>
              <a:rPr lang="en-US" altLang="ja-JP" sz="2000" b="1" dirty="0" smtClean="0">
                <a:solidFill>
                  <a:srgbClr val="0070C0"/>
                </a:solidFill>
                <a:latin typeface="HGS明朝E" panose="02020900000000000000" pitchFamily="18" charset="-128"/>
                <a:ea typeface="HGS明朝E" panose="02020900000000000000" pitchFamily="18" charset="-128"/>
              </a:rPr>
              <a:t>mat</a:t>
            </a:r>
            <a:r>
              <a:rPr lang="ja-JP" altLang="en-US" sz="2000" dirty="0" smtClean="0">
                <a:solidFill>
                  <a:srgbClr val="0070C0"/>
                </a:solidFill>
                <a:latin typeface="HGS明朝E" panose="02020900000000000000" pitchFamily="18" charset="-128"/>
                <a:ea typeface="HGS明朝E" panose="02020900000000000000" pitchFamily="18" charset="-128"/>
              </a:rPr>
              <a:t>　　　　</a:t>
            </a:r>
            <a:r>
              <a:rPr lang="ja-JP" altLang="en-US" sz="2000" dirty="0" smtClean="0">
                <a:solidFill>
                  <a:srgbClr val="0070C0"/>
                </a:solidFill>
                <a:latin typeface="ＭＳ ゴシック" panose="020B0609070205080204" pitchFamily="49" charset="-128"/>
                <a:ea typeface="ＭＳ ゴシック" panose="020B0609070205080204" pitchFamily="49" charset="-128"/>
              </a:rPr>
              <a:t>カップ</a:t>
            </a:r>
            <a:r>
              <a:rPr lang="ja-JP" altLang="en-US" sz="2000" dirty="0">
                <a:solidFill>
                  <a:srgbClr val="0070C0"/>
                </a:solidFill>
                <a:latin typeface="HGS明朝E" panose="02020900000000000000" pitchFamily="18" charset="-128"/>
                <a:ea typeface="HGS明朝E" panose="02020900000000000000" pitchFamily="18" charset="-128"/>
              </a:rPr>
              <a:t>　　</a:t>
            </a:r>
            <a:r>
              <a:rPr lang="en-US" altLang="ja-JP" sz="2000" b="1" dirty="0" smtClean="0">
                <a:solidFill>
                  <a:srgbClr val="0070C0"/>
                </a:solidFill>
                <a:latin typeface="HGS明朝E" panose="02020900000000000000" pitchFamily="18" charset="-128"/>
                <a:ea typeface="HGS明朝E" panose="02020900000000000000" pitchFamily="18" charset="-128"/>
              </a:rPr>
              <a:t>cup</a:t>
            </a:r>
            <a:endParaRPr lang="ja-JP" altLang="en-US" sz="2000" b="1" dirty="0">
              <a:solidFill>
                <a:srgbClr val="0070C0"/>
              </a:solidFill>
              <a:latin typeface="HGS明朝E" panose="02020900000000000000" pitchFamily="18" charset="-128"/>
              <a:ea typeface="HGS明朝E" panose="02020900000000000000" pitchFamily="18" charset="-128"/>
            </a:endParaRPr>
          </a:p>
          <a:p>
            <a:r>
              <a:rPr lang="ja-JP" altLang="en-US" sz="2000" dirty="0" smtClean="0">
                <a:solidFill>
                  <a:srgbClr val="0070C0"/>
                </a:solidFill>
                <a:latin typeface="ＭＳ ゴシック" panose="020B0609070205080204" pitchFamily="49" charset="-128"/>
                <a:ea typeface="ＭＳ ゴシック" panose="020B0609070205080204" pitchFamily="49" charset="-128"/>
              </a:rPr>
              <a:t>　グローブ</a:t>
            </a:r>
            <a:r>
              <a:rPr lang="ja-JP" altLang="en-US" sz="2000" dirty="0" smtClean="0">
                <a:solidFill>
                  <a:srgbClr val="0070C0"/>
                </a:solidFill>
                <a:latin typeface="HGS明朝E" panose="02020900000000000000" pitchFamily="18" charset="-128"/>
                <a:ea typeface="HGS明朝E" panose="02020900000000000000" pitchFamily="18" charset="-128"/>
              </a:rPr>
              <a:t>　　</a:t>
            </a:r>
            <a:r>
              <a:rPr lang="en-US" altLang="ja-JP" sz="2000" b="1" dirty="0" smtClean="0">
                <a:solidFill>
                  <a:srgbClr val="0070C0"/>
                </a:solidFill>
                <a:latin typeface="HGS明朝E" panose="02020900000000000000" pitchFamily="18" charset="-128"/>
                <a:ea typeface="HGS明朝E" panose="02020900000000000000" pitchFamily="18" charset="-128"/>
              </a:rPr>
              <a:t>glove</a:t>
            </a:r>
            <a:r>
              <a:rPr lang="ja-JP" altLang="en-US" sz="2000" dirty="0">
                <a:solidFill>
                  <a:srgbClr val="0070C0"/>
                </a:solidFill>
                <a:latin typeface="HGS明朝E" panose="02020900000000000000" pitchFamily="18" charset="-128"/>
                <a:ea typeface="HGS明朝E" panose="02020900000000000000" pitchFamily="18" charset="-128"/>
              </a:rPr>
              <a:t>　</a:t>
            </a:r>
            <a:r>
              <a:rPr lang="ja-JP" altLang="en-US" sz="2000" dirty="0" smtClean="0">
                <a:solidFill>
                  <a:srgbClr val="0070C0"/>
                </a:solidFill>
                <a:latin typeface="HGS明朝E" panose="02020900000000000000" pitchFamily="18" charset="-128"/>
                <a:ea typeface="HGS明朝E" panose="02020900000000000000" pitchFamily="18" charset="-128"/>
              </a:rPr>
              <a:t>   　　</a:t>
            </a:r>
            <a:r>
              <a:rPr lang="ja-JP" altLang="en-US" sz="2000" dirty="0" smtClean="0">
                <a:solidFill>
                  <a:srgbClr val="0070C0"/>
                </a:solidFill>
                <a:latin typeface="ＭＳ ゴシック" panose="020B0609070205080204" pitchFamily="49" charset="-128"/>
                <a:ea typeface="ＭＳ ゴシック" panose="020B0609070205080204" pitchFamily="49" charset="-128"/>
              </a:rPr>
              <a:t>キャップ</a:t>
            </a:r>
            <a:r>
              <a:rPr lang="ja-JP" altLang="en-US" sz="2000" dirty="0">
                <a:solidFill>
                  <a:srgbClr val="0070C0"/>
                </a:solidFill>
                <a:latin typeface="HGS明朝E" panose="02020900000000000000" pitchFamily="18" charset="-128"/>
                <a:ea typeface="HGS明朝E" panose="02020900000000000000" pitchFamily="18" charset="-128"/>
              </a:rPr>
              <a:t>　</a:t>
            </a:r>
            <a:r>
              <a:rPr lang="en-US" altLang="ja-JP" sz="2000" b="1" dirty="0" smtClean="0">
                <a:solidFill>
                  <a:srgbClr val="0070C0"/>
                </a:solidFill>
                <a:latin typeface="HGS明朝E" panose="02020900000000000000" pitchFamily="18" charset="-128"/>
                <a:ea typeface="HGS明朝E" panose="02020900000000000000" pitchFamily="18" charset="-128"/>
              </a:rPr>
              <a:t>cap</a:t>
            </a:r>
            <a:r>
              <a:rPr lang="ja-JP" altLang="en-US" sz="2000" dirty="0" smtClean="0">
                <a:solidFill>
                  <a:srgbClr val="0070C0"/>
                </a:solidFill>
                <a:latin typeface="HGS明朝E" panose="02020900000000000000" pitchFamily="18" charset="-128"/>
                <a:ea typeface="HGS明朝E" panose="02020900000000000000" pitchFamily="18" charset="-128"/>
              </a:rPr>
              <a:t>　   　　</a:t>
            </a:r>
            <a:r>
              <a:rPr lang="ja-JP" altLang="en-US" sz="2000" dirty="0" smtClean="0">
                <a:solidFill>
                  <a:srgbClr val="0070C0"/>
                </a:solidFill>
                <a:latin typeface="ＭＳ ゴシック" panose="020B0609070205080204" pitchFamily="49" charset="-128"/>
                <a:ea typeface="ＭＳ ゴシック" panose="020B0609070205080204" pitchFamily="49" charset="-128"/>
              </a:rPr>
              <a:t>ブラシ</a:t>
            </a:r>
            <a:r>
              <a:rPr lang="ja-JP" altLang="en-US" sz="2000" dirty="0">
                <a:solidFill>
                  <a:srgbClr val="0070C0"/>
                </a:solidFill>
                <a:latin typeface="HGS明朝E" panose="02020900000000000000" pitchFamily="18" charset="-128"/>
                <a:ea typeface="HGS明朝E" panose="02020900000000000000" pitchFamily="18" charset="-128"/>
              </a:rPr>
              <a:t>　　</a:t>
            </a:r>
            <a:r>
              <a:rPr lang="en-US" altLang="ja-JP" sz="2000" b="1" dirty="0" smtClean="0">
                <a:solidFill>
                  <a:srgbClr val="0070C0"/>
                </a:solidFill>
                <a:latin typeface="HGS明朝E" panose="02020900000000000000" pitchFamily="18" charset="-128"/>
                <a:ea typeface="HGS明朝E" panose="02020900000000000000" pitchFamily="18" charset="-128"/>
              </a:rPr>
              <a:t>brush</a:t>
            </a:r>
            <a:endParaRPr lang="ja-JP" altLang="en-US" sz="2000" b="1" dirty="0" smtClean="0">
              <a:solidFill>
                <a:srgbClr val="0070C0"/>
              </a:solidFill>
              <a:latin typeface="HGS明朝E" panose="02020900000000000000" pitchFamily="18" charset="-128"/>
              <a:ea typeface="HGS明朝E" panose="02020900000000000000" pitchFamily="18" charset="-128"/>
            </a:endParaRPr>
          </a:p>
          <a:p>
            <a:r>
              <a:rPr kumimoji="1" lang="ja-JP" altLang="en-US" sz="2000" dirty="0" smtClean="0">
                <a:solidFill>
                  <a:srgbClr val="0070C0"/>
                </a:solidFill>
                <a:latin typeface="ＭＳ ゴシック" panose="020B0609070205080204" pitchFamily="49" charset="-128"/>
                <a:ea typeface="ＭＳ ゴシック" panose="020B0609070205080204" pitchFamily="49" charset="-128"/>
              </a:rPr>
              <a:t>　ビーカー</a:t>
            </a:r>
            <a:r>
              <a:rPr kumimoji="1" lang="ja-JP" altLang="en-US" sz="2000" dirty="0" smtClean="0">
                <a:solidFill>
                  <a:srgbClr val="0070C0"/>
                </a:solidFill>
                <a:latin typeface="HGS明朝E" panose="02020900000000000000" pitchFamily="18" charset="-128"/>
                <a:ea typeface="HGS明朝E" panose="02020900000000000000" pitchFamily="18" charset="-128"/>
              </a:rPr>
              <a:t>　　</a:t>
            </a:r>
            <a:r>
              <a:rPr kumimoji="1" lang="en-US" altLang="ja-JP" sz="2000" b="1" dirty="0" smtClean="0">
                <a:solidFill>
                  <a:srgbClr val="0070C0"/>
                </a:solidFill>
                <a:latin typeface="HGS明朝E" panose="02020900000000000000" pitchFamily="18" charset="-128"/>
                <a:ea typeface="HGS明朝E" panose="02020900000000000000" pitchFamily="18" charset="-128"/>
              </a:rPr>
              <a:t>beaker</a:t>
            </a:r>
            <a:r>
              <a:rPr kumimoji="1" lang="ja-JP" altLang="en-US" sz="2000" dirty="0" smtClean="0">
                <a:solidFill>
                  <a:srgbClr val="0070C0"/>
                </a:solidFill>
                <a:latin typeface="HGS明朝E" panose="02020900000000000000" pitchFamily="18" charset="-128"/>
                <a:ea typeface="HGS明朝E" panose="02020900000000000000" pitchFamily="18" charset="-128"/>
              </a:rPr>
              <a:t>　 　　</a:t>
            </a:r>
            <a:r>
              <a:rPr lang="ja-JP" altLang="en-US" sz="2000" dirty="0" smtClean="0">
                <a:solidFill>
                  <a:srgbClr val="0070C0"/>
                </a:solidFill>
                <a:latin typeface="ＭＳ ゴシック" panose="020B0609070205080204" pitchFamily="49" charset="-128"/>
                <a:ea typeface="ＭＳ ゴシック" panose="020B0609070205080204" pitchFamily="49" charset="-128"/>
              </a:rPr>
              <a:t>マップ</a:t>
            </a:r>
            <a:r>
              <a:rPr lang="ja-JP" altLang="en-US" sz="2000" dirty="0">
                <a:solidFill>
                  <a:srgbClr val="0070C0"/>
                </a:solidFill>
                <a:latin typeface="HGS明朝E" panose="02020900000000000000" pitchFamily="18" charset="-128"/>
                <a:ea typeface="HGS明朝E" panose="02020900000000000000" pitchFamily="18" charset="-128"/>
              </a:rPr>
              <a:t>　　</a:t>
            </a:r>
            <a:r>
              <a:rPr lang="en-US" altLang="ja-JP" sz="2000" b="1" dirty="0" smtClean="0">
                <a:solidFill>
                  <a:srgbClr val="0070C0"/>
                </a:solidFill>
                <a:latin typeface="HGS明朝E" panose="02020900000000000000" pitchFamily="18" charset="-128"/>
                <a:ea typeface="HGS明朝E" panose="02020900000000000000" pitchFamily="18" charset="-128"/>
              </a:rPr>
              <a:t>map</a:t>
            </a:r>
            <a:r>
              <a:rPr lang="ja-JP" altLang="en-US" sz="2000" dirty="0" smtClean="0">
                <a:solidFill>
                  <a:srgbClr val="0070C0"/>
                </a:solidFill>
                <a:latin typeface="HGS明朝E" panose="02020900000000000000" pitchFamily="18" charset="-128"/>
                <a:ea typeface="HGS明朝E" panose="02020900000000000000" pitchFamily="18" charset="-128"/>
              </a:rPr>
              <a:t>　  　　</a:t>
            </a:r>
            <a:r>
              <a:rPr lang="ja-JP" altLang="en-US" sz="2000" dirty="0" smtClean="0">
                <a:solidFill>
                  <a:srgbClr val="0070C0"/>
                </a:solidFill>
                <a:latin typeface="ＭＳ ゴシック" panose="020B0609070205080204" pitchFamily="49" charset="-128"/>
                <a:ea typeface="ＭＳ ゴシック" panose="020B0609070205080204" pitchFamily="49" charset="-128"/>
              </a:rPr>
              <a:t>フラワー</a:t>
            </a:r>
            <a:r>
              <a:rPr lang="ja-JP" altLang="en-US" sz="2000" dirty="0" smtClean="0">
                <a:solidFill>
                  <a:srgbClr val="0070C0"/>
                </a:solidFill>
                <a:latin typeface="HGS明朝E" panose="02020900000000000000" pitchFamily="18" charset="-128"/>
                <a:ea typeface="HGS明朝E" panose="02020900000000000000" pitchFamily="18" charset="-128"/>
              </a:rPr>
              <a:t> </a:t>
            </a:r>
            <a:r>
              <a:rPr lang="ja-JP" altLang="en-US" sz="2000" dirty="0">
                <a:solidFill>
                  <a:srgbClr val="0070C0"/>
                </a:solidFill>
                <a:latin typeface="HGS明朝E" panose="02020900000000000000" pitchFamily="18" charset="-128"/>
                <a:ea typeface="HGS明朝E" panose="02020900000000000000" pitchFamily="18" charset="-128"/>
              </a:rPr>
              <a:t>　</a:t>
            </a:r>
            <a:r>
              <a:rPr lang="en-US" altLang="ja-JP" sz="2000" b="1" dirty="0" smtClean="0">
                <a:solidFill>
                  <a:srgbClr val="0070C0"/>
                </a:solidFill>
                <a:latin typeface="HGS明朝E" panose="02020900000000000000" pitchFamily="18" charset="-128"/>
                <a:ea typeface="HGS明朝E" panose="02020900000000000000" pitchFamily="18" charset="-128"/>
              </a:rPr>
              <a:t>flower</a:t>
            </a:r>
            <a:endParaRPr kumimoji="1" lang="ja-JP" altLang="en-US" sz="2000" b="1" dirty="0" smtClean="0">
              <a:solidFill>
                <a:srgbClr val="0070C0"/>
              </a:solidFill>
              <a:latin typeface="HGS明朝E" panose="02020900000000000000" pitchFamily="18" charset="-128"/>
              <a:ea typeface="HGS明朝E" panose="02020900000000000000" pitchFamily="18" charset="-128"/>
            </a:endParaRPr>
          </a:p>
          <a:p>
            <a:r>
              <a:rPr lang="ja-JP" altLang="en-US" sz="2000" dirty="0" smtClean="0">
                <a:solidFill>
                  <a:srgbClr val="0070C0"/>
                </a:solidFill>
                <a:latin typeface="ＭＳ ゴシック" panose="020B0609070205080204" pitchFamily="49" charset="-128"/>
                <a:ea typeface="ＭＳ ゴシック" panose="020B0609070205080204" pitchFamily="49" charset="-128"/>
              </a:rPr>
              <a:t>　バード</a:t>
            </a:r>
            <a:r>
              <a:rPr lang="ja-JP" altLang="en-US" sz="2000" dirty="0" smtClean="0">
                <a:solidFill>
                  <a:srgbClr val="0070C0"/>
                </a:solidFill>
                <a:latin typeface="HGS明朝E" panose="02020900000000000000" pitchFamily="18" charset="-128"/>
                <a:ea typeface="HGS明朝E" panose="02020900000000000000" pitchFamily="18" charset="-128"/>
              </a:rPr>
              <a:t>　　　</a:t>
            </a:r>
            <a:r>
              <a:rPr lang="en-US" altLang="ja-JP" sz="2000" b="1" dirty="0" smtClean="0">
                <a:solidFill>
                  <a:srgbClr val="0070C0"/>
                </a:solidFill>
                <a:latin typeface="HGS明朝E" panose="02020900000000000000" pitchFamily="18" charset="-128"/>
                <a:ea typeface="HGS明朝E" panose="02020900000000000000" pitchFamily="18" charset="-128"/>
              </a:rPr>
              <a:t>bird</a:t>
            </a:r>
            <a:r>
              <a:rPr lang="ja-JP" altLang="en-US" sz="2000" b="1" dirty="0">
                <a:solidFill>
                  <a:srgbClr val="0070C0"/>
                </a:solidFill>
                <a:latin typeface="HGS明朝E" panose="02020900000000000000" pitchFamily="18" charset="-128"/>
                <a:ea typeface="HGS明朝E" panose="02020900000000000000" pitchFamily="18" charset="-128"/>
              </a:rPr>
              <a:t>　</a:t>
            </a:r>
            <a:r>
              <a:rPr lang="ja-JP" altLang="en-US" sz="2000" dirty="0">
                <a:solidFill>
                  <a:srgbClr val="0070C0"/>
                </a:solidFill>
                <a:latin typeface="HGS明朝E" panose="02020900000000000000" pitchFamily="18" charset="-128"/>
                <a:ea typeface="HGS明朝E" panose="02020900000000000000" pitchFamily="18" charset="-128"/>
              </a:rPr>
              <a:t>　</a:t>
            </a:r>
            <a:r>
              <a:rPr lang="ja-JP" altLang="en-US" sz="2000" dirty="0" smtClean="0">
                <a:solidFill>
                  <a:srgbClr val="0070C0"/>
                </a:solidFill>
                <a:latin typeface="HGS明朝E" panose="02020900000000000000" pitchFamily="18" charset="-128"/>
                <a:ea typeface="HGS明朝E" panose="02020900000000000000" pitchFamily="18" charset="-128"/>
              </a:rPr>
              <a:t>  　　</a:t>
            </a:r>
            <a:r>
              <a:rPr lang="ja-JP" altLang="en-US" sz="2000" dirty="0" smtClean="0">
                <a:solidFill>
                  <a:srgbClr val="0070C0"/>
                </a:solidFill>
                <a:latin typeface="ＭＳ ゴシック" panose="020B0609070205080204" pitchFamily="49" charset="-128"/>
                <a:ea typeface="ＭＳ ゴシック" panose="020B0609070205080204" pitchFamily="49" charset="-128"/>
              </a:rPr>
              <a:t>アップル</a:t>
            </a:r>
            <a:r>
              <a:rPr lang="ja-JP" altLang="en-US" sz="2000" dirty="0">
                <a:solidFill>
                  <a:srgbClr val="0070C0"/>
                </a:solidFill>
                <a:latin typeface="HGS明朝E" panose="02020900000000000000" pitchFamily="18" charset="-128"/>
                <a:ea typeface="HGS明朝E" panose="02020900000000000000" pitchFamily="18" charset="-128"/>
              </a:rPr>
              <a:t>　</a:t>
            </a:r>
            <a:r>
              <a:rPr lang="en-US" altLang="ja-JP" sz="2000" b="1" dirty="0" smtClean="0">
                <a:solidFill>
                  <a:srgbClr val="0070C0"/>
                </a:solidFill>
                <a:latin typeface="HGS明朝E" panose="02020900000000000000" pitchFamily="18" charset="-128"/>
                <a:ea typeface="HGS明朝E" panose="02020900000000000000" pitchFamily="18" charset="-128"/>
              </a:rPr>
              <a:t>apple</a:t>
            </a:r>
            <a:endParaRPr lang="ja-JP" altLang="en-US" sz="2000" b="1" dirty="0" smtClean="0">
              <a:solidFill>
                <a:srgbClr val="0070C0"/>
              </a:solidFill>
              <a:latin typeface="HGS明朝E" panose="02020900000000000000" pitchFamily="18" charset="-128"/>
              <a:ea typeface="HGS明朝E" panose="02020900000000000000" pitchFamily="18" charset="-128"/>
            </a:endParaRPr>
          </a:p>
          <a:p>
            <a:endParaRPr lang="ja-JP" altLang="en-US" sz="1050" b="1" dirty="0">
              <a:solidFill>
                <a:srgbClr val="0070C0"/>
              </a:solidFill>
              <a:latin typeface="HGS明朝E" panose="02020900000000000000" pitchFamily="18" charset="-128"/>
              <a:ea typeface="HGS明朝E" panose="02020900000000000000" pitchFamily="18" charset="-128"/>
            </a:endParaRPr>
          </a:p>
        </p:txBody>
      </p:sp>
      <p:sp>
        <p:nvSpPr>
          <p:cNvPr id="7" name="テキスト ボックス 6"/>
          <p:cNvSpPr txBox="1"/>
          <p:nvPr/>
        </p:nvSpPr>
        <p:spPr>
          <a:xfrm>
            <a:off x="3044064" y="3356997"/>
            <a:ext cx="5892165" cy="400110"/>
          </a:xfrm>
          <a:prstGeom prst="rect">
            <a:avLst/>
          </a:prstGeom>
          <a:noFill/>
        </p:spPr>
        <p:txBody>
          <a:bodyPr wrap="square" rtlCol="0">
            <a:spAutoFit/>
          </a:bodyPr>
          <a:lstStyle/>
          <a:p>
            <a:r>
              <a:rPr lang="ja-JP" altLang="en-US" sz="2000" dirty="0" smtClean="0">
                <a:solidFill>
                  <a:srgbClr val="FF0066"/>
                </a:solidFill>
                <a:latin typeface="ＭＳ ゴシック" panose="020B0609070205080204" pitchFamily="49" charset="-128"/>
                <a:ea typeface="ＭＳ ゴシック" panose="020B0609070205080204" pitchFamily="49" charset="-128"/>
              </a:rPr>
              <a:t>英語特有の音・アクセント等を意識させましょう</a:t>
            </a:r>
            <a:endParaRPr kumimoji="1" lang="ja-JP" altLang="en-US" sz="2000" dirty="0" smtClean="0">
              <a:solidFill>
                <a:srgbClr val="FF0066"/>
              </a:solidFill>
              <a:latin typeface="ＭＳ ゴシック" panose="020B0609070205080204" pitchFamily="49" charset="-128"/>
              <a:ea typeface="ＭＳ ゴシック" panose="020B0609070205080204" pitchFamily="49" charset="-128"/>
            </a:endParaRPr>
          </a:p>
        </p:txBody>
      </p:sp>
      <p:sp>
        <p:nvSpPr>
          <p:cNvPr id="8" name="テキスト ボックス 7"/>
          <p:cNvSpPr txBox="1"/>
          <p:nvPr/>
        </p:nvSpPr>
        <p:spPr>
          <a:xfrm>
            <a:off x="301576" y="4077072"/>
            <a:ext cx="3307360" cy="461665"/>
          </a:xfrm>
          <a:prstGeom prst="rect">
            <a:avLst/>
          </a:prstGeom>
          <a:solidFill>
            <a:srgbClr val="FFFF00"/>
          </a:solidFill>
        </p:spPr>
        <p:txBody>
          <a:bodyPr wrap="square" rtlCol="0">
            <a:spAutoFit/>
          </a:bodyPr>
          <a:lstStyle/>
          <a:p>
            <a:r>
              <a:rPr lang="ja-JP" altLang="en-US" sz="2400" dirty="0" smtClean="0">
                <a:latin typeface="ＭＳ ゴシック" panose="020B0609070205080204" pitchFamily="49" charset="-128"/>
                <a:ea typeface="ＭＳ ゴシック" panose="020B0609070205080204" pitchFamily="49" charset="-128"/>
              </a:rPr>
              <a:t>　言語の気付き　</a:t>
            </a:r>
            <a:r>
              <a:rPr lang="ja-JP" altLang="en-US" sz="2400" dirty="0">
                <a:latin typeface="ＭＳ ゴシック" panose="020B0609070205080204" pitchFamily="49" charset="-128"/>
                <a:ea typeface="ＭＳ ゴシック" panose="020B0609070205080204" pitchFamily="49" charset="-128"/>
              </a:rPr>
              <a:t>２</a:t>
            </a:r>
            <a:endParaRPr lang="en-US" altLang="ja-JP" sz="2400" dirty="0" smtClean="0">
              <a:latin typeface="ＭＳ ゴシック" panose="020B0609070205080204" pitchFamily="49" charset="-128"/>
              <a:ea typeface="ＭＳ ゴシック" panose="020B0609070205080204" pitchFamily="49" charset="-128"/>
            </a:endParaRPr>
          </a:p>
        </p:txBody>
      </p:sp>
      <p:sp>
        <p:nvSpPr>
          <p:cNvPr id="9" name="テキスト ボックス 8"/>
          <p:cNvSpPr txBox="1"/>
          <p:nvPr/>
        </p:nvSpPr>
        <p:spPr>
          <a:xfrm>
            <a:off x="301576" y="4538737"/>
            <a:ext cx="7992888" cy="400110"/>
          </a:xfrm>
          <a:prstGeom prst="rect">
            <a:avLst/>
          </a:prstGeom>
          <a:noFill/>
        </p:spPr>
        <p:txBody>
          <a:bodyPr wrap="square" rtlCol="0">
            <a:spAutoFit/>
          </a:bodyPr>
          <a:lstStyle/>
          <a:p>
            <a:r>
              <a:rPr kumimoji="1" lang="ja-JP" altLang="en-US" sz="2000" dirty="0" smtClean="0">
                <a:latin typeface="ＭＳ ゴシック" panose="020B0609070205080204" pitchFamily="49" charset="-128"/>
                <a:ea typeface="ＭＳ ゴシック" panose="020B0609070205080204" pitchFamily="49" charset="-128"/>
              </a:rPr>
              <a:t>児童が知っている外来語と表現が少し異なる単語</a:t>
            </a:r>
          </a:p>
        </p:txBody>
      </p:sp>
      <p:sp>
        <p:nvSpPr>
          <p:cNvPr id="10" name="テキスト ボックス 9"/>
          <p:cNvSpPr txBox="1"/>
          <p:nvPr/>
        </p:nvSpPr>
        <p:spPr>
          <a:xfrm>
            <a:off x="328536" y="4938847"/>
            <a:ext cx="7518885" cy="1031051"/>
          </a:xfrm>
          <a:prstGeom prst="rect">
            <a:avLst/>
          </a:prstGeom>
          <a:noFill/>
          <a:ln>
            <a:solidFill>
              <a:srgbClr val="009900"/>
            </a:solidFill>
          </a:ln>
        </p:spPr>
        <p:txBody>
          <a:bodyPr wrap="square" rtlCol="0">
            <a:spAutoFit/>
          </a:bodyPr>
          <a:lstStyle/>
          <a:p>
            <a:endParaRPr lang="ja-JP" altLang="en-US" sz="1050" dirty="0" smtClean="0">
              <a:solidFill>
                <a:srgbClr val="009900"/>
              </a:solidFill>
              <a:latin typeface="ＭＳ ゴシック" panose="020B0609070205080204" pitchFamily="49" charset="-128"/>
              <a:ea typeface="ＭＳ ゴシック" panose="020B0609070205080204" pitchFamily="49" charset="-128"/>
            </a:endParaRPr>
          </a:p>
          <a:p>
            <a:r>
              <a:rPr lang="ja-JP" altLang="en-US" sz="2000" dirty="0" smtClean="0">
                <a:solidFill>
                  <a:srgbClr val="009900"/>
                </a:solidFill>
                <a:latin typeface="ＭＳ ゴシック" panose="020B0609070205080204" pitchFamily="49" charset="-128"/>
                <a:ea typeface="ＭＳ ゴシック" panose="020B0609070205080204" pitchFamily="49" charset="-128"/>
              </a:rPr>
              <a:t>　シューズ</a:t>
            </a:r>
            <a:r>
              <a:rPr lang="ja-JP" altLang="en-US" sz="2000" b="1" dirty="0" smtClean="0">
                <a:solidFill>
                  <a:srgbClr val="009900"/>
                </a:solidFill>
                <a:latin typeface="HGS明朝E" panose="02020900000000000000" pitchFamily="18" charset="-128"/>
                <a:ea typeface="HGS明朝E" panose="02020900000000000000" pitchFamily="18" charset="-128"/>
              </a:rPr>
              <a:t>　</a:t>
            </a:r>
            <a:r>
              <a:rPr lang="en-US" altLang="ja-JP" sz="2000" b="1" dirty="0" smtClean="0">
                <a:solidFill>
                  <a:srgbClr val="009900"/>
                </a:solidFill>
                <a:latin typeface="HGS明朝E" panose="02020900000000000000" pitchFamily="18" charset="-128"/>
                <a:ea typeface="HGS明朝E" panose="02020900000000000000" pitchFamily="18" charset="-128"/>
              </a:rPr>
              <a:t>shoe</a:t>
            </a:r>
            <a:r>
              <a:rPr lang="ja-JP" altLang="en-US" sz="2000" b="1" dirty="0" smtClean="0">
                <a:solidFill>
                  <a:srgbClr val="009900"/>
                </a:solidFill>
                <a:latin typeface="HGS明朝E" panose="02020900000000000000" pitchFamily="18" charset="-128"/>
                <a:ea typeface="HGS明朝E" panose="02020900000000000000" pitchFamily="18" charset="-128"/>
              </a:rPr>
              <a:t>　　　　　　　</a:t>
            </a:r>
            <a:r>
              <a:rPr lang="ja-JP" altLang="en-US" sz="2000" dirty="0" smtClean="0">
                <a:solidFill>
                  <a:srgbClr val="009900"/>
                </a:solidFill>
                <a:latin typeface="ＭＳ ゴシック" panose="020B0609070205080204" pitchFamily="49" charset="-128"/>
                <a:ea typeface="ＭＳ ゴシック" panose="020B0609070205080204" pitchFamily="49" charset="-128"/>
              </a:rPr>
              <a:t>テキスト</a:t>
            </a:r>
            <a:r>
              <a:rPr lang="ja-JP" altLang="en-US" sz="2000" b="1" dirty="0">
                <a:solidFill>
                  <a:srgbClr val="009900"/>
                </a:solidFill>
                <a:latin typeface="HGS明朝E" panose="02020900000000000000" pitchFamily="18" charset="-128"/>
                <a:ea typeface="HGS明朝E" panose="02020900000000000000" pitchFamily="18" charset="-128"/>
              </a:rPr>
              <a:t>　</a:t>
            </a:r>
            <a:r>
              <a:rPr lang="ja-JP" altLang="en-US" sz="2000" b="1" dirty="0" smtClean="0">
                <a:solidFill>
                  <a:srgbClr val="009900"/>
                </a:solidFill>
                <a:latin typeface="HGS明朝E" panose="02020900000000000000" pitchFamily="18" charset="-128"/>
                <a:ea typeface="HGS明朝E" panose="02020900000000000000" pitchFamily="18" charset="-128"/>
              </a:rPr>
              <a:t>　</a:t>
            </a:r>
            <a:r>
              <a:rPr lang="en-US" altLang="ja-JP" sz="2000" b="1" dirty="0" smtClean="0">
                <a:solidFill>
                  <a:srgbClr val="009900"/>
                </a:solidFill>
                <a:latin typeface="HGS明朝E" panose="02020900000000000000" pitchFamily="18" charset="-128"/>
                <a:ea typeface="HGS明朝E" panose="02020900000000000000" pitchFamily="18" charset="-128"/>
              </a:rPr>
              <a:t>textbook</a:t>
            </a:r>
            <a:endParaRPr lang="ja-JP" altLang="en-US" sz="2000" b="1" dirty="0">
              <a:solidFill>
                <a:srgbClr val="009900"/>
              </a:solidFill>
              <a:latin typeface="HGS明朝E" panose="02020900000000000000" pitchFamily="18" charset="-128"/>
              <a:ea typeface="HGS明朝E" panose="02020900000000000000" pitchFamily="18" charset="-128"/>
            </a:endParaRPr>
          </a:p>
          <a:p>
            <a:r>
              <a:rPr lang="ja-JP" altLang="en-US" sz="2000" dirty="0" smtClean="0">
                <a:solidFill>
                  <a:srgbClr val="009900"/>
                </a:solidFill>
                <a:latin typeface="ＭＳ ゴシック" panose="020B0609070205080204" pitchFamily="49" charset="-128"/>
                <a:ea typeface="ＭＳ ゴシック" panose="020B0609070205080204" pitchFamily="49" charset="-128"/>
              </a:rPr>
              <a:t>　ノート</a:t>
            </a:r>
            <a:r>
              <a:rPr lang="ja-JP" altLang="en-US" sz="2000" b="1" dirty="0" smtClean="0">
                <a:solidFill>
                  <a:srgbClr val="009900"/>
                </a:solidFill>
                <a:latin typeface="HGS明朝E" panose="02020900000000000000" pitchFamily="18" charset="-128"/>
                <a:ea typeface="HGS明朝E" panose="02020900000000000000" pitchFamily="18" charset="-128"/>
              </a:rPr>
              <a:t>　　</a:t>
            </a:r>
            <a:r>
              <a:rPr lang="en-US" altLang="ja-JP" sz="2000" b="1" dirty="0" smtClean="0">
                <a:solidFill>
                  <a:srgbClr val="009900"/>
                </a:solidFill>
                <a:latin typeface="HGS明朝E" panose="02020900000000000000" pitchFamily="18" charset="-128"/>
                <a:ea typeface="HGS明朝E" panose="02020900000000000000" pitchFamily="18" charset="-128"/>
              </a:rPr>
              <a:t>notebook</a:t>
            </a:r>
            <a:r>
              <a:rPr lang="ja-JP" altLang="en-US" sz="2000" b="1" dirty="0" smtClean="0">
                <a:solidFill>
                  <a:srgbClr val="009900"/>
                </a:solidFill>
                <a:latin typeface="HGS明朝E" panose="02020900000000000000" pitchFamily="18" charset="-128"/>
                <a:ea typeface="HGS明朝E" panose="02020900000000000000" pitchFamily="18" charset="-128"/>
              </a:rPr>
              <a:t>　　　　　</a:t>
            </a:r>
            <a:r>
              <a:rPr lang="ja-JP" altLang="en-US" sz="2000" dirty="0" smtClean="0">
                <a:solidFill>
                  <a:srgbClr val="009900"/>
                </a:solidFill>
                <a:latin typeface="ＭＳ ゴシック" panose="020B0609070205080204" pitchFamily="49" charset="-128"/>
                <a:ea typeface="ＭＳ ゴシック" panose="020B0609070205080204" pitchFamily="49" charset="-128"/>
              </a:rPr>
              <a:t>フライパン</a:t>
            </a:r>
            <a:r>
              <a:rPr lang="ja-JP" altLang="en-US" sz="2000" b="1" dirty="0">
                <a:solidFill>
                  <a:srgbClr val="009900"/>
                </a:solidFill>
                <a:latin typeface="HGS明朝E" panose="02020900000000000000" pitchFamily="18" charset="-128"/>
                <a:ea typeface="HGS明朝E" panose="02020900000000000000" pitchFamily="18" charset="-128"/>
              </a:rPr>
              <a:t>　</a:t>
            </a:r>
            <a:r>
              <a:rPr lang="en-US" altLang="ja-JP" sz="2000" b="1" dirty="0" smtClean="0">
                <a:solidFill>
                  <a:srgbClr val="009900"/>
                </a:solidFill>
                <a:latin typeface="HGS明朝E" panose="02020900000000000000" pitchFamily="18" charset="-128"/>
                <a:ea typeface="HGS明朝E" panose="02020900000000000000" pitchFamily="18" charset="-128"/>
              </a:rPr>
              <a:t>frying pan</a:t>
            </a:r>
            <a:endParaRPr lang="ja-JP" altLang="en-US" sz="2000" b="1" dirty="0" smtClean="0">
              <a:solidFill>
                <a:srgbClr val="009900"/>
              </a:solidFill>
              <a:latin typeface="HGS明朝E" panose="02020900000000000000" pitchFamily="18" charset="-128"/>
              <a:ea typeface="HGS明朝E" panose="02020900000000000000" pitchFamily="18" charset="-128"/>
            </a:endParaRPr>
          </a:p>
          <a:p>
            <a:endParaRPr lang="ja-JP" altLang="en-US" sz="1050" b="1" dirty="0">
              <a:solidFill>
                <a:srgbClr val="009900"/>
              </a:solidFill>
              <a:latin typeface="HGS明朝E" panose="02020900000000000000" pitchFamily="18" charset="-128"/>
              <a:ea typeface="HGS明朝E" panose="02020900000000000000" pitchFamily="18" charset="-128"/>
            </a:endParaRPr>
          </a:p>
        </p:txBody>
      </p:sp>
      <p:sp>
        <p:nvSpPr>
          <p:cNvPr id="11" name="テキスト ボックス 10"/>
          <p:cNvSpPr txBox="1"/>
          <p:nvPr/>
        </p:nvSpPr>
        <p:spPr>
          <a:xfrm>
            <a:off x="328536" y="5997039"/>
            <a:ext cx="8631531" cy="707886"/>
          </a:xfrm>
          <a:prstGeom prst="rect">
            <a:avLst/>
          </a:prstGeom>
          <a:noFill/>
        </p:spPr>
        <p:txBody>
          <a:bodyPr wrap="square" rtlCol="0">
            <a:spAutoFit/>
          </a:bodyPr>
          <a:lstStyle/>
          <a:p>
            <a:r>
              <a:rPr lang="ja-JP" altLang="en-US" sz="2000" dirty="0" smtClean="0">
                <a:solidFill>
                  <a:srgbClr val="FF0066"/>
                </a:solidFill>
                <a:latin typeface="ＭＳ ゴシック" panose="020B0609070205080204" pitchFamily="49" charset="-128"/>
                <a:ea typeface="ＭＳ ゴシック" panose="020B0609070205080204" pitchFamily="49" charset="-128"/>
              </a:rPr>
              <a:t>詳しい説明は必要ありませんが，英語が少し変化した形で外来語になっていることを意識させましょう</a:t>
            </a:r>
            <a:endParaRPr kumimoji="1" lang="ja-JP" altLang="en-US" sz="2000" dirty="0" smtClean="0">
              <a:solidFill>
                <a:srgbClr val="FF0066"/>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0224294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28536" y="404664"/>
            <a:ext cx="3307360" cy="461665"/>
          </a:xfrm>
          <a:prstGeom prst="rect">
            <a:avLst/>
          </a:prstGeom>
          <a:solidFill>
            <a:srgbClr val="FFFF00"/>
          </a:solidFill>
        </p:spPr>
        <p:txBody>
          <a:bodyPr wrap="square" rtlCol="0">
            <a:spAutoFit/>
          </a:bodyPr>
          <a:lstStyle/>
          <a:p>
            <a:r>
              <a:rPr lang="ja-JP" altLang="en-US" sz="2400" dirty="0" smtClean="0">
                <a:latin typeface="ＭＳ ゴシック" panose="020B0609070205080204" pitchFamily="49" charset="-128"/>
                <a:ea typeface="ＭＳ ゴシック" panose="020B0609070205080204" pitchFamily="49" charset="-128"/>
              </a:rPr>
              <a:t>　言語の気付き　</a:t>
            </a:r>
            <a:r>
              <a:rPr lang="ja-JP" altLang="en-US" sz="2400" dirty="0">
                <a:latin typeface="ＭＳ ゴシック" panose="020B0609070205080204" pitchFamily="49" charset="-128"/>
                <a:ea typeface="ＭＳ ゴシック" panose="020B0609070205080204" pitchFamily="49" charset="-128"/>
              </a:rPr>
              <a:t>３</a:t>
            </a:r>
            <a:endParaRPr kumimoji="1" lang="ja-JP" altLang="en-US" sz="2400" dirty="0">
              <a:latin typeface="ＭＳ ゴシック" panose="020B0609070205080204" pitchFamily="49" charset="-128"/>
              <a:ea typeface="ＭＳ ゴシック" panose="020B0609070205080204" pitchFamily="49" charset="-128"/>
            </a:endParaRPr>
          </a:p>
        </p:txBody>
      </p:sp>
      <p:sp>
        <p:nvSpPr>
          <p:cNvPr id="3" name="テキスト ボックス 2"/>
          <p:cNvSpPr txBox="1"/>
          <p:nvPr/>
        </p:nvSpPr>
        <p:spPr>
          <a:xfrm>
            <a:off x="301576" y="889901"/>
            <a:ext cx="7992888" cy="400110"/>
          </a:xfrm>
          <a:prstGeom prst="rect">
            <a:avLst/>
          </a:prstGeom>
          <a:noFill/>
        </p:spPr>
        <p:txBody>
          <a:bodyPr wrap="square" rtlCol="0">
            <a:spAutoFit/>
          </a:bodyPr>
          <a:lstStyle/>
          <a:p>
            <a:r>
              <a:rPr lang="ja-JP" altLang="en-US" sz="2000" dirty="0" smtClean="0">
                <a:latin typeface="ＭＳ ゴシック" panose="020B0609070205080204" pitchFamily="49" charset="-128"/>
                <a:ea typeface="ＭＳ ゴシック" panose="020B0609070205080204" pitchFamily="49" charset="-128"/>
              </a:rPr>
              <a:t>同じ単語が別の意味で２回登場　</a:t>
            </a:r>
            <a:endParaRPr kumimoji="1" lang="ja-JP" altLang="en-US" sz="2000" dirty="0" smtClean="0">
              <a:latin typeface="ＭＳ ゴシック" panose="020B0609070205080204" pitchFamily="49" charset="-128"/>
              <a:ea typeface="ＭＳ ゴシック" panose="020B0609070205080204" pitchFamily="49" charset="-128"/>
            </a:endParaRPr>
          </a:p>
        </p:txBody>
      </p:sp>
      <p:sp>
        <p:nvSpPr>
          <p:cNvPr id="4" name="テキスト ボックス 3"/>
          <p:cNvSpPr txBox="1"/>
          <p:nvPr/>
        </p:nvSpPr>
        <p:spPr>
          <a:xfrm>
            <a:off x="328537" y="1395014"/>
            <a:ext cx="6619728" cy="1338828"/>
          </a:xfrm>
          <a:prstGeom prst="rect">
            <a:avLst/>
          </a:prstGeom>
          <a:noFill/>
          <a:ln>
            <a:solidFill>
              <a:srgbClr val="FF6600"/>
            </a:solidFill>
          </a:ln>
        </p:spPr>
        <p:txBody>
          <a:bodyPr wrap="square" rtlCol="0">
            <a:spAutoFit/>
          </a:bodyPr>
          <a:lstStyle/>
          <a:p>
            <a:endParaRPr lang="ja-JP" altLang="en-US" sz="1050" b="1" dirty="0" smtClean="0">
              <a:solidFill>
                <a:srgbClr val="FF6600"/>
              </a:solidFill>
              <a:latin typeface="HGS明朝E" panose="02020900000000000000" pitchFamily="18" charset="-128"/>
              <a:ea typeface="HGS明朝E" panose="02020900000000000000" pitchFamily="18" charset="-128"/>
            </a:endParaRPr>
          </a:p>
          <a:p>
            <a:r>
              <a:rPr lang="ja-JP" altLang="en-US" sz="2000" b="1" dirty="0" smtClean="0">
                <a:solidFill>
                  <a:srgbClr val="FF6600"/>
                </a:solidFill>
                <a:latin typeface="HGS明朝E" panose="02020900000000000000" pitchFamily="18" charset="-128"/>
                <a:ea typeface="HGS明朝E" panose="02020900000000000000" pitchFamily="18" charset="-128"/>
              </a:rPr>
              <a:t>　　</a:t>
            </a:r>
            <a:r>
              <a:rPr lang="en-US" altLang="ja-JP" sz="2000" b="1" dirty="0" smtClean="0">
                <a:solidFill>
                  <a:srgbClr val="FF6600"/>
                </a:solidFill>
                <a:latin typeface="HGS明朝E" panose="02020900000000000000" pitchFamily="18" charset="-128"/>
                <a:ea typeface="HGS明朝E" panose="02020900000000000000" pitchFamily="18" charset="-128"/>
              </a:rPr>
              <a:t>triangle</a:t>
            </a:r>
            <a:r>
              <a:rPr lang="ja-JP" altLang="en-US" sz="2000" b="1" dirty="0" smtClean="0">
                <a:solidFill>
                  <a:srgbClr val="FF6600"/>
                </a:solidFill>
                <a:latin typeface="HGS明朝E" panose="02020900000000000000" pitchFamily="18" charset="-128"/>
                <a:ea typeface="HGS明朝E" panose="02020900000000000000" pitchFamily="18" charset="-128"/>
              </a:rPr>
              <a:t> 　 </a:t>
            </a:r>
            <a:r>
              <a:rPr lang="ja-JP" altLang="en-US" sz="2000" dirty="0" smtClean="0">
                <a:solidFill>
                  <a:srgbClr val="FF6600"/>
                </a:solidFill>
                <a:latin typeface="ＭＳ ゴシック" panose="020B0609070205080204" pitchFamily="49" charset="-128"/>
                <a:ea typeface="ＭＳ ゴシック" panose="020B0609070205080204" pitchFamily="49" charset="-128"/>
              </a:rPr>
              <a:t>三角定規</a:t>
            </a:r>
            <a:r>
              <a:rPr lang="en-US" altLang="ja-JP" sz="2000" dirty="0" smtClean="0">
                <a:solidFill>
                  <a:srgbClr val="FF6600"/>
                </a:solidFill>
                <a:latin typeface="ＭＳ ゴシック" panose="020B0609070205080204" pitchFamily="49" charset="-128"/>
                <a:ea typeface="ＭＳ ゴシック" panose="020B0609070205080204" pitchFamily="49" charset="-128"/>
              </a:rPr>
              <a:t> </a:t>
            </a:r>
            <a:r>
              <a:rPr kumimoji="1" lang="ja-JP" altLang="en-US" sz="2000" dirty="0" smtClean="0">
                <a:solidFill>
                  <a:srgbClr val="FF6600"/>
                </a:solidFill>
                <a:latin typeface="ＭＳ ゴシック" panose="020B0609070205080204" pitchFamily="49" charset="-128"/>
                <a:ea typeface="ＭＳ ゴシック" panose="020B0609070205080204" pitchFamily="49" charset="-128"/>
              </a:rPr>
              <a:t>  楽器のトライアングル</a:t>
            </a:r>
          </a:p>
          <a:p>
            <a:r>
              <a:rPr lang="ja-JP" altLang="en-US" sz="2000" b="1" dirty="0" smtClean="0">
                <a:solidFill>
                  <a:srgbClr val="FF6600"/>
                </a:solidFill>
                <a:latin typeface="HGS明朝E" panose="02020900000000000000" pitchFamily="18" charset="-128"/>
                <a:ea typeface="HGS明朝E" panose="02020900000000000000" pitchFamily="18" charset="-128"/>
              </a:rPr>
              <a:t>　　</a:t>
            </a:r>
            <a:r>
              <a:rPr lang="en-US" altLang="ja-JP" sz="2000" b="1" dirty="0" smtClean="0">
                <a:solidFill>
                  <a:srgbClr val="FF6600"/>
                </a:solidFill>
                <a:latin typeface="HGS明朝E" panose="02020900000000000000" pitchFamily="18" charset="-128"/>
                <a:ea typeface="HGS明朝E" panose="02020900000000000000" pitchFamily="18" charset="-128"/>
              </a:rPr>
              <a:t>eraser</a:t>
            </a:r>
            <a:r>
              <a:rPr lang="ja-JP" altLang="en-US" sz="2000" b="1" dirty="0" smtClean="0">
                <a:solidFill>
                  <a:srgbClr val="FF6600"/>
                </a:solidFill>
                <a:latin typeface="HGS明朝E" panose="02020900000000000000" pitchFamily="18" charset="-128"/>
                <a:ea typeface="HGS明朝E" panose="02020900000000000000" pitchFamily="18" charset="-128"/>
              </a:rPr>
              <a:t>　 　</a:t>
            </a:r>
            <a:r>
              <a:rPr lang="ja-JP" altLang="en-US" sz="2000" dirty="0" smtClean="0">
                <a:solidFill>
                  <a:srgbClr val="FF6600"/>
                </a:solidFill>
                <a:latin typeface="ＭＳ ゴシック" panose="020B0609070205080204" pitchFamily="49" charset="-128"/>
                <a:ea typeface="ＭＳ ゴシック" panose="020B0609070205080204" pitchFamily="49" charset="-128"/>
              </a:rPr>
              <a:t>消しゴム   黒板けし</a:t>
            </a:r>
          </a:p>
          <a:p>
            <a:r>
              <a:rPr lang="ja-JP" altLang="en-US" sz="2000" b="1" dirty="0" smtClean="0">
                <a:solidFill>
                  <a:srgbClr val="FF6600"/>
                </a:solidFill>
                <a:latin typeface="HGS明朝E" panose="02020900000000000000" pitchFamily="18" charset="-128"/>
                <a:ea typeface="HGS明朝E" panose="02020900000000000000" pitchFamily="18" charset="-128"/>
              </a:rPr>
              <a:t>　　</a:t>
            </a:r>
            <a:r>
              <a:rPr lang="en-US" altLang="ja-JP" sz="2000" b="1" dirty="0" smtClean="0">
                <a:solidFill>
                  <a:srgbClr val="FF6600"/>
                </a:solidFill>
                <a:latin typeface="HGS明朝E" panose="02020900000000000000" pitchFamily="18" charset="-128"/>
                <a:ea typeface="HGS明朝E" panose="02020900000000000000" pitchFamily="18" charset="-128"/>
              </a:rPr>
              <a:t>bat</a:t>
            </a:r>
            <a:r>
              <a:rPr lang="ja-JP" altLang="en-US" sz="2000" b="1" dirty="0" smtClean="0">
                <a:solidFill>
                  <a:srgbClr val="FF6600"/>
                </a:solidFill>
                <a:latin typeface="HGS明朝E" panose="02020900000000000000" pitchFamily="18" charset="-128"/>
                <a:ea typeface="HGS明朝E" panose="02020900000000000000" pitchFamily="18" charset="-128"/>
              </a:rPr>
              <a:t>　　  　</a:t>
            </a:r>
            <a:r>
              <a:rPr lang="ja-JP" altLang="en-US" sz="2000" dirty="0" smtClean="0">
                <a:solidFill>
                  <a:srgbClr val="FF6600"/>
                </a:solidFill>
                <a:latin typeface="ＭＳ ゴシック" panose="020B0609070205080204" pitchFamily="49" charset="-128"/>
                <a:ea typeface="ＭＳ ゴシック" panose="020B0609070205080204" pitchFamily="49" charset="-128"/>
              </a:rPr>
              <a:t>コウモリ   野球のバット</a:t>
            </a:r>
          </a:p>
          <a:p>
            <a:endParaRPr kumimoji="1" lang="ja-JP" altLang="en-US" sz="1050" dirty="0" smtClean="0">
              <a:solidFill>
                <a:srgbClr val="FF6600"/>
              </a:solidFill>
              <a:latin typeface="ＭＳ ゴシック" panose="020B0609070205080204" pitchFamily="49" charset="-128"/>
              <a:ea typeface="ＭＳ ゴシック" panose="020B0609070205080204" pitchFamily="49" charset="-128"/>
            </a:endParaRPr>
          </a:p>
        </p:txBody>
      </p:sp>
      <p:sp>
        <p:nvSpPr>
          <p:cNvPr id="5" name="テキスト ボックス 4"/>
          <p:cNvSpPr txBox="1"/>
          <p:nvPr/>
        </p:nvSpPr>
        <p:spPr>
          <a:xfrm>
            <a:off x="971600" y="2733842"/>
            <a:ext cx="7894601" cy="400110"/>
          </a:xfrm>
          <a:prstGeom prst="rect">
            <a:avLst/>
          </a:prstGeom>
          <a:noFill/>
        </p:spPr>
        <p:txBody>
          <a:bodyPr wrap="square" rtlCol="0">
            <a:spAutoFit/>
          </a:bodyPr>
          <a:lstStyle/>
          <a:p>
            <a:r>
              <a:rPr lang="ja-JP" altLang="en-US" sz="2000" dirty="0" smtClean="0">
                <a:solidFill>
                  <a:srgbClr val="FF0066"/>
                </a:solidFill>
                <a:latin typeface="ＭＳ ゴシック" panose="020B0609070205080204" pitchFamily="49" charset="-128"/>
                <a:ea typeface="ＭＳ ゴシック" panose="020B0609070205080204" pitchFamily="49" charset="-128"/>
              </a:rPr>
              <a:t>英語</a:t>
            </a:r>
            <a:r>
              <a:rPr lang="ja-JP" altLang="en-US" sz="2000" dirty="0">
                <a:solidFill>
                  <a:srgbClr val="FF0066"/>
                </a:solidFill>
                <a:latin typeface="ＭＳ ゴシック" panose="020B0609070205080204" pitchFamily="49" charset="-128"/>
                <a:ea typeface="ＭＳ ゴシック" panose="020B0609070205080204" pitchFamily="49" charset="-128"/>
              </a:rPr>
              <a:t>に</a:t>
            </a:r>
            <a:r>
              <a:rPr lang="ja-JP" altLang="en-US" sz="2000" dirty="0" smtClean="0">
                <a:solidFill>
                  <a:srgbClr val="FF0066"/>
                </a:solidFill>
                <a:latin typeface="ＭＳ ゴシック" panose="020B0609070205080204" pitchFamily="49" charset="-128"/>
                <a:ea typeface="ＭＳ ゴシック" panose="020B0609070205080204" pitchFamily="49" charset="-128"/>
              </a:rPr>
              <a:t>も同音異義語があること，言葉の面白さに気付かせましょう</a:t>
            </a:r>
            <a:endParaRPr lang="en-US" altLang="ja-JP" sz="2000" dirty="0" smtClean="0">
              <a:solidFill>
                <a:srgbClr val="FF0066"/>
              </a:solidFill>
              <a:latin typeface="ＭＳ ゴシック" panose="020B0609070205080204" pitchFamily="49" charset="-128"/>
              <a:ea typeface="ＭＳ ゴシック" panose="020B0609070205080204" pitchFamily="49" charset="-128"/>
            </a:endParaRPr>
          </a:p>
        </p:txBody>
      </p:sp>
      <p:sp>
        <p:nvSpPr>
          <p:cNvPr id="6" name="テキスト ボックス 5"/>
          <p:cNvSpPr txBox="1"/>
          <p:nvPr/>
        </p:nvSpPr>
        <p:spPr>
          <a:xfrm>
            <a:off x="317066" y="3837258"/>
            <a:ext cx="3307360" cy="461665"/>
          </a:xfrm>
          <a:prstGeom prst="rect">
            <a:avLst/>
          </a:prstGeom>
          <a:solidFill>
            <a:srgbClr val="FFFF00"/>
          </a:solidFill>
        </p:spPr>
        <p:txBody>
          <a:bodyPr wrap="square" rtlCol="0">
            <a:spAutoFit/>
          </a:bodyPr>
          <a:lstStyle/>
          <a:p>
            <a:r>
              <a:rPr lang="ja-JP" altLang="en-US" sz="2400" dirty="0" smtClean="0">
                <a:latin typeface="ＭＳ ゴシック" panose="020B0609070205080204" pitchFamily="49" charset="-128"/>
                <a:ea typeface="ＭＳ ゴシック" panose="020B0609070205080204" pitchFamily="49" charset="-128"/>
              </a:rPr>
              <a:t>　言語の気付き　４</a:t>
            </a:r>
            <a:endParaRPr kumimoji="1" lang="ja-JP" altLang="en-US" sz="2400" dirty="0">
              <a:latin typeface="ＭＳ ゴシック" panose="020B0609070205080204" pitchFamily="49" charset="-128"/>
              <a:ea typeface="ＭＳ ゴシック" panose="020B0609070205080204" pitchFamily="49" charset="-128"/>
            </a:endParaRPr>
          </a:p>
        </p:txBody>
      </p:sp>
      <p:sp>
        <p:nvSpPr>
          <p:cNvPr id="7" name="テキスト ボックス 6"/>
          <p:cNvSpPr txBox="1"/>
          <p:nvPr/>
        </p:nvSpPr>
        <p:spPr>
          <a:xfrm>
            <a:off x="328537" y="4797152"/>
            <a:ext cx="6691736" cy="1031051"/>
          </a:xfrm>
          <a:prstGeom prst="rect">
            <a:avLst/>
          </a:prstGeom>
          <a:noFill/>
          <a:ln>
            <a:solidFill>
              <a:srgbClr val="FF0066"/>
            </a:solidFill>
          </a:ln>
        </p:spPr>
        <p:txBody>
          <a:bodyPr wrap="square" rtlCol="0">
            <a:spAutoFit/>
          </a:bodyPr>
          <a:lstStyle/>
          <a:p>
            <a:endParaRPr kumimoji="1" lang="ja-JP" altLang="en-US" sz="1050" dirty="0" smtClean="0">
              <a:solidFill>
                <a:srgbClr val="FF0066"/>
              </a:solidFill>
              <a:latin typeface="ＭＳ ゴシック" panose="020B0609070205080204" pitchFamily="49" charset="-128"/>
              <a:ea typeface="ＭＳ ゴシック" panose="020B0609070205080204" pitchFamily="49" charset="-128"/>
            </a:endParaRPr>
          </a:p>
          <a:p>
            <a:r>
              <a:rPr kumimoji="1" lang="ja-JP" altLang="en-US" sz="2000" dirty="0" smtClean="0">
                <a:solidFill>
                  <a:srgbClr val="FF0066"/>
                </a:solidFill>
                <a:latin typeface="ＭＳ ゴシック" panose="020B0609070205080204" pitchFamily="49" charset="-128"/>
                <a:ea typeface="ＭＳ ゴシック" panose="020B0609070205080204" pitchFamily="49" charset="-128"/>
              </a:rPr>
              <a:t>　　　定規</a:t>
            </a:r>
            <a:r>
              <a:rPr kumimoji="1" lang="ja-JP" altLang="en-US" sz="2000" b="1" dirty="0" smtClean="0">
                <a:solidFill>
                  <a:srgbClr val="FF0066"/>
                </a:solidFill>
                <a:latin typeface="HGS明朝E" panose="02020900000000000000" pitchFamily="18" charset="-128"/>
                <a:ea typeface="HGS明朝E" panose="02020900000000000000" pitchFamily="18" charset="-128"/>
              </a:rPr>
              <a:t>　　</a:t>
            </a:r>
            <a:r>
              <a:rPr kumimoji="1" lang="en-US" altLang="ja-JP" sz="2000" b="1" dirty="0" smtClean="0">
                <a:solidFill>
                  <a:srgbClr val="FF0066"/>
                </a:solidFill>
                <a:latin typeface="HGS明朝E" panose="02020900000000000000" pitchFamily="18" charset="-128"/>
                <a:ea typeface="HGS明朝E" panose="02020900000000000000" pitchFamily="18" charset="-128"/>
              </a:rPr>
              <a:t>ruler</a:t>
            </a:r>
            <a:r>
              <a:rPr kumimoji="1" lang="ja-JP" altLang="en-US" sz="2000" b="1" dirty="0" smtClean="0">
                <a:solidFill>
                  <a:srgbClr val="FF0066"/>
                </a:solidFill>
                <a:latin typeface="HGS明朝E" panose="02020900000000000000" pitchFamily="18" charset="-128"/>
                <a:ea typeface="HGS明朝E" panose="02020900000000000000" pitchFamily="18" charset="-128"/>
              </a:rPr>
              <a:t>　　     </a:t>
            </a:r>
            <a:r>
              <a:rPr lang="ja-JP" altLang="en-US" sz="2000" dirty="0" smtClean="0">
                <a:solidFill>
                  <a:srgbClr val="FF0066"/>
                </a:solidFill>
                <a:latin typeface="ＭＳ ゴシック" panose="020B0609070205080204" pitchFamily="49" charset="-128"/>
                <a:ea typeface="ＭＳ ゴシック" panose="020B0609070205080204" pitchFamily="49" charset="-128"/>
              </a:rPr>
              <a:t>顕微鏡</a:t>
            </a:r>
            <a:r>
              <a:rPr lang="ja-JP" altLang="en-US" sz="2000" b="1" dirty="0">
                <a:solidFill>
                  <a:srgbClr val="FF0066"/>
                </a:solidFill>
                <a:latin typeface="HGS明朝E" panose="02020900000000000000" pitchFamily="18" charset="-128"/>
                <a:ea typeface="HGS明朝E" panose="02020900000000000000" pitchFamily="18" charset="-128"/>
              </a:rPr>
              <a:t>　</a:t>
            </a:r>
            <a:r>
              <a:rPr lang="en-US" altLang="ja-JP" sz="2000" b="1" dirty="0" smtClean="0">
                <a:solidFill>
                  <a:srgbClr val="FF0066"/>
                </a:solidFill>
                <a:latin typeface="HGS明朝E" panose="02020900000000000000" pitchFamily="18" charset="-128"/>
                <a:ea typeface="HGS明朝E" panose="02020900000000000000" pitchFamily="18" charset="-128"/>
              </a:rPr>
              <a:t>microscope</a:t>
            </a:r>
            <a:endParaRPr lang="ja-JP" altLang="en-US" sz="2000" b="1" dirty="0">
              <a:solidFill>
                <a:srgbClr val="FF0066"/>
              </a:solidFill>
              <a:latin typeface="HGS明朝E" panose="02020900000000000000" pitchFamily="18" charset="-128"/>
              <a:ea typeface="HGS明朝E" panose="02020900000000000000" pitchFamily="18" charset="-128"/>
            </a:endParaRPr>
          </a:p>
          <a:p>
            <a:r>
              <a:rPr lang="ja-JP" altLang="en-US" sz="2000" dirty="0" smtClean="0">
                <a:solidFill>
                  <a:srgbClr val="FF0066"/>
                </a:solidFill>
                <a:latin typeface="ＭＳ ゴシック" panose="020B0609070205080204" pitchFamily="49" charset="-128"/>
                <a:ea typeface="ＭＳ ゴシック" panose="020B0609070205080204" pitchFamily="49" charset="-128"/>
              </a:rPr>
              <a:t>　　　地球儀</a:t>
            </a:r>
            <a:r>
              <a:rPr lang="ja-JP" altLang="en-US" sz="2000" b="1" dirty="0" smtClean="0">
                <a:solidFill>
                  <a:srgbClr val="FF0066"/>
                </a:solidFill>
                <a:latin typeface="HGS明朝E" panose="02020900000000000000" pitchFamily="18" charset="-128"/>
                <a:ea typeface="HGS明朝E" panose="02020900000000000000" pitchFamily="18" charset="-128"/>
              </a:rPr>
              <a:t>　</a:t>
            </a:r>
            <a:r>
              <a:rPr lang="en-US" altLang="ja-JP" sz="2000" b="1" dirty="0" smtClean="0">
                <a:solidFill>
                  <a:srgbClr val="FF0066"/>
                </a:solidFill>
                <a:latin typeface="HGS明朝E" panose="02020900000000000000" pitchFamily="18" charset="-128"/>
                <a:ea typeface="HGS明朝E" panose="02020900000000000000" pitchFamily="18" charset="-128"/>
              </a:rPr>
              <a:t>globe</a:t>
            </a:r>
            <a:r>
              <a:rPr lang="ja-JP" altLang="en-US" sz="2000" b="1" dirty="0" smtClean="0">
                <a:solidFill>
                  <a:srgbClr val="FF0066"/>
                </a:solidFill>
                <a:latin typeface="HGS明朝E" panose="02020900000000000000" pitchFamily="18" charset="-128"/>
                <a:ea typeface="HGS明朝E" panose="02020900000000000000" pitchFamily="18" charset="-128"/>
              </a:rPr>
              <a:t>　　     </a:t>
            </a:r>
            <a:r>
              <a:rPr lang="ja-JP" altLang="en-US" sz="2000" dirty="0" smtClean="0">
                <a:solidFill>
                  <a:srgbClr val="FF0066"/>
                </a:solidFill>
                <a:latin typeface="ＭＳ ゴシック" panose="020B0609070205080204" pitchFamily="49" charset="-128"/>
                <a:ea typeface="ＭＳ ゴシック" panose="020B0609070205080204" pitchFamily="49" charset="-128"/>
              </a:rPr>
              <a:t>なす</a:t>
            </a:r>
            <a:r>
              <a:rPr lang="ja-JP" altLang="en-US" sz="2000" b="1" dirty="0">
                <a:solidFill>
                  <a:srgbClr val="FF0066"/>
                </a:solidFill>
                <a:latin typeface="HGS明朝E" panose="02020900000000000000" pitchFamily="18" charset="-128"/>
                <a:ea typeface="HGS明朝E" panose="02020900000000000000" pitchFamily="18" charset="-128"/>
              </a:rPr>
              <a:t>　</a:t>
            </a:r>
            <a:r>
              <a:rPr lang="ja-JP" altLang="en-US" sz="2000" b="1" dirty="0" smtClean="0">
                <a:solidFill>
                  <a:srgbClr val="FF0066"/>
                </a:solidFill>
                <a:latin typeface="HGS明朝E" panose="02020900000000000000" pitchFamily="18" charset="-128"/>
                <a:ea typeface="HGS明朝E" panose="02020900000000000000" pitchFamily="18" charset="-128"/>
              </a:rPr>
              <a:t>  </a:t>
            </a:r>
            <a:r>
              <a:rPr lang="en-US" altLang="ja-JP" sz="2000" b="1" dirty="0" smtClean="0">
                <a:solidFill>
                  <a:srgbClr val="FF0066"/>
                </a:solidFill>
                <a:latin typeface="HGS明朝E" panose="02020900000000000000" pitchFamily="18" charset="-128"/>
                <a:ea typeface="HGS明朝E" panose="02020900000000000000" pitchFamily="18" charset="-128"/>
              </a:rPr>
              <a:t>eggplant</a:t>
            </a:r>
            <a:endParaRPr lang="ja-JP" altLang="en-US" sz="2000" b="1" dirty="0" smtClean="0">
              <a:solidFill>
                <a:srgbClr val="FF0066"/>
              </a:solidFill>
              <a:latin typeface="HGS明朝E" panose="02020900000000000000" pitchFamily="18" charset="-128"/>
              <a:ea typeface="HGS明朝E" panose="02020900000000000000" pitchFamily="18" charset="-128"/>
            </a:endParaRPr>
          </a:p>
          <a:p>
            <a:endParaRPr lang="ja-JP" altLang="en-US" sz="1050" b="1" dirty="0">
              <a:solidFill>
                <a:srgbClr val="FF0066"/>
              </a:solidFill>
              <a:latin typeface="HGS明朝E" panose="02020900000000000000" pitchFamily="18" charset="-128"/>
              <a:ea typeface="HGS明朝E" panose="02020900000000000000" pitchFamily="18" charset="-128"/>
            </a:endParaRPr>
          </a:p>
        </p:txBody>
      </p:sp>
      <p:sp>
        <p:nvSpPr>
          <p:cNvPr id="8" name="テキスト ボックス 7"/>
          <p:cNvSpPr txBox="1"/>
          <p:nvPr/>
        </p:nvSpPr>
        <p:spPr>
          <a:xfrm>
            <a:off x="328536" y="4299101"/>
            <a:ext cx="8302872" cy="461665"/>
          </a:xfrm>
          <a:prstGeom prst="rect">
            <a:avLst/>
          </a:prstGeom>
          <a:noFill/>
        </p:spPr>
        <p:txBody>
          <a:bodyPr wrap="square" rtlCol="0">
            <a:spAutoFit/>
          </a:bodyPr>
          <a:lstStyle/>
          <a:p>
            <a:r>
              <a:rPr lang="ja-JP" altLang="en-US" sz="2000" dirty="0">
                <a:latin typeface="ＭＳ ゴシック" panose="020B0609070205080204" pitchFamily="49" charset="-128"/>
                <a:ea typeface="ＭＳ ゴシック" panose="020B0609070205080204" pitchFamily="49" charset="-128"/>
              </a:rPr>
              <a:t>これ</a:t>
            </a:r>
            <a:r>
              <a:rPr lang="ja-JP" altLang="en-US" sz="2000" dirty="0" smtClean="0">
                <a:latin typeface="ＭＳ ゴシック" panose="020B0609070205080204" pitchFamily="49" charset="-128"/>
                <a:ea typeface="ＭＳ ゴシック" panose="020B0609070205080204" pitchFamily="49" charset="-128"/>
              </a:rPr>
              <a:t>は知らなかった。新しい単語にふれることができたよ</a:t>
            </a:r>
            <a:r>
              <a:rPr lang="ja-JP" altLang="en-US" sz="2400" dirty="0" smtClean="0">
                <a:latin typeface="ＭＳ ゴシック" panose="020B0609070205080204" pitchFamily="49" charset="-128"/>
                <a:ea typeface="ＭＳ ゴシック" panose="020B0609070205080204" pitchFamily="49" charset="-128"/>
              </a:rPr>
              <a:t>　</a:t>
            </a:r>
            <a:endParaRPr kumimoji="1" lang="ja-JP" altLang="en-US" sz="2400" dirty="0" smtClean="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2224622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23528" y="116632"/>
            <a:ext cx="8424936" cy="1215717"/>
          </a:xfrm>
          <a:prstGeom prst="rect">
            <a:avLst/>
          </a:prstGeom>
          <a:solidFill>
            <a:srgbClr val="FFFF00"/>
          </a:solidFill>
        </p:spPr>
        <p:txBody>
          <a:bodyPr wrap="square" rtlCol="0">
            <a:spAutoFit/>
          </a:bodyPr>
          <a:lstStyle/>
          <a:p>
            <a:r>
              <a:rPr lang="ja-JP" altLang="en-US" sz="2400" dirty="0" smtClean="0">
                <a:latin typeface="ＭＳ ゴシック" panose="020B0609070205080204" pitchFamily="49" charset="-128"/>
                <a:ea typeface="ＭＳ ゴシック" panose="020B0609070205080204" pitchFamily="49" charset="-128"/>
              </a:rPr>
              <a:t>演習３</a:t>
            </a:r>
            <a:r>
              <a:rPr lang="ja-JP" altLang="en-US" sz="2800" dirty="0" smtClean="0">
                <a:latin typeface="ＭＳ ゴシック" panose="020B0609070205080204" pitchFamily="49" charset="-128"/>
                <a:ea typeface="ＭＳ ゴシック" panose="020B0609070205080204" pitchFamily="49" charset="-128"/>
              </a:rPr>
              <a:t>　</a:t>
            </a:r>
            <a:r>
              <a:rPr lang="en-US" altLang="ja-JP" sz="2400" b="1" dirty="0" smtClean="0">
                <a:latin typeface="Century" panose="02040604050505020304" pitchFamily="18" charset="0"/>
                <a:ea typeface="ＭＳ ゴシック" panose="020B0609070205080204" pitchFamily="49" charset="-128"/>
              </a:rPr>
              <a:t>Let’s </a:t>
            </a:r>
            <a:r>
              <a:rPr lang="en-US" altLang="ja-JP" sz="2400" b="1" dirty="0">
                <a:latin typeface="Century" panose="02040604050505020304" pitchFamily="18" charset="0"/>
                <a:ea typeface="ＭＳ ゴシック" panose="020B0609070205080204" pitchFamily="49" charset="-128"/>
              </a:rPr>
              <a:t>Chant</a:t>
            </a:r>
            <a:r>
              <a:rPr lang="en-US" altLang="ja-JP" sz="2400" dirty="0" smtClean="0">
                <a:latin typeface="ＭＳ ゴシック" panose="020B0609070205080204" pitchFamily="49" charset="-128"/>
                <a:ea typeface="ＭＳ ゴシック" panose="020B0609070205080204" pitchFamily="49" charset="-128"/>
              </a:rPr>
              <a:t> </a:t>
            </a:r>
            <a:r>
              <a:rPr lang="ja-JP" altLang="en-US" sz="2400" dirty="0" smtClean="0">
                <a:latin typeface="ＭＳ ゴシック" panose="020B0609070205080204" pitchFamily="49" charset="-128"/>
                <a:ea typeface="ＭＳ ゴシック" panose="020B0609070205080204" pitchFamily="49" charset="-128"/>
              </a:rPr>
              <a:t>を活用した言語の気付き</a:t>
            </a:r>
          </a:p>
          <a:p>
            <a:endParaRPr kumimoji="1" lang="en-US" altLang="ja-JP" sz="1050" b="1" dirty="0" smtClean="0">
              <a:latin typeface="Century" panose="02040604050505020304" pitchFamily="18" charset="0"/>
              <a:ea typeface="HGS明朝E" panose="02020900000000000000" pitchFamily="18" charset="-128"/>
            </a:endParaRPr>
          </a:p>
          <a:p>
            <a:r>
              <a:rPr kumimoji="1" lang="en-US" altLang="ja-JP" sz="2400" b="1" dirty="0" smtClean="0">
                <a:latin typeface="Century" panose="02040604050505020304" pitchFamily="18" charset="0"/>
                <a:ea typeface="HGS明朝E" panose="02020900000000000000" pitchFamily="18" charset="-128"/>
              </a:rPr>
              <a:t>“Hi, friends!”</a:t>
            </a:r>
            <a:r>
              <a:rPr lang="ja-JP" altLang="en-US" sz="2400" b="1" dirty="0">
                <a:latin typeface="Century" panose="02040604050505020304" pitchFamily="18" charset="0"/>
                <a:ea typeface="HGS明朝E" panose="02020900000000000000" pitchFamily="18" charset="-128"/>
              </a:rPr>
              <a:t>２</a:t>
            </a:r>
            <a:r>
              <a:rPr kumimoji="1" lang="en-US" altLang="ja-JP" sz="2400" b="1" dirty="0" smtClean="0">
                <a:latin typeface="Century" panose="02040604050505020304" pitchFamily="18" charset="0"/>
                <a:ea typeface="HGS明朝E" panose="02020900000000000000" pitchFamily="18" charset="-128"/>
              </a:rPr>
              <a:t> </a:t>
            </a:r>
            <a:r>
              <a:rPr lang="en-US" altLang="ja-JP" sz="2400" b="1" dirty="0" smtClean="0">
                <a:latin typeface="Century" panose="02040604050505020304" pitchFamily="18" charset="0"/>
                <a:ea typeface="HGS明朝E" panose="02020900000000000000" pitchFamily="18" charset="-128"/>
              </a:rPr>
              <a:t>  </a:t>
            </a:r>
            <a:r>
              <a:rPr kumimoji="1" lang="en-US" altLang="ja-JP" sz="2400" b="1" dirty="0" smtClean="0">
                <a:latin typeface="Century" panose="02040604050505020304" pitchFamily="18" charset="0"/>
                <a:ea typeface="HGS明朝E" panose="02020900000000000000" pitchFamily="18" charset="-128"/>
              </a:rPr>
              <a:t>Lesson </a:t>
            </a:r>
            <a:r>
              <a:rPr kumimoji="1" lang="ja-JP" altLang="en-US" sz="2400" b="1" dirty="0" smtClean="0">
                <a:latin typeface="Century" panose="02040604050505020304" pitchFamily="18" charset="0"/>
                <a:ea typeface="HGS明朝E" panose="02020900000000000000" pitchFamily="18" charset="-128"/>
              </a:rPr>
              <a:t>５</a:t>
            </a:r>
            <a:r>
              <a:rPr kumimoji="1" lang="en-US" altLang="ja-JP" sz="2400" b="1" dirty="0" smtClean="0">
                <a:latin typeface="Century" panose="02040604050505020304" pitchFamily="18" charset="0"/>
                <a:ea typeface="HGS明朝E" panose="02020900000000000000" pitchFamily="18" charset="-128"/>
              </a:rPr>
              <a:t>  </a:t>
            </a:r>
            <a:r>
              <a:rPr lang="en-US" altLang="ja-JP" sz="2400" b="1" dirty="0" smtClean="0">
                <a:latin typeface="Century" panose="02040604050505020304" pitchFamily="18" charset="0"/>
                <a:ea typeface="HGS明朝E" panose="02020900000000000000" pitchFamily="18" charset="-128"/>
              </a:rPr>
              <a:t>Let’s go to Italy.  </a:t>
            </a:r>
            <a:r>
              <a:rPr lang="en-US" altLang="ja-JP" sz="2400" b="1" dirty="0" smtClean="0">
                <a:latin typeface="Century" panose="02040604050505020304" pitchFamily="18" charset="0"/>
                <a:ea typeface="ＭＳ ゴシック" panose="020B0609070205080204" pitchFamily="49" charset="-128"/>
              </a:rPr>
              <a:t>Let’s </a:t>
            </a:r>
            <a:r>
              <a:rPr lang="en-US" altLang="ja-JP" sz="2400" b="1" dirty="0">
                <a:latin typeface="Century" panose="02040604050505020304" pitchFamily="18" charset="0"/>
                <a:ea typeface="ＭＳ ゴシック" panose="020B0609070205080204" pitchFamily="49" charset="-128"/>
              </a:rPr>
              <a:t>Chant</a:t>
            </a:r>
            <a:endParaRPr lang="ja-JP" altLang="en-US" sz="2400" b="1" dirty="0" smtClean="0">
              <a:latin typeface="Century" panose="02040604050505020304" pitchFamily="18" charset="0"/>
              <a:ea typeface="HGS明朝E" panose="02020900000000000000" pitchFamily="18" charset="-128"/>
            </a:endParaRPr>
          </a:p>
          <a:p>
            <a:endParaRPr kumimoji="1" lang="ja-JP" altLang="en-US" sz="1050" b="1" dirty="0">
              <a:latin typeface="Century" panose="02040604050505020304" pitchFamily="18" charset="0"/>
              <a:ea typeface="HGS明朝E" panose="02020900000000000000" pitchFamily="18" charset="-128"/>
            </a:endParaRPr>
          </a:p>
        </p:txBody>
      </p:sp>
      <p:sp>
        <p:nvSpPr>
          <p:cNvPr id="3" name="テキスト ボックス 2"/>
          <p:cNvSpPr txBox="1"/>
          <p:nvPr/>
        </p:nvSpPr>
        <p:spPr>
          <a:xfrm>
            <a:off x="218623" y="1517185"/>
            <a:ext cx="8675063" cy="4832092"/>
          </a:xfrm>
          <a:prstGeom prst="rect">
            <a:avLst/>
          </a:prstGeom>
          <a:noFill/>
          <a:ln>
            <a:noFill/>
          </a:ln>
        </p:spPr>
        <p:txBody>
          <a:bodyPr wrap="square" rtlCol="0">
            <a:spAutoFit/>
          </a:bodyPr>
          <a:lstStyle/>
          <a:p>
            <a:r>
              <a:rPr lang="en-US" altLang="ja-JP" sz="2400" b="1" dirty="0" smtClean="0">
                <a:solidFill>
                  <a:srgbClr val="FF0066"/>
                </a:solidFill>
                <a:latin typeface="Century" panose="02040604050505020304" pitchFamily="18" charset="0"/>
                <a:ea typeface="HGS明朝E" panose="02020900000000000000" pitchFamily="18" charset="-128"/>
              </a:rPr>
              <a:t>Lesson </a:t>
            </a:r>
            <a:r>
              <a:rPr lang="ja-JP" altLang="en-US" sz="2400" b="1" dirty="0" smtClean="0">
                <a:solidFill>
                  <a:srgbClr val="FF0066"/>
                </a:solidFill>
                <a:latin typeface="Century" panose="02040604050505020304" pitchFamily="18" charset="0"/>
                <a:ea typeface="HGS明朝E" panose="02020900000000000000" pitchFamily="18" charset="-128"/>
              </a:rPr>
              <a:t>５ </a:t>
            </a:r>
            <a:r>
              <a:rPr lang="en-US" altLang="ja-JP" sz="2400" b="1" dirty="0" smtClean="0">
                <a:solidFill>
                  <a:srgbClr val="FF0066"/>
                </a:solidFill>
                <a:latin typeface="Century" panose="02040604050505020304" pitchFamily="18" charset="0"/>
                <a:ea typeface="HGS明朝E" panose="02020900000000000000" pitchFamily="18" charset="-128"/>
              </a:rPr>
              <a:t> </a:t>
            </a:r>
            <a:r>
              <a:rPr lang="en-US" altLang="ja-JP" sz="2400" b="1" dirty="0">
                <a:solidFill>
                  <a:srgbClr val="FF0066"/>
                </a:solidFill>
                <a:latin typeface="Century" panose="02040604050505020304" pitchFamily="18" charset="0"/>
                <a:ea typeface="HGS明朝E" panose="02020900000000000000" pitchFamily="18" charset="-128"/>
              </a:rPr>
              <a:t>Let’s go to Italy.  </a:t>
            </a:r>
            <a:r>
              <a:rPr lang="en-US" altLang="ja-JP" sz="2400" b="1" dirty="0">
                <a:solidFill>
                  <a:srgbClr val="FF0066"/>
                </a:solidFill>
                <a:latin typeface="Century" panose="02040604050505020304" pitchFamily="18" charset="0"/>
                <a:ea typeface="ＭＳ ゴシック" panose="020B0609070205080204" pitchFamily="49" charset="-128"/>
              </a:rPr>
              <a:t>Let’s </a:t>
            </a:r>
            <a:r>
              <a:rPr lang="en-US" altLang="ja-JP" sz="2400" b="1" dirty="0" smtClean="0">
                <a:solidFill>
                  <a:srgbClr val="FF0066"/>
                </a:solidFill>
                <a:latin typeface="Century" panose="02040604050505020304" pitchFamily="18" charset="0"/>
                <a:ea typeface="ＭＳ ゴシック" panose="020B0609070205080204" pitchFamily="49" charset="-128"/>
              </a:rPr>
              <a:t>Chant</a:t>
            </a:r>
            <a:r>
              <a:rPr lang="ja-JP" altLang="en-US" sz="2400" b="1" dirty="0">
                <a:solidFill>
                  <a:srgbClr val="FF0066"/>
                </a:solidFill>
                <a:latin typeface="Century" panose="02040604050505020304" pitchFamily="18" charset="0"/>
                <a:ea typeface="ＭＳ ゴシック" panose="020B0609070205080204" pitchFamily="49" charset="-128"/>
              </a:rPr>
              <a:t> </a:t>
            </a:r>
            <a:r>
              <a:rPr lang="ja-JP" altLang="en-US" sz="2400" b="1" dirty="0" smtClean="0">
                <a:solidFill>
                  <a:srgbClr val="FF0066"/>
                </a:solidFill>
                <a:latin typeface="Century" panose="02040604050505020304" pitchFamily="18" charset="0"/>
                <a:ea typeface="ＭＳ ゴシック" panose="020B0609070205080204" pitchFamily="49" charset="-128"/>
              </a:rPr>
              <a:t> </a:t>
            </a:r>
            <a:r>
              <a:rPr lang="ja-JP" altLang="en-US" sz="2400" dirty="0" smtClean="0">
                <a:solidFill>
                  <a:srgbClr val="FF0066"/>
                </a:solidFill>
                <a:latin typeface="ＭＳ ゴシック" panose="020B0609070205080204" pitchFamily="49" charset="-128"/>
                <a:ea typeface="ＭＳ ゴシック" panose="020B0609070205080204" pitchFamily="49" charset="-128"/>
              </a:rPr>
              <a:t>について</a:t>
            </a:r>
          </a:p>
          <a:p>
            <a:r>
              <a:rPr lang="ja-JP" altLang="en-US" sz="2400" dirty="0">
                <a:latin typeface="ＭＳ ゴシック" panose="020B0609070205080204" pitchFamily="49" charset="-128"/>
                <a:ea typeface="ＭＳ ゴシック" panose="020B0609070205080204" pitchFamily="49" charset="-128"/>
              </a:rPr>
              <a:t>　</a:t>
            </a:r>
            <a:r>
              <a:rPr lang="en-US" altLang="ja-JP" sz="2000" b="1" dirty="0" smtClean="0">
                <a:latin typeface="Century" panose="02040604050505020304" pitchFamily="18" charset="0"/>
                <a:ea typeface="ＭＳ ゴシック" panose="020B0609070205080204" pitchFamily="49" charset="-128"/>
              </a:rPr>
              <a:t>Activity </a:t>
            </a:r>
            <a:r>
              <a:rPr lang="ja-JP" altLang="en-US" sz="2000" dirty="0" smtClean="0">
                <a:latin typeface="ＭＳ ゴシック" panose="020B0609070205080204" pitchFamily="49" charset="-128"/>
                <a:ea typeface="ＭＳ ゴシック" panose="020B0609070205080204" pitchFamily="49" charset="-128"/>
              </a:rPr>
              <a:t>につながる</a:t>
            </a:r>
            <a:r>
              <a:rPr lang="en-US" altLang="ja-JP" sz="2000" b="1" dirty="0" smtClean="0">
                <a:latin typeface="Century" panose="02040604050505020304" pitchFamily="18" charset="0"/>
                <a:ea typeface="ＭＳ ゴシック" panose="020B0609070205080204" pitchFamily="49" charset="-128"/>
              </a:rPr>
              <a:t>Chant </a:t>
            </a:r>
            <a:r>
              <a:rPr lang="ja-JP" altLang="en-US" sz="2000" dirty="0" smtClean="0">
                <a:latin typeface="ＭＳ ゴシック" panose="020B0609070205080204" pitchFamily="49" charset="-128"/>
                <a:ea typeface="ＭＳ ゴシック" panose="020B0609070205080204" pitchFamily="49" charset="-128"/>
              </a:rPr>
              <a:t>です。飽きない工夫をして何回も聞き，大きな声を出して真似してみましょう。歌詞を変えたり，役割を決めた順番に歌ったりしましょう。何回も聞いたり，歌ったりすると，次の</a:t>
            </a:r>
            <a:r>
              <a:rPr lang="en-US" altLang="ja-JP" sz="2000" b="1" dirty="0" smtClean="0">
                <a:latin typeface="Century" panose="02040604050505020304" pitchFamily="18" charset="0"/>
                <a:ea typeface="ＭＳ ゴシック" panose="020B0609070205080204" pitchFamily="49" charset="-128"/>
              </a:rPr>
              <a:t>Activity</a:t>
            </a:r>
            <a:r>
              <a:rPr lang="ja-JP" altLang="en-US" sz="2000" dirty="0" smtClean="0">
                <a:latin typeface="ＭＳ ゴシック" panose="020B0609070205080204" pitchFamily="49" charset="-128"/>
                <a:ea typeface="ＭＳ ゴシック" panose="020B0609070205080204" pitchFamily="49" charset="-128"/>
              </a:rPr>
              <a:t>で自分の表現したいことが表現できるようになります。</a:t>
            </a:r>
          </a:p>
          <a:p>
            <a:endParaRPr lang="ja-JP" altLang="en-US" sz="2000" dirty="0" smtClean="0">
              <a:latin typeface="ＭＳ ゴシック" panose="020B0609070205080204" pitchFamily="49" charset="-128"/>
              <a:ea typeface="ＭＳ ゴシック" panose="020B0609070205080204" pitchFamily="49" charset="-128"/>
            </a:endParaRPr>
          </a:p>
          <a:p>
            <a:r>
              <a:rPr lang="ja-JP" altLang="en-US" sz="2000" dirty="0" smtClean="0">
                <a:solidFill>
                  <a:srgbClr val="FF0066"/>
                </a:solidFill>
                <a:latin typeface="ＭＳ ゴシック" panose="020B0609070205080204" pitchFamily="49" charset="-128"/>
                <a:ea typeface="ＭＳ ゴシック" panose="020B0609070205080204" pitchFamily="49" charset="-128"/>
              </a:rPr>
              <a:t>用意するもの</a:t>
            </a:r>
          </a:p>
          <a:p>
            <a:r>
              <a:rPr lang="ja-JP" altLang="en-US" sz="2000" dirty="0">
                <a:latin typeface="ＭＳ ゴシック" panose="020B0609070205080204" pitchFamily="49" charset="-128"/>
                <a:ea typeface="ＭＳ ゴシック" panose="020B0609070205080204" pitchFamily="49" charset="-128"/>
              </a:rPr>
              <a:t>　</a:t>
            </a:r>
            <a:r>
              <a:rPr lang="en-US" altLang="ja-JP" sz="2000" b="1" dirty="0">
                <a:latin typeface="Century" panose="02040604050505020304" pitchFamily="18" charset="0"/>
                <a:ea typeface="HGS明朝E" panose="02020900000000000000" pitchFamily="18" charset="-128"/>
              </a:rPr>
              <a:t> “Hi, </a:t>
            </a:r>
            <a:r>
              <a:rPr lang="en-US" altLang="ja-JP" sz="2000" b="1" dirty="0" smtClean="0">
                <a:latin typeface="Century" panose="02040604050505020304" pitchFamily="18" charset="0"/>
                <a:ea typeface="HGS明朝E" panose="02020900000000000000" pitchFamily="18" charset="-128"/>
              </a:rPr>
              <a:t>friends!”</a:t>
            </a:r>
            <a:r>
              <a:rPr lang="ja-JP" altLang="en-US" sz="2000" b="1" dirty="0" smtClean="0">
                <a:latin typeface="Century" panose="02040604050505020304" pitchFamily="18" charset="0"/>
                <a:ea typeface="HGS明朝E" panose="02020900000000000000" pitchFamily="18" charset="-128"/>
              </a:rPr>
              <a:t>２</a:t>
            </a:r>
            <a:r>
              <a:rPr lang="ja-JP" altLang="en-US" sz="2000" dirty="0" smtClean="0">
                <a:latin typeface="ＭＳ ゴシック" panose="020B0609070205080204" pitchFamily="49" charset="-128"/>
                <a:ea typeface="ＭＳ ゴシック" panose="020B0609070205080204" pitchFamily="49" charset="-128"/>
              </a:rPr>
              <a:t>テキスト（ｐ．</a:t>
            </a:r>
            <a:r>
              <a:rPr lang="ja-JP" altLang="en-US" sz="2000" dirty="0">
                <a:latin typeface="ＭＳ ゴシック" panose="020B0609070205080204" pitchFamily="49" charset="-128"/>
                <a:ea typeface="ＭＳ ゴシック" panose="020B0609070205080204" pitchFamily="49" charset="-128"/>
              </a:rPr>
              <a:t>２１</a:t>
            </a:r>
            <a:r>
              <a:rPr lang="ja-JP" altLang="en-US" sz="2000" dirty="0" smtClean="0">
                <a:latin typeface="ＭＳ ゴシック" panose="020B0609070205080204" pitchFamily="49" charset="-128"/>
                <a:ea typeface="ＭＳ ゴシック" panose="020B0609070205080204" pitchFamily="49" charset="-128"/>
              </a:rPr>
              <a:t>）　デジタル教材ＤＶＤ</a:t>
            </a:r>
          </a:p>
          <a:p>
            <a:r>
              <a:rPr lang="ja-JP" altLang="en-US" sz="2000" dirty="0" smtClean="0">
                <a:latin typeface="ＭＳ ゴシック" panose="020B0609070205080204" pitchFamily="49" charset="-128"/>
                <a:ea typeface="ＭＳ ゴシック" panose="020B0609070205080204" pitchFamily="49" charset="-128"/>
              </a:rPr>
              <a:t>　</a:t>
            </a:r>
            <a:r>
              <a:rPr lang="ja-JP" altLang="en-US" sz="2000" b="1" dirty="0" smtClean="0">
                <a:latin typeface="Century" panose="02040604050505020304" pitchFamily="18" charset="0"/>
                <a:ea typeface="HGS明朝E" panose="02020900000000000000" pitchFamily="18" charset="-128"/>
              </a:rPr>
              <a:t>　</a:t>
            </a:r>
            <a:endParaRPr lang="ja-JP" altLang="en-US" sz="2000" dirty="0">
              <a:latin typeface="ＭＳ ゴシック" panose="020B0609070205080204" pitchFamily="49" charset="-128"/>
              <a:ea typeface="ＭＳ ゴシック" panose="020B0609070205080204" pitchFamily="49" charset="-128"/>
            </a:endParaRPr>
          </a:p>
          <a:p>
            <a:r>
              <a:rPr lang="ja-JP" altLang="en-US" sz="2000" dirty="0" smtClean="0">
                <a:solidFill>
                  <a:srgbClr val="FF0066"/>
                </a:solidFill>
                <a:latin typeface="ＭＳ ゴシック" panose="020B0609070205080204" pitchFamily="49" charset="-128"/>
                <a:ea typeface="ＭＳ ゴシック" panose="020B0609070205080204" pitchFamily="49" charset="-128"/>
              </a:rPr>
              <a:t>演習の手順</a:t>
            </a:r>
          </a:p>
          <a:p>
            <a:r>
              <a:rPr lang="ja-JP" altLang="en-US" sz="2000" dirty="0">
                <a:latin typeface="ＭＳ ゴシック" panose="020B0609070205080204" pitchFamily="49" charset="-128"/>
                <a:ea typeface="ＭＳ ゴシック" panose="020B0609070205080204" pitchFamily="49" charset="-128"/>
              </a:rPr>
              <a:t>　</a:t>
            </a:r>
            <a:r>
              <a:rPr lang="ja-JP" altLang="en-US" sz="2000" dirty="0" smtClean="0">
                <a:latin typeface="ＭＳ ゴシック" panose="020B0609070205080204" pitchFamily="49" charset="-128"/>
                <a:ea typeface="ＭＳ ゴシック" panose="020B0609070205080204" pitchFamily="49" charset="-128"/>
              </a:rPr>
              <a:t>①</a:t>
            </a:r>
            <a:r>
              <a:rPr lang="en-US" altLang="ja-JP" sz="2000" b="1" dirty="0" smtClean="0">
                <a:latin typeface="Century" panose="02040604050505020304" pitchFamily="18" charset="0"/>
                <a:ea typeface="ＭＳ ゴシック" panose="020B0609070205080204" pitchFamily="49" charset="-128"/>
              </a:rPr>
              <a:t>Chant</a:t>
            </a:r>
            <a:r>
              <a:rPr lang="ja-JP" altLang="en-US" sz="2000" dirty="0" smtClean="0">
                <a:latin typeface="ＭＳ ゴシック" panose="020B0609070205080204" pitchFamily="49" charset="-128"/>
                <a:ea typeface="ＭＳ ゴシック" panose="020B0609070205080204" pitchFamily="49" charset="-128"/>
              </a:rPr>
              <a:t>をまず聞く。</a:t>
            </a:r>
          </a:p>
          <a:p>
            <a:r>
              <a:rPr lang="ja-JP" altLang="en-US" sz="2000" dirty="0">
                <a:latin typeface="ＭＳ ゴシック" panose="020B0609070205080204" pitchFamily="49" charset="-128"/>
                <a:ea typeface="ＭＳ ゴシック" panose="020B0609070205080204" pitchFamily="49" charset="-128"/>
              </a:rPr>
              <a:t>　</a:t>
            </a:r>
            <a:r>
              <a:rPr lang="ja-JP" altLang="en-US" sz="2000" dirty="0" smtClean="0">
                <a:latin typeface="ＭＳ ゴシック" panose="020B0609070205080204" pitchFamily="49" charset="-128"/>
                <a:ea typeface="ＭＳ ゴシック" panose="020B0609070205080204" pitchFamily="49" charset="-128"/>
              </a:rPr>
              <a:t>②行きたい国・食べたい物２つ・見たいスポーツのクイズをする。</a:t>
            </a:r>
          </a:p>
          <a:p>
            <a:r>
              <a:rPr lang="ja-JP" altLang="en-US" sz="2000" dirty="0">
                <a:latin typeface="ＭＳ ゴシック" panose="020B0609070205080204" pitchFamily="49" charset="-128"/>
                <a:ea typeface="ＭＳ ゴシック" panose="020B0609070205080204" pitchFamily="49" charset="-128"/>
              </a:rPr>
              <a:t>　</a:t>
            </a:r>
            <a:r>
              <a:rPr lang="ja-JP" altLang="en-US" sz="2000" dirty="0" smtClean="0">
                <a:latin typeface="ＭＳ ゴシック" panose="020B0609070205080204" pitchFamily="49" charset="-128"/>
                <a:ea typeface="ＭＳ ゴシック" panose="020B0609070205080204" pitchFamily="49" charset="-128"/>
              </a:rPr>
              <a:t>③</a:t>
            </a:r>
            <a:r>
              <a:rPr lang="en-US" altLang="ja-JP" sz="2000" b="1" dirty="0" smtClean="0">
                <a:latin typeface="Century" panose="02040604050505020304" pitchFamily="18" charset="0"/>
                <a:ea typeface="ＭＳ ゴシック" panose="020B0609070205080204" pitchFamily="49" charset="-128"/>
              </a:rPr>
              <a:t>Chant</a:t>
            </a:r>
            <a:r>
              <a:rPr lang="ja-JP" altLang="en-US" sz="2000" dirty="0" smtClean="0">
                <a:latin typeface="Century" panose="02040604050505020304" pitchFamily="18" charset="0"/>
                <a:ea typeface="ＭＳ ゴシック" panose="020B0609070205080204" pitchFamily="49" charset="-128"/>
              </a:rPr>
              <a:t>を一緒に歌う。</a:t>
            </a:r>
            <a:endParaRPr lang="ja-JP" altLang="en-US" sz="2000" dirty="0" smtClean="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　</a:t>
            </a:r>
            <a:r>
              <a:rPr lang="ja-JP" altLang="en-US" sz="2000" dirty="0" smtClean="0">
                <a:latin typeface="ＭＳ ゴシック" panose="020B0609070205080204" pitchFamily="49" charset="-128"/>
                <a:ea typeface="ＭＳ ゴシック" panose="020B0609070205080204" pitchFamily="49" charset="-128"/>
              </a:rPr>
              <a:t>④３つのグループに分かれ，１番から３番まで役割分担をして歌う。</a:t>
            </a:r>
          </a:p>
          <a:p>
            <a:r>
              <a:rPr lang="ja-JP" altLang="en-US" sz="2000" dirty="0">
                <a:latin typeface="ＭＳ ゴシック" panose="020B0609070205080204" pitchFamily="49" charset="-128"/>
                <a:ea typeface="ＭＳ ゴシック" panose="020B0609070205080204" pitchFamily="49" charset="-128"/>
              </a:rPr>
              <a:t>　</a:t>
            </a:r>
            <a:r>
              <a:rPr lang="ja-JP" altLang="en-US" sz="2000" dirty="0" smtClean="0">
                <a:latin typeface="ＭＳ ゴシック" panose="020B0609070205080204" pitchFamily="49" charset="-128"/>
                <a:ea typeface="ＭＳ ゴシック" panose="020B0609070205080204" pitchFamily="49" charset="-128"/>
              </a:rPr>
              <a:t>⑤国・食べ物・スポーツを変えて歌う。</a:t>
            </a:r>
            <a:endParaRPr lang="ja-JP" altLang="en-US" sz="1050" dirty="0" smtClean="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6822259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23528" y="404664"/>
            <a:ext cx="8568952" cy="3816429"/>
          </a:xfrm>
          <a:prstGeom prst="rect">
            <a:avLst/>
          </a:prstGeom>
          <a:noFill/>
          <a:ln w="28575">
            <a:solidFill>
              <a:srgbClr val="0070C0"/>
            </a:solidFill>
          </a:ln>
        </p:spPr>
        <p:txBody>
          <a:bodyPr wrap="square" rtlCol="0">
            <a:spAutoFit/>
          </a:bodyPr>
          <a:lstStyle/>
          <a:p>
            <a:endParaRPr kumimoji="1" lang="ja-JP" altLang="en-US" sz="1050" b="1" dirty="0" smtClean="0">
              <a:solidFill>
                <a:srgbClr val="0000FF"/>
              </a:solidFill>
              <a:latin typeface="Century" panose="02040604050505020304" pitchFamily="18" charset="0"/>
              <a:ea typeface="ＭＳ ゴシック" panose="020B0609070205080204" pitchFamily="49" charset="-128"/>
            </a:endParaRPr>
          </a:p>
          <a:p>
            <a:r>
              <a:rPr kumimoji="1" lang="en-US" altLang="ja-JP" sz="2000" b="1" dirty="0" smtClean="0">
                <a:solidFill>
                  <a:srgbClr val="0000FF"/>
                </a:solidFill>
                <a:latin typeface="Century" panose="02040604050505020304" pitchFamily="18" charset="0"/>
                <a:ea typeface="ＭＳ ゴシック" panose="020B0609070205080204" pitchFamily="49" charset="-128"/>
              </a:rPr>
              <a:t>Let’s </a:t>
            </a:r>
            <a:r>
              <a:rPr kumimoji="1" lang="en-US" altLang="ja-JP" sz="2000" b="1" dirty="0" smtClean="0">
                <a:solidFill>
                  <a:srgbClr val="0000FF"/>
                </a:solidFill>
                <a:latin typeface="Century" panose="02040604050505020304" pitchFamily="18" charset="0"/>
              </a:rPr>
              <a:t>Chant   Let’s go to Italy.</a:t>
            </a:r>
          </a:p>
          <a:p>
            <a:endParaRPr lang="en-US" altLang="ja-JP" sz="1050" b="1" dirty="0">
              <a:latin typeface="Century" panose="02040604050505020304" pitchFamily="18" charset="0"/>
            </a:endParaRPr>
          </a:p>
          <a:p>
            <a:r>
              <a:rPr lang="en-US" altLang="ja-JP" sz="2000" b="1" dirty="0">
                <a:latin typeface="Century" panose="02040604050505020304" pitchFamily="18" charset="0"/>
              </a:rPr>
              <a:t>Let’s go to Italy</a:t>
            </a:r>
            <a:r>
              <a:rPr lang="en-US" altLang="ja-JP" sz="2000" b="1" dirty="0" smtClean="0">
                <a:latin typeface="Century" panose="02040604050505020304" pitchFamily="18" charset="0"/>
              </a:rPr>
              <a:t>.  Pizza, cheese, soccer.</a:t>
            </a:r>
          </a:p>
          <a:p>
            <a:r>
              <a:rPr lang="en-US" altLang="ja-JP" sz="2000" b="1" dirty="0" smtClean="0">
                <a:latin typeface="Century" panose="02040604050505020304" pitchFamily="18" charset="0"/>
              </a:rPr>
              <a:t>Nice country.  Let’s go.</a:t>
            </a:r>
          </a:p>
          <a:p>
            <a:endParaRPr lang="en-US" altLang="ja-JP" sz="1050" b="1" dirty="0">
              <a:latin typeface="Century" panose="02040604050505020304" pitchFamily="18" charset="0"/>
            </a:endParaRPr>
          </a:p>
          <a:p>
            <a:r>
              <a:rPr lang="en-US" altLang="ja-JP" sz="2000" b="1" dirty="0">
                <a:latin typeface="Century" panose="02040604050505020304" pitchFamily="18" charset="0"/>
              </a:rPr>
              <a:t>Let’s go to Italy</a:t>
            </a:r>
            <a:r>
              <a:rPr lang="en-US" altLang="ja-JP" sz="2000" b="1" dirty="0" smtClean="0">
                <a:latin typeface="Century" panose="02040604050505020304" pitchFamily="18" charset="0"/>
              </a:rPr>
              <a:t>.  I want to eat pizza.  I want to eat cheese.  I want to see soccer games.  </a:t>
            </a:r>
            <a:endParaRPr lang="en-US" altLang="ja-JP" sz="2000" b="1" dirty="0">
              <a:latin typeface="Century" panose="02040604050505020304" pitchFamily="18" charset="0"/>
            </a:endParaRPr>
          </a:p>
          <a:p>
            <a:r>
              <a:rPr lang="en-US" altLang="ja-JP" sz="2000" b="1" dirty="0">
                <a:latin typeface="Century" panose="02040604050505020304" pitchFamily="18" charset="0"/>
              </a:rPr>
              <a:t>Nice country.  Let’s go.</a:t>
            </a:r>
          </a:p>
          <a:p>
            <a:endParaRPr lang="en-US" altLang="ja-JP" sz="1050" b="1" dirty="0" smtClean="0">
              <a:latin typeface="Century" panose="02040604050505020304" pitchFamily="18" charset="0"/>
            </a:endParaRPr>
          </a:p>
          <a:p>
            <a:r>
              <a:rPr lang="en-US" altLang="ja-JP" sz="2000" b="1" dirty="0">
                <a:latin typeface="Century" panose="02040604050505020304" pitchFamily="18" charset="0"/>
              </a:rPr>
              <a:t>Let’s go to Italy.  </a:t>
            </a:r>
            <a:r>
              <a:rPr lang="en-US" altLang="ja-JP" sz="2000" b="1" dirty="0" smtClean="0">
                <a:latin typeface="Century" panose="02040604050505020304" pitchFamily="18" charset="0"/>
              </a:rPr>
              <a:t>You can eat </a:t>
            </a:r>
            <a:r>
              <a:rPr lang="en-US" altLang="ja-JP" sz="2000" b="1" dirty="0">
                <a:latin typeface="Century" panose="02040604050505020304" pitchFamily="18" charset="0"/>
              </a:rPr>
              <a:t>pizza.  </a:t>
            </a:r>
            <a:r>
              <a:rPr lang="en-US" altLang="ja-JP" sz="2000" b="1" dirty="0" smtClean="0">
                <a:latin typeface="Century" panose="02040604050505020304" pitchFamily="18" charset="0"/>
              </a:rPr>
              <a:t>You can </a:t>
            </a:r>
            <a:r>
              <a:rPr lang="en-US" altLang="ja-JP" sz="2000" b="1" dirty="0">
                <a:latin typeface="Century" panose="02040604050505020304" pitchFamily="18" charset="0"/>
              </a:rPr>
              <a:t>eat cheese.  </a:t>
            </a:r>
            <a:r>
              <a:rPr lang="en-US" altLang="ja-JP" sz="2000" b="1" dirty="0" smtClean="0">
                <a:latin typeface="Century" panose="02040604050505020304" pitchFamily="18" charset="0"/>
              </a:rPr>
              <a:t>You can </a:t>
            </a:r>
            <a:r>
              <a:rPr lang="en-US" altLang="ja-JP" sz="2000" b="1" dirty="0">
                <a:latin typeface="Century" panose="02040604050505020304" pitchFamily="18" charset="0"/>
              </a:rPr>
              <a:t>see soccer games.  </a:t>
            </a:r>
          </a:p>
          <a:p>
            <a:r>
              <a:rPr lang="en-US" altLang="ja-JP" sz="2000" b="1" dirty="0">
                <a:latin typeface="Century" panose="02040604050505020304" pitchFamily="18" charset="0"/>
              </a:rPr>
              <a:t>Nice country.  Let’s go</a:t>
            </a:r>
            <a:r>
              <a:rPr lang="en-US" altLang="ja-JP" sz="2000" b="1" dirty="0" smtClean="0">
                <a:latin typeface="Century" panose="02040604050505020304" pitchFamily="18" charset="0"/>
              </a:rPr>
              <a:t>.</a:t>
            </a:r>
            <a:endParaRPr lang="ja-JP" altLang="en-US" sz="2000" b="1" dirty="0" smtClean="0">
              <a:latin typeface="Century" panose="02040604050505020304" pitchFamily="18" charset="0"/>
            </a:endParaRPr>
          </a:p>
          <a:p>
            <a:endParaRPr lang="en-US" altLang="ja-JP" sz="1050" b="1" dirty="0">
              <a:latin typeface="Century" panose="02040604050505020304" pitchFamily="18" charset="0"/>
            </a:endParaRPr>
          </a:p>
        </p:txBody>
      </p:sp>
      <p:sp>
        <p:nvSpPr>
          <p:cNvPr id="3" name="テキスト ボックス 2"/>
          <p:cNvSpPr txBox="1"/>
          <p:nvPr/>
        </p:nvSpPr>
        <p:spPr>
          <a:xfrm>
            <a:off x="326153" y="4842250"/>
            <a:ext cx="8587782" cy="1646605"/>
          </a:xfrm>
          <a:prstGeom prst="rect">
            <a:avLst/>
          </a:prstGeom>
          <a:noFill/>
          <a:ln w="28575">
            <a:solidFill>
              <a:srgbClr val="FF0066"/>
            </a:solidFill>
          </a:ln>
        </p:spPr>
        <p:txBody>
          <a:bodyPr wrap="square" rtlCol="0">
            <a:spAutoFit/>
          </a:bodyPr>
          <a:lstStyle/>
          <a:p>
            <a:endParaRPr lang="ja-JP" altLang="en-US" sz="1050" b="1" dirty="0" smtClean="0">
              <a:latin typeface="Century" panose="02040604050505020304" pitchFamily="18" charset="0"/>
            </a:endParaRPr>
          </a:p>
          <a:p>
            <a:r>
              <a:rPr lang="en-US" altLang="ja-JP" sz="2000" b="1" dirty="0" smtClean="0">
                <a:latin typeface="Century" panose="02040604050505020304" pitchFamily="18" charset="0"/>
              </a:rPr>
              <a:t>Hello, my name is Suzuki Sakura. Let’s go to China.</a:t>
            </a:r>
          </a:p>
          <a:p>
            <a:r>
              <a:rPr lang="en-US" altLang="ja-JP" sz="2000" b="1" dirty="0" smtClean="0">
                <a:latin typeface="Century" panose="02040604050505020304" pitchFamily="18" charset="0"/>
              </a:rPr>
              <a:t>In China, you can see the Great Wall. You can see pandas.</a:t>
            </a:r>
          </a:p>
          <a:p>
            <a:r>
              <a:rPr lang="en-US" altLang="ja-JP" sz="2000" b="1" dirty="0" smtClean="0">
                <a:latin typeface="Century" panose="02040604050505020304" pitchFamily="18" charset="0"/>
              </a:rPr>
              <a:t>You can eat </a:t>
            </a:r>
            <a:r>
              <a:rPr lang="en-US" altLang="ja-JP" sz="2000" b="1" dirty="0" err="1" smtClean="0">
                <a:latin typeface="Century" panose="02040604050505020304" pitchFamily="18" charset="0"/>
              </a:rPr>
              <a:t>gyoza</a:t>
            </a:r>
            <a:r>
              <a:rPr lang="en-US" altLang="ja-JP" sz="2000" b="1" dirty="0" smtClean="0">
                <a:latin typeface="Century" panose="02040604050505020304" pitchFamily="18" charset="0"/>
              </a:rPr>
              <a:t>. I like pandas.  And I like </a:t>
            </a:r>
            <a:r>
              <a:rPr lang="en-US" altLang="ja-JP" sz="2000" b="1" dirty="0" err="1" smtClean="0">
                <a:latin typeface="Century" panose="02040604050505020304" pitchFamily="18" charset="0"/>
              </a:rPr>
              <a:t>gyoza</a:t>
            </a:r>
            <a:r>
              <a:rPr lang="en-US" altLang="ja-JP" sz="2000" b="1" dirty="0" smtClean="0">
                <a:latin typeface="Century" panose="02040604050505020304" pitchFamily="18" charset="0"/>
              </a:rPr>
              <a:t>.</a:t>
            </a:r>
          </a:p>
          <a:p>
            <a:r>
              <a:rPr lang="en-US" altLang="ja-JP" sz="2000" b="1" dirty="0">
                <a:latin typeface="Century" panose="02040604050505020304" pitchFamily="18" charset="0"/>
              </a:rPr>
              <a:t>Let’s go to China</a:t>
            </a:r>
            <a:r>
              <a:rPr lang="en-US" altLang="ja-JP" sz="2000" b="1" dirty="0" smtClean="0">
                <a:latin typeface="Century" panose="02040604050505020304" pitchFamily="18" charset="0"/>
              </a:rPr>
              <a:t>.</a:t>
            </a:r>
            <a:endParaRPr lang="ja-JP" altLang="en-US" sz="2000" b="1" dirty="0" smtClean="0">
              <a:latin typeface="Century" panose="02040604050505020304" pitchFamily="18" charset="0"/>
            </a:endParaRPr>
          </a:p>
          <a:p>
            <a:endParaRPr lang="en-US" altLang="ja-JP" sz="1050" b="1" dirty="0">
              <a:latin typeface="Century" panose="02040604050505020304" pitchFamily="18" charset="0"/>
            </a:endParaRPr>
          </a:p>
        </p:txBody>
      </p:sp>
      <p:sp>
        <p:nvSpPr>
          <p:cNvPr id="4" name="テキスト ボックス 3"/>
          <p:cNvSpPr txBox="1"/>
          <p:nvPr/>
        </p:nvSpPr>
        <p:spPr>
          <a:xfrm>
            <a:off x="323797" y="4468470"/>
            <a:ext cx="3096344" cy="369332"/>
          </a:xfrm>
          <a:prstGeom prst="rect">
            <a:avLst/>
          </a:prstGeom>
          <a:noFill/>
        </p:spPr>
        <p:txBody>
          <a:bodyPr wrap="square" rtlCol="0">
            <a:spAutoFit/>
          </a:bodyPr>
          <a:lstStyle/>
          <a:p>
            <a:r>
              <a:rPr lang="ja-JP" altLang="en-US" dirty="0" smtClean="0"/>
              <a:t>参考　</a:t>
            </a:r>
            <a:r>
              <a:rPr lang="en-US" altLang="ja-JP" b="1" dirty="0" smtClean="0">
                <a:latin typeface="Century" panose="02040604050505020304" pitchFamily="18" charset="0"/>
              </a:rPr>
              <a:t>Activity </a:t>
            </a:r>
            <a:r>
              <a:rPr lang="ja-JP" altLang="en-US" dirty="0" smtClean="0"/>
              <a:t>の表現例</a:t>
            </a:r>
            <a:endParaRPr kumimoji="1" lang="ja-JP" altLang="en-US" dirty="0"/>
          </a:p>
        </p:txBody>
      </p:sp>
    </p:spTree>
    <p:extLst>
      <p:ext uri="{BB962C8B-B14F-4D97-AF65-F5344CB8AC3E}">
        <p14:creationId xmlns:p14="http://schemas.microsoft.com/office/powerpoint/2010/main" val="25195309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95536" y="476672"/>
            <a:ext cx="8313193" cy="2883730"/>
          </a:xfrm>
        </p:spPr>
        <p:txBody>
          <a:bodyPr>
            <a:noAutofit/>
          </a:bodyPr>
          <a:lstStyle/>
          <a:p>
            <a:pPr>
              <a:lnSpc>
                <a:spcPct val="150000"/>
              </a:lnSpc>
            </a:pPr>
            <a:r>
              <a:rPr lang="ja-JP" altLang="en-US" sz="2400" dirty="0" smtClean="0">
                <a:latin typeface="ＭＳ ゴシック" panose="020B0609070205080204" pitchFamily="49" charset="-128"/>
                <a:ea typeface="ＭＳ ゴシック" panose="020B0609070205080204" pitchFamily="49" charset="-128"/>
              </a:rPr>
              <a:t>第</a:t>
            </a:r>
            <a:r>
              <a:rPr lang="ja-JP" altLang="en-US" sz="2400" dirty="0">
                <a:latin typeface="ＭＳ ゴシック" panose="020B0609070205080204" pitchFamily="49" charset="-128"/>
                <a:ea typeface="ＭＳ ゴシック" panose="020B0609070205080204" pitchFamily="49" charset="-128"/>
              </a:rPr>
              <a:t>３</a:t>
            </a:r>
            <a:r>
              <a:rPr lang="ja-JP" altLang="en-US" sz="2400" dirty="0" smtClean="0">
                <a:latin typeface="ＭＳ ゴシック" panose="020B0609070205080204" pitchFamily="49" charset="-128"/>
                <a:ea typeface="ＭＳ ゴシック" panose="020B0609070205080204" pitchFamily="49" charset="-128"/>
              </a:rPr>
              <a:t>章</a:t>
            </a:r>
            <a:r>
              <a:rPr lang="en-US" altLang="ja-JP" sz="3000" dirty="0">
                <a:latin typeface="+mj-ea"/>
              </a:rPr>
              <a:t/>
            </a:r>
            <a:br>
              <a:rPr lang="en-US" altLang="ja-JP" sz="3000" dirty="0">
                <a:latin typeface="+mj-ea"/>
              </a:rPr>
            </a:br>
            <a:r>
              <a:rPr lang="ja-JP" altLang="en-US" sz="3600" dirty="0">
                <a:latin typeface="ＭＳ ゴシック" panose="020B0609070205080204" pitchFamily="49" charset="-128"/>
                <a:ea typeface="ＭＳ ゴシック" panose="020B0609070205080204" pitchFamily="49" charset="-128"/>
              </a:rPr>
              <a:t>外国語への慣れ親しみ</a:t>
            </a:r>
            <a:r>
              <a:rPr lang="en-US" altLang="ja-JP" sz="3600" dirty="0">
                <a:latin typeface="ＭＳ ゴシック" panose="020B0609070205080204" pitchFamily="49" charset="-128"/>
                <a:ea typeface="ＭＳ ゴシック" panose="020B0609070205080204" pitchFamily="49" charset="-128"/>
              </a:rPr>
              <a:t/>
            </a:r>
            <a:br>
              <a:rPr lang="en-US" altLang="ja-JP" sz="3600" dirty="0">
                <a:latin typeface="ＭＳ ゴシック" panose="020B0609070205080204" pitchFamily="49" charset="-128"/>
                <a:ea typeface="ＭＳ ゴシック" panose="020B0609070205080204" pitchFamily="49" charset="-128"/>
              </a:rPr>
            </a:br>
            <a:r>
              <a:rPr lang="ja-JP" altLang="en-US" sz="2000" dirty="0" smtClean="0">
                <a:latin typeface="ＭＳ ゴシック" panose="020B0609070205080204" pitchFamily="49" charset="-128"/>
                <a:ea typeface="ＭＳ ゴシック" panose="020B0609070205080204" pitchFamily="49" charset="-128"/>
              </a:rPr>
              <a:t>～</a:t>
            </a:r>
            <a:r>
              <a:rPr lang="ja-JP" altLang="en-US" sz="2000" b="1" dirty="0" smtClean="0">
                <a:latin typeface="Century" panose="02040604050505020304" pitchFamily="18" charset="0"/>
              </a:rPr>
              <a:t>“</a:t>
            </a:r>
            <a:r>
              <a:rPr lang="en-US" altLang="ja-JP" sz="2000" b="1" dirty="0">
                <a:latin typeface="Century" panose="02040604050505020304" pitchFamily="18" charset="0"/>
              </a:rPr>
              <a:t>Hi</a:t>
            </a:r>
            <a:r>
              <a:rPr lang="en-US" altLang="ja-JP" sz="2000" b="1" dirty="0" smtClean="0">
                <a:latin typeface="Century" panose="02040604050505020304" pitchFamily="18" charset="0"/>
              </a:rPr>
              <a:t>, friends</a:t>
            </a:r>
            <a:r>
              <a:rPr lang="en-US" altLang="ja-JP" sz="2000" b="1" dirty="0">
                <a:latin typeface="Century" panose="02040604050505020304" pitchFamily="18" charset="0"/>
              </a:rPr>
              <a:t>!</a:t>
            </a:r>
            <a:r>
              <a:rPr lang="ja-JP" altLang="en-US" sz="2000" b="1" dirty="0">
                <a:latin typeface="Century" panose="02040604050505020304" pitchFamily="18" charset="0"/>
              </a:rPr>
              <a:t>”</a:t>
            </a:r>
            <a:r>
              <a:rPr lang="ja-JP" altLang="en-US" sz="2000" dirty="0">
                <a:latin typeface="+mj-ea"/>
              </a:rPr>
              <a:t>の</a:t>
            </a:r>
            <a:r>
              <a:rPr lang="en-US" altLang="ja-JP" sz="2000" b="1" dirty="0">
                <a:latin typeface="Century" panose="02040604050505020304" pitchFamily="18" charset="0"/>
              </a:rPr>
              <a:t>Let’s </a:t>
            </a:r>
            <a:r>
              <a:rPr lang="en-US" altLang="ja-JP" sz="2000" b="1" dirty="0" smtClean="0">
                <a:latin typeface="Century" panose="02040604050505020304" pitchFamily="18" charset="0"/>
              </a:rPr>
              <a:t>Play </a:t>
            </a:r>
            <a:r>
              <a:rPr lang="ja-JP" altLang="en-US" sz="2000" dirty="0" smtClean="0">
                <a:latin typeface="+mj-ea"/>
              </a:rPr>
              <a:t>を</a:t>
            </a:r>
            <a:r>
              <a:rPr lang="ja-JP" altLang="en-US" sz="2000" dirty="0">
                <a:latin typeface="+mj-ea"/>
              </a:rPr>
              <a:t>体験してみましょう</a:t>
            </a:r>
            <a:r>
              <a:rPr lang="ja-JP" altLang="en-US" sz="2000" dirty="0" smtClean="0">
                <a:latin typeface="+mj-ea"/>
              </a:rPr>
              <a:t>！～</a:t>
            </a:r>
            <a:endParaRPr lang="ja-JP" altLang="en-US" sz="2000" dirty="0">
              <a:latin typeface="+mj-ea"/>
            </a:endParaRPr>
          </a:p>
        </p:txBody>
      </p:sp>
      <p:sp>
        <p:nvSpPr>
          <p:cNvPr id="3" name="テキスト ボックス 2"/>
          <p:cNvSpPr txBox="1"/>
          <p:nvPr/>
        </p:nvSpPr>
        <p:spPr>
          <a:xfrm>
            <a:off x="683568" y="3429000"/>
            <a:ext cx="8064896" cy="2890022"/>
          </a:xfrm>
          <a:prstGeom prst="rect">
            <a:avLst/>
          </a:prstGeom>
          <a:noFill/>
          <a:ln w="9525">
            <a:solidFill>
              <a:schemeClr val="tx1"/>
            </a:solidFill>
          </a:ln>
        </p:spPr>
        <p:txBody>
          <a:bodyPr wrap="square" rtlCol="0">
            <a:spAutoFit/>
          </a:bodyPr>
          <a:lstStyle/>
          <a:p>
            <a:pPr>
              <a:lnSpc>
                <a:spcPct val="120000"/>
              </a:lnSpc>
            </a:pPr>
            <a:endParaRPr lang="ja-JP" altLang="en-US" sz="1050" b="1" dirty="0" smtClean="0">
              <a:solidFill>
                <a:srgbClr val="FF0066"/>
              </a:solidFill>
              <a:latin typeface="Century" pitchFamily="18" charset="0"/>
              <a:ea typeface="ＭＳ ゴシック" pitchFamily="49" charset="-128"/>
            </a:endParaRPr>
          </a:p>
          <a:p>
            <a:pPr>
              <a:lnSpc>
                <a:spcPct val="120000"/>
              </a:lnSpc>
            </a:pPr>
            <a:r>
              <a:rPr lang="en-US" altLang="ja-JP" sz="2000" b="1" dirty="0" smtClean="0">
                <a:solidFill>
                  <a:srgbClr val="FF0066"/>
                </a:solidFill>
                <a:latin typeface="Century" pitchFamily="18" charset="0"/>
                <a:ea typeface="ＭＳ ゴシック" pitchFamily="49" charset="-128"/>
              </a:rPr>
              <a:t>CONTENTS</a:t>
            </a:r>
            <a:endParaRPr lang="ja-JP" altLang="en-US" sz="2000" b="1" dirty="0" smtClean="0">
              <a:solidFill>
                <a:srgbClr val="FF0066"/>
              </a:solidFill>
              <a:latin typeface="Century" pitchFamily="18" charset="0"/>
              <a:ea typeface="ＭＳ ゴシック" pitchFamily="49" charset="-128"/>
            </a:endParaRPr>
          </a:p>
          <a:p>
            <a:pPr>
              <a:lnSpc>
                <a:spcPct val="120000"/>
              </a:lnSpc>
            </a:pPr>
            <a:endParaRPr kumimoji="1" lang="ja-JP" altLang="en-US" sz="1050" b="1" dirty="0" smtClean="0">
              <a:solidFill>
                <a:srgbClr val="FF0066"/>
              </a:solidFill>
              <a:latin typeface="Century" pitchFamily="18" charset="0"/>
              <a:ea typeface="ＭＳ ゴシック" pitchFamily="49" charset="-128"/>
            </a:endParaRPr>
          </a:p>
          <a:p>
            <a:pPr>
              <a:lnSpc>
                <a:spcPct val="120000"/>
              </a:lnSpc>
            </a:pPr>
            <a:r>
              <a:rPr lang="ja-JP" altLang="en-US" sz="2000" dirty="0" smtClean="0">
                <a:latin typeface="ＭＳ ゴシック" pitchFamily="49" charset="-128"/>
                <a:ea typeface="ＭＳ ゴシック" pitchFamily="49" charset="-128"/>
              </a:rPr>
              <a:t>　研修例３　聞くことを中心とした活動　</a:t>
            </a:r>
            <a:endParaRPr lang="en-US" altLang="ja-JP" sz="2000" dirty="0" smtClean="0">
              <a:latin typeface="ＭＳ ゴシック" pitchFamily="49" charset="-128"/>
              <a:ea typeface="ＭＳ ゴシック" pitchFamily="49" charset="-128"/>
            </a:endParaRPr>
          </a:p>
          <a:p>
            <a:pPr>
              <a:lnSpc>
                <a:spcPct val="120000"/>
              </a:lnSpc>
            </a:pPr>
            <a:r>
              <a:rPr lang="en-US" altLang="ja-JP" sz="2000" dirty="0" smtClean="0">
                <a:latin typeface="ＭＳ ゴシック" pitchFamily="49" charset="-128"/>
                <a:ea typeface="ＭＳ ゴシック" pitchFamily="49" charset="-128"/>
              </a:rPr>
              <a:t>            </a:t>
            </a:r>
            <a:r>
              <a:rPr lang="ja-JP" altLang="en-US" sz="2000" dirty="0" smtClean="0">
                <a:latin typeface="ＭＳ ゴシック" pitchFamily="49" charset="-128"/>
                <a:ea typeface="ＭＳ ゴシック" pitchFamily="49" charset="-128"/>
              </a:rPr>
              <a:t>演習　ポインティングゲーム</a:t>
            </a:r>
          </a:p>
          <a:p>
            <a:pPr>
              <a:lnSpc>
                <a:spcPct val="120000"/>
              </a:lnSpc>
            </a:pPr>
            <a:endParaRPr lang="ja-JP" altLang="en-US" sz="1050" dirty="0">
              <a:latin typeface="ＭＳ ゴシック" pitchFamily="49" charset="-128"/>
              <a:ea typeface="ＭＳ ゴシック" pitchFamily="49" charset="-128"/>
            </a:endParaRPr>
          </a:p>
          <a:p>
            <a:pPr>
              <a:lnSpc>
                <a:spcPct val="120000"/>
              </a:lnSpc>
            </a:pPr>
            <a:r>
              <a:rPr lang="ja-JP" altLang="en-US" sz="2000" dirty="0" smtClean="0">
                <a:latin typeface="ＭＳ ゴシック" pitchFamily="49" charset="-128"/>
                <a:ea typeface="ＭＳ ゴシック" pitchFamily="49" charset="-128"/>
              </a:rPr>
              <a:t>　研修例４　話すことを中心とした活動　</a:t>
            </a:r>
          </a:p>
          <a:p>
            <a:pPr>
              <a:lnSpc>
                <a:spcPct val="120000"/>
              </a:lnSpc>
            </a:pPr>
            <a:r>
              <a:rPr lang="ja-JP" altLang="en-US" sz="2000" dirty="0" smtClean="0">
                <a:latin typeface="ＭＳ ゴシック" pitchFamily="49" charset="-128"/>
                <a:ea typeface="ＭＳ ゴシック" pitchFamily="49" charset="-128"/>
              </a:rPr>
              <a:t>　　　　　　演習　ミッシングゲーム　</a:t>
            </a:r>
          </a:p>
          <a:p>
            <a:pPr>
              <a:lnSpc>
                <a:spcPct val="120000"/>
              </a:lnSpc>
            </a:pPr>
            <a:r>
              <a:rPr lang="ja-JP" altLang="en-US" sz="2000" dirty="0" smtClean="0">
                <a:latin typeface="ＭＳ ゴシック" pitchFamily="49" charset="-128"/>
                <a:ea typeface="ＭＳ ゴシック" pitchFamily="49" charset="-128"/>
              </a:rPr>
              <a:t>　　</a:t>
            </a:r>
            <a:endParaRPr lang="en-US" altLang="ja-JP" sz="2000" dirty="0" smtClean="0">
              <a:latin typeface="ＭＳ ゴシック" pitchFamily="49" charset="-128"/>
              <a:ea typeface="ＭＳ ゴシック" pitchFamily="49" charset="-128"/>
            </a:endParaRPr>
          </a:p>
        </p:txBody>
      </p:sp>
      <p:sp>
        <p:nvSpPr>
          <p:cNvPr id="4" name="テキスト ボックス 3"/>
          <p:cNvSpPr txBox="1"/>
          <p:nvPr/>
        </p:nvSpPr>
        <p:spPr>
          <a:xfrm>
            <a:off x="5868144" y="4581128"/>
            <a:ext cx="2592288" cy="369332"/>
          </a:xfrm>
          <a:prstGeom prst="rect">
            <a:avLst/>
          </a:prstGeom>
          <a:solidFill>
            <a:srgbClr val="FFFF00"/>
          </a:solidFill>
        </p:spPr>
        <p:txBody>
          <a:bodyPr wrap="square" rtlCol="0">
            <a:spAutoFit/>
          </a:bodyPr>
          <a:lstStyle/>
          <a:p>
            <a:pPr algn="ctr"/>
            <a:r>
              <a:rPr lang="ja-JP" altLang="en-US" dirty="0" smtClean="0">
                <a:latin typeface="ＭＳ ゴシック" pitchFamily="49" charset="-128"/>
                <a:ea typeface="ＭＳ ゴシック" pitchFamily="49" charset="-128"/>
              </a:rPr>
              <a:t>少人数グループ型</a:t>
            </a:r>
            <a:endParaRPr kumimoji="1" lang="ja-JP" altLang="en-US" dirty="0">
              <a:latin typeface="ＭＳ ゴシック" pitchFamily="49" charset="-128"/>
              <a:ea typeface="ＭＳ ゴシック" pitchFamily="49" charset="-128"/>
            </a:endParaRPr>
          </a:p>
        </p:txBody>
      </p:sp>
      <p:sp>
        <p:nvSpPr>
          <p:cNvPr id="5" name="テキスト ボックス 4"/>
          <p:cNvSpPr txBox="1"/>
          <p:nvPr/>
        </p:nvSpPr>
        <p:spPr>
          <a:xfrm>
            <a:off x="5868144" y="5589240"/>
            <a:ext cx="2592288" cy="369332"/>
          </a:xfrm>
          <a:prstGeom prst="rect">
            <a:avLst/>
          </a:prstGeom>
          <a:solidFill>
            <a:srgbClr val="FFFF00"/>
          </a:solidFill>
        </p:spPr>
        <p:txBody>
          <a:bodyPr wrap="square" rtlCol="0">
            <a:spAutoFit/>
          </a:bodyPr>
          <a:lstStyle/>
          <a:p>
            <a:pPr algn="ctr"/>
            <a:r>
              <a:rPr lang="ja-JP" altLang="en-US" dirty="0" smtClean="0">
                <a:latin typeface="ＭＳ ゴシック" pitchFamily="49" charset="-128"/>
                <a:ea typeface="ＭＳ ゴシック" pitchFamily="49" charset="-128"/>
              </a:rPr>
              <a:t>少人数グループ型</a:t>
            </a:r>
            <a:endParaRPr kumimoji="1" lang="ja-JP" altLang="en-US" dirty="0">
              <a:latin typeface="ＭＳ ゴシック" pitchFamily="49" charset="-128"/>
              <a:ea typeface="ＭＳ ゴシック" pitchFamily="49" charset="-128"/>
            </a:endParaRPr>
          </a:p>
        </p:txBody>
      </p:sp>
    </p:spTree>
    <p:extLst>
      <p:ext uri="{BB962C8B-B14F-4D97-AF65-F5344CB8AC3E}">
        <p14:creationId xmlns:p14="http://schemas.microsoft.com/office/powerpoint/2010/main" val="8894832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598776" y="701227"/>
            <a:ext cx="8072438" cy="86002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latin typeface="Century" panose="02040604050505020304" pitchFamily="18" charset="0"/>
              </a:rPr>
              <a:t>“</a:t>
            </a:r>
            <a:r>
              <a:rPr lang="en-US" altLang="ja-JP" sz="2400" b="1" dirty="0">
                <a:solidFill>
                  <a:schemeClr val="tx1"/>
                </a:solidFill>
                <a:latin typeface="Century" panose="02040604050505020304" pitchFamily="18" charset="0"/>
              </a:rPr>
              <a:t>Hi</a:t>
            </a:r>
            <a:r>
              <a:rPr lang="en-US" altLang="ja-JP" sz="2400" b="1" dirty="0" smtClean="0">
                <a:solidFill>
                  <a:schemeClr val="tx1"/>
                </a:solidFill>
                <a:latin typeface="Century" panose="02040604050505020304" pitchFamily="18" charset="0"/>
              </a:rPr>
              <a:t>, friends!</a:t>
            </a:r>
            <a:r>
              <a:rPr lang="ja-JP" altLang="en-US" sz="2400" b="1" dirty="0" smtClean="0">
                <a:solidFill>
                  <a:schemeClr val="tx1"/>
                </a:solidFill>
                <a:latin typeface="Century" panose="02040604050505020304" pitchFamily="18" charset="0"/>
              </a:rPr>
              <a:t>”</a:t>
            </a:r>
            <a:r>
              <a:rPr lang="ja-JP" altLang="en-US" sz="2400" dirty="0">
                <a:solidFill>
                  <a:schemeClr val="tx1"/>
                </a:solidFill>
              </a:rPr>
              <a:t>の</a:t>
            </a:r>
            <a:r>
              <a:rPr lang="en-US" altLang="ja-JP" sz="2400" b="1" dirty="0">
                <a:solidFill>
                  <a:schemeClr val="tx1"/>
                </a:solidFill>
                <a:latin typeface="Century" panose="02040604050505020304" pitchFamily="18" charset="0"/>
              </a:rPr>
              <a:t>Let’s Play</a:t>
            </a:r>
            <a:r>
              <a:rPr lang="ja-JP" altLang="en-US" sz="2400" dirty="0">
                <a:solidFill>
                  <a:schemeClr val="tx1"/>
                </a:solidFill>
              </a:rPr>
              <a:t>は何</a:t>
            </a:r>
            <a:r>
              <a:rPr lang="ja-JP" altLang="en-US" sz="2400" dirty="0" smtClean="0">
                <a:solidFill>
                  <a:schemeClr val="tx1"/>
                </a:solidFill>
              </a:rPr>
              <a:t>を</a:t>
            </a:r>
            <a:r>
              <a:rPr lang="ja-JP" altLang="en-US" sz="2400" dirty="0">
                <a:solidFill>
                  <a:schemeClr val="tx1"/>
                </a:solidFill>
              </a:rPr>
              <a:t>ねらい</a:t>
            </a:r>
            <a:r>
              <a:rPr lang="ja-JP" altLang="en-US" sz="2400" dirty="0" smtClean="0">
                <a:solidFill>
                  <a:schemeClr val="tx1"/>
                </a:solidFill>
              </a:rPr>
              <a:t>と</a:t>
            </a:r>
            <a:r>
              <a:rPr lang="ja-JP" altLang="en-US" sz="2400" dirty="0">
                <a:solidFill>
                  <a:schemeClr val="tx1"/>
                </a:solidFill>
              </a:rPr>
              <a:t>した活動ですか。</a:t>
            </a:r>
          </a:p>
        </p:txBody>
      </p:sp>
      <p:sp>
        <p:nvSpPr>
          <p:cNvPr id="10" name="テキスト ボックス 9"/>
          <p:cNvSpPr txBox="1"/>
          <p:nvPr/>
        </p:nvSpPr>
        <p:spPr>
          <a:xfrm>
            <a:off x="578733" y="4368061"/>
            <a:ext cx="8092482" cy="2000548"/>
          </a:xfrm>
          <a:prstGeom prst="rect">
            <a:avLst/>
          </a:prstGeom>
          <a:noFill/>
          <a:ln>
            <a:solidFill>
              <a:schemeClr val="tx1"/>
            </a:solidFill>
          </a:ln>
        </p:spPr>
        <p:txBody>
          <a:bodyPr wrap="square" rtlCol="0">
            <a:spAutoFit/>
          </a:bodyPr>
          <a:lstStyle/>
          <a:p>
            <a:r>
              <a:rPr lang="en-US" altLang="ja-JP" sz="2800" dirty="0"/>
              <a:t>【</a:t>
            </a:r>
            <a:r>
              <a:rPr lang="ja-JP" altLang="en-US" sz="2800" dirty="0"/>
              <a:t>留意点</a:t>
            </a:r>
            <a:r>
              <a:rPr lang="en-US" altLang="ja-JP" sz="2800" dirty="0"/>
              <a:t>】</a:t>
            </a:r>
          </a:p>
          <a:p>
            <a:r>
              <a:rPr lang="en-US" altLang="ja-JP" sz="2400" dirty="0"/>
              <a:t>○</a:t>
            </a:r>
            <a:r>
              <a:rPr lang="ja-JP" altLang="en-US" sz="2400" dirty="0"/>
              <a:t>正しい英語の発音を目指して</a:t>
            </a:r>
            <a:r>
              <a:rPr lang="ja-JP" altLang="en-US" sz="2400" dirty="0" smtClean="0"/>
              <a:t>、機械的に繰り返し</a:t>
            </a:r>
            <a:r>
              <a:rPr lang="ja-JP" altLang="en-US" sz="2400" dirty="0"/>
              <a:t>練習をする時間ではありません。</a:t>
            </a:r>
            <a:endParaRPr lang="en-US" altLang="ja-JP" sz="2400" dirty="0"/>
          </a:p>
          <a:p>
            <a:r>
              <a:rPr lang="en-US" altLang="ja-JP" sz="2400" dirty="0"/>
              <a:t>○</a:t>
            </a:r>
            <a:r>
              <a:rPr lang="ja-JP" altLang="en-US" sz="2400" dirty="0"/>
              <a:t>ゲーム等の活動を通して、気がついたら、英語を繰り返し</a:t>
            </a:r>
            <a:r>
              <a:rPr lang="ja-JP" altLang="en-US" sz="2400" dirty="0" smtClean="0"/>
              <a:t>聞いたり</a:t>
            </a:r>
            <a:r>
              <a:rPr lang="ja-JP" altLang="en-US" sz="2400" dirty="0"/>
              <a:t>話し</a:t>
            </a:r>
            <a:r>
              <a:rPr lang="ja-JP" altLang="en-US" sz="2400" dirty="0" smtClean="0"/>
              <a:t>たり</a:t>
            </a:r>
            <a:r>
              <a:rPr lang="ja-JP" altLang="en-US" sz="2400" dirty="0"/>
              <a:t>していた、という姿を目指す時間です。</a:t>
            </a:r>
            <a:endParaRPr lang="en-US" altLang="ja-JP" sz="2400" dirty="0"/>
          </a:p>
        </p:txBody>
      </p:sp>
      <p:sp>
        <p:nvSpPr>
          <p:cNvPr id="2" name="テキスト ボックス 1"/>
          <p:cNvSpPr txBox="1"/>
          <p:nvPr/>
        </p:nvSpPr>
        <p:spPr>
          <a:xfrm>
            <a:off x="578733" y="179732"/>
            <a:ext cx="1987046" cy="461665"/>
          </a:xfrm>
          <a:prstGeom prst="rect">
            <a:avLst/>
          </a:prstGeom>
          <a:solidFill>
            <a:srgbClr val="FFFF00"/>
          </a:solidFill>
        </p:spPr>
        <p:txBody>
          <a:bodyPr wrap="square" rtlCol="0">
            <a:spAutoFit/>
          </a:bodyPr>
          <a:lstStyle/>
          <a:p>
            <a:pPr algn="ctr"/>
            <a:r>
              <a:rPr kumimoji="1" lang="en-US" altLang="ja-JP" sz="2400" dirty="0" smtClean="0"/>
              <a:t>【</a:t>
            </a:r>
            <a:r>
              <a:rPr kumimoji="1" lang="ja-JP" altLang="en-US" sz="2400" dirty="0" smtClean="0"/>
              <a:t>研修例３</a:t>
            </a:r>
            <a:r>
              <a:rPr kumimoji="1" lang="en-US" altLang="ja-JP" sz="2400" dirty="0" smtClean="0"/>
              <a:t>】</a:t>
            </a:r>
            <a:endParaRPr kumimoji="1" lang="ja-JP" altLang="en-US" sz="2400" dirty="0"/>
          </a:p>
        </p:txBody>
      </p:sp>
      <p:sp>
        <p:nvSpPr>
          <p:cNvPr id="3" name="角丸四角形吹き出し 2"/>
          <p:cNvSpPr/>
          <p:nvPr/>
        </p:nvSpPr>
        <p:spPr>
          <a:xfrm>
            <a:off x="3471417" y="1864338"/>
            <a:ext cx="5199797" cy="2156347"/>
          </a:xfrm>
          <a:prstGeom prst="wedgeRoundRectCallout">
            <a:avLst>
              <a:gd name="adj1" fmla="val -60787"/>
              <a:gd name="adj2" fmla="val -24671"/>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solidFill>
                  <a:schemeClr val="tx1"/>
                </a:solidFill>
              </a:rPr>
              <a:t>英語を繰り返し聞いたり</a:t>
            </a:r>
            <a:r>
              <a:rPr lang="ja-JP" altLang="en-US" sz="2400" dirty="0" smtClean="0">
                <a:solidFill>
                  <a:schemeClr val="tx1"/>
                </a:solidFill>
              </a:rPr>
              <a:t>、話したり、</a:t>
            </a:r>
            <a:r>
              <a:rPr lang="ja-JP" altLang="en-US" sz="2400" dirty="0">
                <a:solidFill>
                  <a:schemeClr val="tx1"/>
                </a:solidFill>
              </a:rPr>
              <a:t>歌ったりします</a:t>
            </a:r>
            <a:r>
              <a:rPr lang="ja-JP" altLang="en-US" sz="2400" dirty="0" smtClean="0">
                <a:solidFill>
                  <a:schemeClr val="tx1"/>
                </a:solidFill>
              </a:rPr>
              <a:t>。これらの活動を</a:t>
            </a:r>
            <a:r>
              <a:rPr lang="ja-JP" altLang="en-US" sz="2400" dirty="0">
                <a:solidFill>
                  <a:schemeClr val="tx1"/>
                </a:solidFill>
              </a:rPr>
              <a:t>通して、英語特有の音声や表現に慣れ親しむのがねらいです。</a:t>
            </a:r>
            <a:r>
              <a:rPr lang="ja-JP" altLang="ja-JP" sz="2400" dirty="0">
                <a:solidFill>
                  <a:schemeClr val="tx1"/>
                </a:solidFill>
              </a:rPr>
              <a:t>　</a:t>
            </a:r>
            <a:endParaRPr lang="en-US" altLang="ja-JP" sz="2400" dirty="0">
              <a:solidFill>
                <a:schemeClr val="tx1"/>
              </a:solidFill>
            </a:endParaRPr>
          </a:p>
        </p:txBody>
      </p:sp>
      <p:pic>
        <p:nvPicPr>
          <p:cNvPr id="7" name="図 6" descr="先生.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6164" y="1992854"/>
            <a:ext cx="1872208" cy="1872208"/>
          </a:xfrm>
          <a:prstGeom prst="rect">
            <a:avLst/>
          </a:prstGeom>
        </p:spPr>
      </p:pic>
    </p:spTree>
    <p:extLst>
      <p:ext uri="{BB962C8B-B14F-4D97-AF65-F5344CB8AC3E}">
        <p14:creationId xmlns:p14="http://schemas.microsoft.com/office/powerpoint/2010/main" val="265410419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56753" y="300252"/>
            <a:ext cx="3439183" cy="467848"/>
          </a:xfrm>
        </p:spPr>
        <p:txBody>
          <a:bodyPr>
            <a:normAutofit fontScale="62500" lnSpcReduction="20000"/>
          </a:bodyPr>
          <a:lstStyle/>
          <a:p>
            <a:pPr marL="0" indent="0">
              <a:buNone/>
            </a:pPr>
            <a:r>
              <a:rPr kumimoji="1" lang="en-US" altLang="ja-JP" sz="4400" dirty="0" smtClean="0"/>
              <a:t>【</a:t>
            </a:r>
            <a:r>
              <a:rPr kumimoji="1" lang="ja-JP" altLang="en-US" sz="4400" dirty="0" smtClean="0"/>
              <a:t>ここがポイント</a:t>
            </a:r>
            <a:r>
              <a:rPr kumimoji="1" lang="en-US" altLang="ja-JP" sz="4400" dirty="0" smtClean="0"/>
              <a:t>】</a:t>
            </a:r>
          </a:p>
          <a:p>
            <a:pPr marL="0" indent="0">
              <a:buNone/>
            </a:pPr>
            <a:endParaRPr kumimoji="1" lang="ja-JP" altLang="en-US" dirty="0"/>
          </a:p>
        </p:txBody>
      </p:sp>
      <p:sp>
        <p:nvSpPr>
          <p:cNvPr id="7" name="サブタイトル 2"/>
          <p:cNvSpPr txBox="1">
            <a:spLocks/>
          </p:cNvSpPr>
          <p:nvPr/>
        </p:nvSpPr>
        <p:spPr>
          <a:xfrm>
            <a:off x="566030" y="881448"/>
            <a:ext cx="8063161" cy="5577017"/>
          </a:xfrm>
          <a:prstGeom prst="rect">
            <a:avLst/>
          </a:prstGeom>
          <a:ln>
            <a:solidFill>
              <a:schemeClr val="tx1"/>
            </a:solidFill>
          </a:ln>
        </p:spPr>
        <p:txBody>
          <a:bodyPr vert="horz" lIns="68580" tIns="34290" rIns="68580" bIns="34290" rtlCol="0">
            <a:normAutofit fontScale="62500" lnSpcReduction="20000"/>
          </a:bodyPr>
          <a:lstStyle/>
          <a:p>
            <a:pPr defTabSz="685800">
              <a:lnSpc>
                <a:spcPts val="1000"/>
              </a:lnSpc>
              <a:spcBef>
                <a:spcPts val="750"/>
              </a:spcBef>
              <a:defRPr/>
            </a:pPr>
            <a:endParaRPr lang="en-US" altLang="ja-JP" sz="3200" dirty="0" smtClean="0"/>
          </a:p>
          <a:p>
            <a:pPr defTabSz="685800">
              <a:lnSpc>
                <a:spcPct val="90000"/>
              </a:lnSpc>
              <a:spcBef>
                <a:spcPts val="750"/>
              </a:spcBef>
              <a:defRPr/>
            </a:pPr>
            <a:r>
              <a:rPr lang="ja-JP" altLang="en-US" sz="4500" dirty="0" smtClean="0"/>
              <a:t>①</a:t>
            </a:r>
            <a:r>
              <a:rPr lang="en-US" altLang="ja-JP" sz="4500" dirty="0"/>
              <a:t>　</a:t>
            </a:r>
            <a:r>
              <a:rPr lang="ja-JP" altLang="en-US" sz="4500" dirty="0"/>
              <a:t>聞く</a:t>
            </a:r>
            <a:r>
              <a:rPr lang="en-US" altLang="ja-JP" sz="4500" dirty="0"/>
              <a:t>→</a:t>
            </a:r>
            <a:r>
              <a:rPr lang="ja-JP" altLang="en-US" sz="4500" dirty="0"/>
              <a:t>話す</a:t>
            </a:r>
            <a:r>
              <a:rPr lang="ja-JP" altLang="en-US" sz="4500" dirty="0" err="1"/>
              <a:t>への</a:t>
            </a:r>
            <a:r>
              <a:rPr lang="ja-JP" altLang="en-US" sz="4500" dirty="0"/>
              <a:t>段階的な指導</a:t>
            </a:r>
            <a:endParaRPr lang="en-US" altLang="ja-JP" sz="4500" dirty="0"/>
          </a:p>
          <a:p>
            <a:pPr defTabSz="685800">
              <a:lnSpc>
                <a:spcPct val="120000"/>
              </a:lnSpc>
              <a:spcBef>
                <a:spcPts val="750"/>
              </a:spcBef>
              <a:defRPr/>
            </a:pPr>
            <a:r>
              <a:rPr lang="ja-JP" altLang="en-US" sz="2400" dirty="0"/>
              <a:t>　</a:t>
            </a:r>
            <a:r>
              <a:rPr lang="ja-JP" altLang="en-US" sz="2900" dirty="0" smtClean="0"/>
              <a:t>先生</a:t>
            </a:r>
            <a:r>
              <a:rPr lang="ja-JP" altLang="en-US" sz="2900" dirty="0"/>
              <a:t>が言うことに、英語を使って答えることを最初から強制すると</a:t>
            </a:r>
            <a:r>
              <a:rPr lang="ja-JP" altLang="en-US" sz="2900" dirty="0" smtClean="0"/>
              <a:t>、「</a:t>
            </a:r>
            <a:r>
              <a:rPr lang="ja-JP" altLang="en-US" sz="2900" dirty="0"/>
              <a:t>覚えられない」「言えない」から「英語が嫌い」という子供を生んで</a:t>
            </a:r>
            <a:r>
              <a:rPr lang="ja-JP" altLang="en-US" sz="2900" dirty="0" smtClean="0"/>
              <a:t>しまします。</a:t>
            </a:r>
            <a:endParaRPr lang="en-US" altLang="ja-JP" sz="2900" dirty="0" smtClean="0"/>
          </a:p>
          <a:p>
            <a:pPr defTabSz="685800">
              <a:lnSpc>
                <a:spcPct val="90000"/>
              </a:lnSpc>
              <a:spcBef>
                <a:spcPts val="750"/>
              </a:spcBef>
              <a:defRPr/>
            </a:pPr>
            <a:r>
              <a:rPr lang="ja-JP" altLang="en-US" sz="2900" dirty="0"/>
              <a:t>　</a:t>
            </a:r>
            <a:r>
              <a:rPr lang="ja-JP" altLang="en-US" sz="2900" dirty="0" smtClean="0"/>
              <a:t>　　　　　　　　　　　　</a:t>
            </a:r>
            <a:endParaRPr lang="en-US" altLang="ja-JP" sz="2900" dirty="0" smtClean="0"/>
          </a:p>
          <a:p>
            <a:pPr defTabSz="685800">
              <a:lnSpc>
                <a:spcPct val="90000"/>
              </a:lnSpc>
              <a:spcBef>
                <a:spcPts val="750"/>
              </a:spcBef>
              <a:defRPr/>
            </a:pPr>
            <a:r>
              <a:rPr lang="ja-JP" altLang="en-US" sz="2900" dirty="0"/>
              <a:t>　</a:t>
            </a:r>
            <a:r>
              <a:rPr lang="ja-JP" altLang="en-US" sz="2900" dirty="0" smtClean="0"/>
              <a:t>　　　　　　　　　　　　　　　</a:t>
            </a:r>
            <a:r>
              <a:rPr lang="ja-JP" altLang="en-US" sz="2900" dirty="0" smtClean="0">
                <a:solidFill>
                  <a:srgbClr val="FF0066"/>
                </a:solidFill>
              </a:rPr>
              <a:t>そ・の・た・め・に</a:t>
            </a:r>
            <a:endParaRPr lang="en-US" altLang="ja-JP" sz="2900" dirty="0">
              <a:solidFill>
                <a:srgbClr val="FF0066"/>
              </a:solidFill>
            </a:endParaRPr>
          </a:p>
          <a:p>
            <a:pPr defTabSz="685800">
              <a:lnSpc>
                <a:spcPts val="500"/>
              </a:lnSpc>
              <a:spcBef>
                <a:spcPts val="750"/>
              </a:spcBef>
              <a:defRPr/>
            </a:pPr>
            <a:endParaRPr lang="en-US" altLang="ja-JP" dirty="0" smtClean="0"/>
          </a:p>
          <a:p>
            <a:pPr defTabSz="685800">
              <a:lnSpc>
                <a:spcPct val="120000"/>
              </a:lnSpc>
              <a:spcBef>
                <a:spcPts val="750"/>
              </a:spcBef>
              <a:defRPr/>
            </a:pPr>
            <a:r>
              <a:rPr lang="ja-JP" altLang="en-US" sz="2900" dirty="0" smtClean="0"/>
              <a:t>英語</a:t>
            </a:r>
            <a:r>
              <a:rPr lang="ja-JP" altLang="en-US" sz="2900" dirty="0"/>
              <a:t>を聞いて、その意味を表す絵カードを指さすなどの動作で表現するゲーム等から</a:t>
            </a:r>
            <a:r>
              <a:rPr lang="ja-JP" altLang="en-US" sz="2900" dirty="0" smtClean="0"/>
              <a:t>始めて</a:t>
            </a:r>
            <a:r>
              <a:rPr lang="ja-JP" altLang="en-US" sz="2900" dirty="0"/>
              <a:t>、気が付いたら言っていた、という姿を目指しましょう</a:t>
            </a:r>
            <a:r>
              <a:rPr lang="ja-JP" altLang="en-US" sz="2900" dirty="0" smtClean="0"/>
              <a:t>。</a:t>
            </a:r>
            <a:endParaRPr lang="en-US" altLang="ja-JP" sz="2900" dirty="0" smtClean="0"/>
          </a:p>
          <a:p>
            <a:pPr defTabSz="685800">
              <a:lnSpc>
                <a:spcPct val="120000"/>
              </a:lnSpc>
              <a:spcBef>
                <a:spcPts val="750"/>
              </a:spcBef>
              <a:defRPr/>
            </a:pPr>
            <a:endParaRPr lang="en-US" altLang="ja-JP" sz="2100" dirty="0"/>
          </a:p>
          <a:p>
            <a:pPr defTabSz="685800">
              <a:lnSpc>
                <a:spcPct val="90000"/>
              </a:lnSpc>
              <a:spcBef>
                <a:spcPts val="750"/>
              </a:spcBef>
              <a:defRPr/>
            </a:pPr>
            <a:r>
              <a:rPr lang="ja-JP" altLang="en-US" sz="4500" dirty="0"/>
              <a:t>②</a:t>
            </a:r>
            <a:r>
              <a:rPr lang="en-US" altLang="ja-JP" sz="4500" dirty="0"/>
              <a:t>　</a:t>
            </a:r>
            <a:r>
              <a:rPr lang="ja-JP" altLang="en-US" sz="4500" dirty="0"/>
              <a:t>全員が同時に平等に参加する</a:t>
            </a:r>
            <a:endParaRPr lang="en-US" altLang="ja-JP" sz="4500" dirty="0"/>
          </a:p>
          <a:p>
            <a:pPr defTabSz="685800">
              <a:lnSpc>
                <a:spcPct val="110000"/>
              </a:lnSpc>
              <a:spcBef>
                <a:spcPts val="750"/>
              </a:spcBef>
              <a:defRPr/>
            </a:pPr>
            <a:r>
              <a:rPr lang="ja-JP" altLang="en-US" sz="2000" dirty="0"/>
              <a:t>　</a:t>
            </a:r>
            <a:r>
              <a:rPr lang="ja-JP" altLang="en-US" sz="2900" dirty="0"/>
              <a:t>ゲームで負けた子供が早々と活動に参加する機会を失ったり、</a:t>
            </a:r>
            <a:r>
              <a:rPr lang="ja-JP" altLang="en-US" sz="2900" dirty="0" smtClean="0"/>
              <a:t>一部</a:t>
            </a:r>
            <a:r>
              <a:rPr lang="ja-JP" altLang="en-US" sz="2900" dirty="0"/>
              <a:t>の子供が活躍するのはよくありません</a:t>
            </a:r>
            <a:r>
              <a:rPr lang="ja-JP" altLang="en-US" sz="2900" dirty="0" smtClean="0"/>
              <a:t>。</a:t>
            </a:r>
            <a:endParaRPr lang="en-US" altLang="ja-JP" sz="2900" dirty="0" smtClean="0"/>
          </a:p>
          <a:p>
            <a:pPr defTabSz="685800">
              <a:lnSpc>
                <a:spcPct val="90000"/>
              </a:lnSpc>
              <a:spcBef>
                <a:spcPts val="750"/>
              </a:spcBef>
              <a:defRPr/>
            </a:pPr>
            <a:r>
              <a:rPr lang="ja-JP" altLang="en-US" sz="2900" dirty="0"/>
              <a:t>　</a:t>
            </a:r>
            <a:r>
              <a:rPr lang="ja-JP" altLang="en-US" sz="2900" dirty="0" smtClean="0"/>
              <a:t>　　　　　　　　　　　　</a:t>
            </a:r>
            <a:endParaRPr lang="en-US" altLang="ja-JP" sz="2900" dirty="0" smtClean="0"/>
          </a:p>
          <a:p>
            <a:pPr defTabSz="685800">
              <a:lnSpc>
                <a:spcPct val="90000"/>
              </a:lnSpc>
              <a:spcBef>
                <a:spcPts val="750"/>
              </a:spcBef>
              <a:defRPr/>
            </a:pPr>
            <a:r>
              <a:rPr lang="ja-JP" altLang="en-US" sz="2900" dirty="0"/>
              <a:t>　</a:t>
            </a:r>
            <a:r>
              <a:rPr lang="ja-JP" altLang="en-US" sz="2900" dirty="0" smtClean="0"/>
              <a:t>　　　　　　　　　　　　　　　</a:t>
            </a:r>
            <a:r>
              <a:rPr lang="ja-JP" altLang="en-US" sz="2900" dirty="0" smtClean="0">
                <a:solidFill>
                  <a:srgbClr val="FF0066"/>
                </a:solidFill>
              </a:rPr>
              <a:t>そ・の・た・め・に</a:t>
            </a:r>
            <a:endParaRPr lang="en-US" altLang="ja-JP" sz="2900" dirty="0">
              <a:solidFill>
                <a:srgbClr val="FF0066"/>
              </a:solidFill>
            </a:endParaRPr>
          </a:p>
          <a:p>
            <a:pPr defTabSz="685800">
              <a:lnSpc>
                <a:spcPct val="120000"/>
              </a:lnSpc>
              <a:spcBef>
                <a:spcPts val="750"/>
              </a:spcBef>
              <a:defRPr/>
            </a:pPr>
            <a:r>
              <a:rPr lang="ja-JP" altLang="en-US" sz="2900" dirty="0" smtClean="0"/>
              <a:t>そう</a:t>
            </a:r>
            <a:r>
              <a:rPr lang="ja-JP" altLang="en-US" sz="2900" dirty="0"/>
              <a:t>ならないためには、偶然性がある状況を設定することや勝ち負けを争う競争的</a:t>
            </a:r>
            <a:r>
              <a:rPr lang="ja-JP" altLang="en-US" sz="2900" dirty="0" smtClean="0"/>
              <a:t>なルール</a:t>
            </a:r>
            <a:r>
              <a:rPr lang="ja-JP" altLang="en-US" sz="2900" dirty="0"/>
              <a:t>のみにこだわらず、全員が「あがる」まで続ける協同学習的な活動にしましょう</a:t>
            </a:r>
            <a:r>
              <a:rPr lang="ja-JP" altLang="en-US" sz="2900" dirty="0" smtClean="0"/>
              <a:t>。</a:t>
            </a:r>
            <a:endParaRPr lang="en-US" altLang="ja-JP" sz="2900" dirty="0"/>
          </a:p>
          <a:p>
            <a:pPr defTabSz="685800">
              <a:lnSpc>
                <a:spcPct val="90000"/>
              </a:lnSpc>
              <a:spcBef>
                <a:spcPts val="750"/>
              </a:spcBef>
              <a:defRPr/>
            </a:pPr>
            <a:endParaRPr lang="en-US" altLang="ja-JP" sz="1600" dirty="0" smtClean="0"/>
          </a:p>
          <a:p>
            <a:pPr defTabSz="685800">
              <a:lnSpc>
                <a:spcPct val="90000"/>
              </a:lnSpc>
              <a:spcBef>
                <a:spcPts val="750"/>
              </a:spcBef>
              <a:defRPr/>
            </a:pPr>
            <a:endParaRPr lang="en-US" altLang="ja-JP" sz="1600" dirty="0" smtClean="0"/>
          </a:p>
          <a:p>
            <a:pPr defTabSz="685800">
              <a:lnSpc>
                <a:spcPct val="90000"/>
              </a:lnSpc>
              <a:spcBef>
                <a:spcPts val="750"/>
              </a:spcBef>
              <a:defRPr/>
            </a:pPr>
            <a:endParaRPr lang="en-US" altLang="ja-JP" sz="1589" dirty="0"/>
          </a:p>
        </p:txBody>
      </p:sp>
      <p:sp>
        <p:nvSpPr>
          <p:cNvPr id="14" name="下矢印 13"/>
          <p:cNvSpPr/>
          <p:nvPr/>
        </p:nvSpPr>
        <p:spPr>
          <a:xfrm>
            <a:off x="2067692" y="2267032"/>
            <a:ext cx="757881" cy="6755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下矢印 14"/>
          <p:cNvSpPr/>
          <p:nvPr/>
        </p:nvSpPr>
        <p:spPr>
          <a:xfrm>
            <a:off x="2125357" y="4819133"/>
            <a:ext cx="757881" cy="6755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573680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79512" y="3284984"/>
            <a:ext cx="8568952" cy="1361911"/>
          </a:xfrm>
          <a:prstGeom prst="rect">
            <a:avLst/>
          </a:prstGeom>
          <a:noFill/>
        </p:spPr>
        <p:txBody>
          <a:bodyPr wrap="square" rtlCol="0">
            <a:spAutoFit/>
          </a:bodyPr>
          <a:lstStyle/>
          <a:p>
            <a:r>
              <a:rPr lang="ja-JP" altLang="ja-JP" dirty="0" smtClean="0">
                <a:solidFill>
                  <a:srgbClr val="0000FF"/>
                </a:solidFill>
              </a:rPr>
              <a:t>「校内研修</a:t>
            </a:r>
            <a:r>
              <a:rPr lang="ja-JP" altLang="en-US" dirty="0" smtClean="0">
                <a:solidFill>
                  <a:srgbClr val="0000FF"/>
                </a:solidFill>
              </a:rPr>
              <a:t>ハンド</a:t>
            </a:r>
            <a:r>
              <a:rPr lang="ja-JP" altLang="ja-JP" dirty="0" smtClean="0">
                <a:solidFill>
                  <a:srgbClr val="0000FF"/>
                </a:solidFill>
              </a:rPr>
              <a:t>ブック」の積極的な活用を</a:t>
            </a:r>
            <a:endParaRPr lang="ja-JP" altLang="en-US" dirty="0" smtClean="0">
              <a:solidFill>
                <a:srgbClr val="0000FF"/>
              </a:solidFill>
            </a:endParaRPr>
          </a:p>
          <a:p>
            <a:endParaRPr lang="ja-JP" altLang="ja-JP" sz="1050" dirty="0" smtClean="0">
              <a:solidFill>
                <a:srgbClr val="0000FF"/>
              </a:solidFill>
            </a:endParaRPr>
          </a:p>
          <a:p>
            <a:r>
              <a:rPr lang="ja-JP" altLang="ja-JP" dirty="0" smtClean="0"/>
              <a:t>　各校における校内研修を通して新潟市の小学校教員の外国語活動を指導する力を高めるために，</a:t>
            </a:r>
            <a:r>
              <a:rPr lang="ja-JP" altLang="en-US" dirty="0" smtClean="0"/>
              <a:t>本書</a:t>
            </a:r>
            <a:r>
              <a:rPr lang="ja-JP" altLang="ja-JP" dirty="0" smtClean="0"/>
              <a:t>を作成しました。</a:t>
            </a:r>
            <a:r>
              <a:rPr lang="ja-JP" altLang="en-US" dirty="0" smtClean="0"/>
              <a:t>各校の中核教員を中心に，本書を活用して外国語教育に関する校内研修を推進してください。</a:t>
            </a:r>
            <a:endParaRPr kumimoji="1" lang="ja-JP" altLang="en-US" dirty="0"/>
          </a:p>
        </p:txBody>
      </p:sp>
      <p:sp>
        <p:nvSpPr>
          <p:cNvPr id="3" name="Rectangle 3"/>
          <p:cNvSpPr>
            <a:spLocks noChangeArrowheads="1"/>
          </p:cNvSpPr>
          <p:nvPr/>
        </p:nvSpPr>
        <p:spPr bwMode="auto">
          <a:xfrm>
            <a:off x="179512" y="355231"/>
            <a:ext cx="8568952" cy="21929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ja-JP" altLang="en-US" dirty="0" smtClean="0"/>
              <a:t>　</a:t>
            </a:r>
            <a:r>
              <a:rPr lang="ja-JP" altLang="ja-JP" dirty="0" smtClean="0">
                <a:solidFill>
                  <a:srgbClr val="FF0066"/>
                </a:solidFill>
              </a:rPr>
              <a:t>（新潟市の現状と課題）</a:t>
            </a:r>
          </a:p>
          <a:p>
            <a:r>
              <a:rPr lang="ja-JP" altLang="ja-JP" dirty="0" smtClean="0">
                <a:solidFill>
                  <a:srgbClr val="FF0066"/>
                </a:solidFill>
              </a:rPr>
              <a:t>　～誰でも自信をもって外国語</a:t>
            </a:r>
            <a:r>
              <a:rPr lang="ja-JP" altLang="en-US" dirty="0" smtClean="0">
                <a:solidFill>
                  <a:srgbClr val="FF0066"/>
                </a:solidFill>
              </a:rPr>
              <a:t>活動</a:t>
            </a:r>
            <a:r>
              <a:rPr lang="ja-JP" altLang="ja-JP" dirty="0" smtClean="0">
                <a:solidFill>
                  <a:srgbClr val="FF0066"/>
                </a:solidFill>
              </a:rPr>
              <a:t>の指導ができる　学校組織全体の指導力向上～</a:t>
            </a:r>
            <a:endParaRPr lang="ja-JP" altLang="en-US" dirty="0" smtClean="0">
              <a:solidFill>
                <a:srgbClr val="FF0066"/>
              </a:solidFill>
            </a:endParaRPr>
          </a:p>
          <a:p>
            <a:endParaRPr lang="ja-JP" altLang="ja-JP" sz="1050" dirty="0" smtClean="0">
              <a:solidFill>
                <a:srgbClr val="FF0066"/>
              </a:solidFill>
            </a:endParaRPr>
          </a:p>
          <a:p>
            <a:r>
              <a:rPr lang="ja-JP" altLang="ja-JP" dirty="0" smtClean="0"/>
              <a:t>　</a:t>
            </a:r>
            <a:r>
              <a:rPr lang="ja-JP" altLang="en-US" dirty="0" smtClean="0"/>
              <a:t>　</a:t>
            </a:r>
            <a:r>
              <a:rPr lang="ja-JP" altLang="ja-JP" dirty="0" smtClean="0"/>
              <a:t>新潟市では，自信をもって外国語活動の指導に取り組んでいる教員がいる一方で，自分の指導に不安をもちながら授業に臨んでいる教員もいます。各学校で外国語教育を推進する教員（中核教員）が中心となって，誰でも自信をもって外国語の指導ができるように学校組織全体の指導力を高める必要があります。全職員の共通理解のもと，校内研修を積み重ねていく必要があります。</a:t>
            </a:r>
            <a:endParaRPr lang="ja-JP" altLang="ja-JP" dirty="0" smtClean="0">
              <a:solidFill>
                <a:srgbClr val="FF0066"/>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35781" y="887104"/>
            <a:ext cx="8072438" cy="5789208"/>
          </a:xfrm>
        </p:spPr>
        <p:txBody>
          <a:bodyPr>
            <a:normAutofit/>
          </a:bodyPr>
          <a:lstStyle/>
          <a:p>
            <a:pPr marL="0" indent="0">
              <a:buNone/>
            </a:pPr>
            <a:r>
              <a:rPr kumimoji="1" lang="en-US" altLang="ja-JP" sz="2800" dirty="0" smtClean="0"/>
              <a:t>【</a:t>
            </a:r>
            <a:r>
              <a:rPr lang="ja-JP" altLang="en-US" sz="2800" dirty="0" smtClean="0"/>
              <a:t>ポインティングゲーム</a:t>
            </a:r>
            <a:r>
              <a:rPr lang="en-US" altLang="ja-JP" sz="2800" dirty="0" smtClean="0"/>
              <a:t>】</a:t>
            </a:r>
          </a:p>
          <a:p>
            <a:pPr marL="0" indent="0">
              <a:buNone/>
            </a:pPr>
            <a:r>
              <a:rPr lang="ja-JP" altLang="ja-JP" sz="2000" dirty="0" smtClean="0"/>
              <a:t>＜</a:t>
            </a:r>
            <a:r>
              <a:rPr lang="ja-JP" altLang="en-US" sz="2000" dirty="0" smtClean="0"/>
              <a:t>やり方＞</a:t>
            </a:r>
            <a:endParaRPr lang="en-US" altLang="ja-JP" sz="2000" dirty="0" smtClean="0"/>
          </a:p>
          <a:p>
            <a:pPr marL="0" indent="0">
              <a:buNone/>
            </a:pPr>
            <a:r>
              <a:rPr kumimoji="1" lang="en-US" altLang="ja-JP" sz="2000" dirty="0" smtClean="0"/>
              <a:t>　</a:t>
            </a:r>
            <a:r>
              <a:rPr kumimoji="1" lang="ja-JP" altLang="en-US" sz="2000" dirty="0" smtClean="0"/>
              <a:t>教師が指示した表現を表す絵を児童がさし示します。</a:t>
            </a:r>
            <a:endParaRPr kumimoji="1" lang="en-US" altLang="ja-JP" sz="2000" dirty="0" smtClean="0"/>
          </a:p>
          <a:p>
            <a:pPr marL="0" indent="0">
              <a:buNone/>
            </a:pPr>
            <a:r>
              <a:rPr lang="ja-JP" altLang="ja-JP" sz="2000" dirty="0" smtClean="0"/>
              <a:t>＜</a:t>
            </a:r>
            <a:r>
              <a:rPr lang="ja-JP" altLang="en-US" sz="2000" dirty="0" smtClean="0"/>
              <a:t>この活動のねらい＞</a:t>
            </a:r>
            <a:endParaRPr lang="en-US" altLang="ja-JP" sz="2000" dirty="0" smtClean="0"/>
          </a:p>
          <a:p>
            <a:pPr marL="0" indent="0">
              <a:buNone/>
            </a:pPr>
            <a:r>
              <a:rPr lang="ja-JP" altLang="en-US" sz="2000" dirty="0"/>
              <a:t>　</a:t>
            </a:r>
            <a:r>
              <a:rPr lang="ja-JP" altLang="en-US" sz="2000" dirty="0" smtClean="0"/>
              <a:t>日本で使われている外来語と本来の英語とでは表現方法やアクセントが違うということに気付かせる。</a:t>
            </a:r>
            <a:endParaRPr lang="en-US" altLang="ja-JP" sz="2000" dirty="0" smtClean="0"/>
          </a:p>
          <a:p>
            <a:pPr marL="0" indent="0">
              <a:buNone/>
            </a:pPr>
            <a:endParaRPr lang="en-US" altLang="ja-JP" sz="2400" dirty="0" smtClean="0"/>
          </a:p>
          <a:p>
            <a:pPr marL="0" indent="0">
              <a:buNone/>
            </a:pPr>
            <a:endParaRPr lang="en-US" altLang="ja-JP" dirty="0" smtClean="0"/>
          </a:p>
          <a:p>
            <a:pPr marL="0" indent="0">
              <a:buNone/>
            </a:pPr>
            <a:endParaRPr lang="en-US" altLang="ja-JP" dirty="0" smtClean="0"/>
          </a:p>
          <a:p>
            <a:pPr marL="0" indent="0">
              <a:buNone/>
            </a:pPr>
            <a:endParaRPr lang="en-US" altLang="ja-JP" dirty="0" smtClean="0"/>
          </a:p>
          <a:p>
            <a:pPr marL="0" indent="0">
              <a:buNone/>
            </a:pPr>
            <a:endParaRPr lang="en-US" altLang="ja-JP" dirty="0" smtClean="0"/>
          </a:p>
          <a:p>
            <a:pPr marL="0" indent="0">
              <a:buNone/>
            </a:pPr>
            <a:endParaRPr kumimoji="1" lang="en-US" altLang="ja-JP" dirty="0" smtClean="0"/>
          </a:p>
          <a:p>
            <a:pPr marL="0" indent="0">
              <a:buNone/>
            </a:pPr>
            <a:endParaRPr kumimoji="1" lang="en-US" altLang="ja-JP" dirty="0" smtClean="0"/>
          </a:p>
          <a:p>
            <a:pPr marL="0" indent="0">
              <a:buNone/>
            </a:pPr>
            <a:endParaRPr kumimoji="1" lang="ja-JP" altLang="en-US" dirty="0"/>
          </a:p>
        </p:txBody>
      </p:sp>
      <p:sp>
        <p:nvSpPr>
          <p:cNvPr id="7" name="円形吹き出し 6"/>
          <p:cNvSpPr/>
          <p:nvPr/>
        </p:nvSpPr>
        <p:spPr>
          <a:xfrm>
            <a:off x="324194" y="3334896"/>
            <a:ext cx="2221172" cy="1097966"/>
          </a:xfrm>
          <a:prstGeom prst="wedgeEllipseCallout">
            <a:avLst>
              <a:gd name="adj1" fmla="val 32602"/>
              <a:gd name="adj2" fmla="val 625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2400" b="1" dirty="0">
                <a:solidFill>
                  <a:schemeClr val="tx1"/>
                </a:solidFill>
                <a:latin typeface="Century" panose="02040604050505020304" pitchFamily="18" charset="0"/>
              </a:rPr>
              <a:t>Point to</a:t>
            </a:r>
          </a:p>
          <a:p>
            <a:pPr algn="ctr"/>
            <a:r>
              <a:rPr lang="en-US" altLang="ja-JP" sz="2400" b="1" dirty="0">
                <a:solidFill>
                  <a:schemeClr val="tx1"/>
                </a:solidFill>
                <a:latin typeface="Century" panose="02040604050505020304" pitchFamily="18" charset="0"/>
              </a:rPr>
              <a:t> </a:t>
            </a:r>
            <a:r>
              <a:rPr lang="en-US" altLang="ja-JP" sz="2400" b="1" dirty="0" smtClean="0">
                <a:solidFill>
                  <a:schemeClr val="tx1"/>
                </a:solidFill>
                <a:latin typeface="Century" panose="02040604050505020304" pitchFamily="18" charset="0"/>
              </a:rPr>
              <a:t>bananas.</a:t>
            </a:r>
            <a:endParaRPr lang="en-US" altLang="ja-JP" sz="2400" b="1" dirty="0">
              <a:solidFill>
                <a:schemeClr val="tx1"/>
              </a:solidFill>
              <a:latin typeface="Century" panose="02040604050505020304" pitchFamily="18" charset="0"/>
            </a:endParaRPr>
          </a:p>
        </p:txBody>
      </p:sp>
      <p:sp>
        <p:nvSpPr>
          <p:cNvPr id="8" name="円形吹き出し 7"/>
          <p:cNvSpPr/>
          <p:nvPr/>
        </p:nvSpPr>
        <p:spPr>
          <a:xfrm>
            <a:off x="6488571" y="3064457"/>
            <a:ext cx="2221172" cy="1403680"/>
          </a:xfrm>
          <a:prstGeom prst="wedgeEllipseCallout">
            <a:avLst>
              <a:gd name="adj1" fmla="val -40366"/>
              <a:gd name="adj2" fmla="val 5496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ja-JP" altLang="en-US" dirty="0" smtClean="0">
                <a:solidFill>
                  <a:schemeClr val="tx1"/>
                </a:solidFill>
              </a:rPr>
              <a:t>「ブナーナズ」って「バナナ」のことかな？</a:t>
            </a:r>
            <a:endParaRPr lang="en-US" altLang="ja-JP" dirty="0">
              <a:solidFill>
                <a:schemeClr val="tx1"/>
              </a:solidFill>
            </a:endParaRPr>
          </a:p>
        </p:txBody>
      </p:sp>
      <p:pic>
        <p:nvPicPr>
          <p:cNvPr id="5" name="図 4" descr="絵カード.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7112" y="3292310"/>
            <a:ext cx="2143732" cy="3267684"/>
          </a:xfrm>
          <a:prstGeom prst="rect">
            <a:avLst/>
          </a:prstGeom>
        </p:spPr>
      </p:pic>
      <p:pic>
        <p:nvPicPr>
          <p:cNvPr id="10" name="図 9" descr="先生.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46541" y="4485603"/>
            <a:ext cx="2128215" cy="2128215"/>
          </a:xfrm>
          <a:prstGeom prst="rect">
            <a:avLst/>
          </a:prstGeom>
        </p:spPr>
      </p:pic>
      <p:pic>
        <p:nvPicPr>
          <p:cNvPr id="12" name="図 11" descr="女の子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43237" y="4532226"/>
            <a:ext cx="1700136" cy="1930663"/>
          </a:xfrm>
          <a:prstGeom prst="rect">
            <a:avLst/>
          </a:prstGeom>
        </p:spPr>
      </p:pic>
      <p:sp>
        <p:nvSpPr>
          <p:cNvPr id="9" name="正方形/長方形 8"/>
          <p:cNvSpPr/>
          <p:nvPr/>
        </p:nvSpPr>
        <p:spPr>
          <a:xfrm>
            <a:off x="535781" y="161517"/>
            <a:ext cx="8072438" cy="504056"/>
          </a:xfrm>
          <a:prstGeom prst="rect">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chemeClr val="tx1"/>
                </a:solidFill>
                <a:latin typeface="Century" panose="02040604050505020304" pitchFamily="18" charset="0"/>
              </a:rPr>
              <a:t>Let’s Play       </a:t>
            </a:r>
            <a:r>
              <a:rPr lang="en-US" altLang="ja-JP" sz="2400" b="1" dirty="0" smtClean="0">
                <a:solidFill>
                  <a:schemeClr val="tx1"/>
                </a:solidFill>
                <a:latin typeface="Century" panose="02040604050505020304" pitchFamily="18" charset="0"/>
              </a:rPr>
              <a:t>“Hi, friends</a:t>
            </a:r>
            <a:r>
              <a:rPr lang="ja-JP" altLang="en-US" sz="2400" b="1" dirty="0" smtClean="0">
                <a:solidFill>
                  <a:schemeClr val="tx1"/>
                </a:solidFill>
                <a:latin typeface="Century" panose="02040604050505020304" pitchFamily="18" charset="0"/>
              </a:rPr>
              <a:t>！</a:t>
            </a:r>
            <a:r>
              <a:rPr lang="en-US" altLang="ja-JP" sz="2400" b="1" dirty="0" smtClean="0">
                <a:solidFill>
                  <a:schemeClr val="tx1"/>
                </a:solidFill>
                <a:latin typeface="Century" panose="02040604050505020304" pitchFamily="18" charset="0"/>
              </a:rPr>
              <a:t>” 1    Lesson 4</a:t>
            </a:r>
          </a:p>
        </p:txBody>
      </p:sp>
      <p:sp>
        <p:nvSpPr>
          <p:cNvPr id="11" name="テキスト ボックス 10"/>
          <p:cNvSpPr txBox="1"/>
          <p:nvPr/>
        </p:nvSpPr>
        <p:spPr>
          <a:xfrm>
            <a:off x="4283968" y="908720"/>
            <a:ext cx="2592288" cy="369332"/>
          </a:xfrm>
          <a:prstGeom prst="rect">
            <a:avLst/>
          </a:prstGeom>
          <a:solidFill>
            <a:srgbClr val="FFFF00"/>
          </a:solidFill>
        </p:spPr>
        <p:txBody>
          <a:bodyPr wrap="square" rtlCol="0">
            <a:spAutoFit/>
          </a:bodyPr>
          <a:lstStyle/>
          <a:p>
            <a:pPr algn="ctr"/>
            <a:r>
              <a:rPr lang="ja-JP" altLang="en-US" dirty="0" smtClean="0">
                <a:latin typeface="ＭＳ ゴシック" pitchFamily="49" charset="-128"/>
                <a:ea typeface="ＭＳ ゴシック" pitchFamily="49" charset="-128"/>
              </a:rPr>
              <a:t>少人数グループ型</a:t>
            </a:r>
            <a:endParaRPr kumimoji="1" lang="ja-JP" altLang="en-US" dirty="0">
              <a:latin typeface="ＭＳ ゴシック" pitchFamily="49" charset="-128"/>
              <a:ea typeface="ＭＳ ゴシック" pitchFamily="49" charset="-128"/>
            </a:endParaRPr>
          </a:p>
        </p:txBody>
      </p:sp>
    </p:spTree>
    <p:extLst>
      <p:ext uri="{BB962C8B-B14F-4D97-AF65-F5344CB8AC3E}">
        <p14:creationId xmlns:p14="http://schemas.microsoft.com/office/powerpoint/2010/main" val="30665438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86255" y="1024557"/>
            <a:ext cx="8121963" cy="4943048"/>
          </a:xfrm>
          <a:noFill/>
        </p:spPr>
        <p:txBody>
          <a:bodyPr>
            <a:normAutofit lnSpcReduction="10000"/>
          </a:bodyPr>
          <a:lstStyle/>
          <a:p>
            <a:pPr marL="0" indent="0">
              <a:buNone/>
            </a:pPr>
            <a:r>
              <a:rPr kumimoji="1" lang="en-US" altLang="ja-JP" sz="2800" dirty="0" smtClean="0"/>
              <a:t>【</a:t>
            </a:r>
            <a:r>
              <a:rPr lang="ja-JP" altLang="en-US" sz="2800" dirty="0" smtClean="0"/>
              <a:t>ポインティングゲーム</a:t>
            </a:r>
            <a:r>
              <a:rPr lang="en-US" altLang="ja-JP" sz="2800" dirty="0" smtClean="0"/>
              <a:t>】</a:t>
            </a:r>
          </a:p>
          <a:p>
            <a:pPr marL="0" indent="0">
              <a:buNone/>
            </a:pPr>
            <a:r>
              <a:rPr lang="ja-JP" altLang="ja-JP" sz="2800" dirty="0" smtClean="0"/>
              <a:t>＜</a:t>
            </a:r>
            <a:r>
              <a:rPr lang="ja-JP" altLang="en-US" sz="2800" dirty="0" smtClean="0"/>
              <a:t>指導者の表現例＞</a:t>
            </a:r>
            <a:r>
              <a:rPr lang="en-US" altLang="ja-JP" dirty="0" smtClean="0"/>
              <a:t>　</a:t>
            </a:r>
            <a:r>
              <a:rPr lang="ja-JP" altLang="en-US" sz="2000" dirty="0" smtClean="0"/>
              <a:t>さあ，みなさんで言ってみましょう。</a:t>
            </a:r>
          </a:p>
          <a:p>
            <a:pPr lvl="0">
              <a:buNone/>
            </a:pPr>
            <a:r>
              <a:rPr lang="ja-JP" altLang="en-US" dirty="0" smtClean="0"/>
              <a:t>　</a:t>
            </a:r>
            <a:endParaRPr lang="en-US" altLang="ja-JP" dirty="0" smtClean="0"/>
          </a:p>
          <a:p>
            <a:pPr lvl="0">
              <a:buNone/>
            </a:pPr>
            <a:r>
              <a:rPr lang="ja-JP" altLang="en-US" sz="2600" dirty="0" smtClean="0"/>
              <a:t>　①</a:t>
            </a:r>
            <a:r>
              <a:rPr lang="en-US" altLang="ja-JP" sz="2600" dirty="0" smtClean="0"/>
              <a:t> </a:t>
            </a:r>
            <a:r>
              <a:rPr lang="en-US" sz="2600" b="1" dirty="0" smtClean="0">
                <a:latin typeface="Century" panose="02040604050505020304" pitchFamily="18" charset="0"/>
              </a:rPr>
              <a:t>Please listen carefully. </a:t>
            </a:r>
            <a:r>
              <a:rPr lang="ja-JP" altLang="en-US" sz="2200" dirty="0" smtClean="0"/>
              <a:t>（よく聞いてください。）</a:t>
            </a:r>
          </a:p>
          <a:p>
            <a:pPr lvl="0">
              <a:buNone/>
            </a:pPr>
            <a:r>
              <a:rPr lang="ja-JP" altLang="en-US" sz="2600" dirty="0" smtClean="0"/>
              <a:t>　②</a:t>
            </a:r>
            <a:r>
              <a:rPr lang="en-US" altLang="ja-JP" sz="2600" dirty="0" smtClean="0"/>
              <a:t> </a:t>
            </a:r>
            <a:r>
              <a:rPr lang="en-US" sz="2600" b="1" dirty="0" smtClean="0">
                <a:latin typeface="Century" panose="02040604050505020304" pitchFamily="18" charset="0"/>
              </a:rPr>
              <a:t>Point to </a:t>
            </a:r>
            <a:r>
              <a:rPr lang="en-US" altLang="ja-JP" sz="2600" b="1" dirty="0" smtClean="0">
                <a:latin typeface="Century" panose="02040604050505020304" pitchFamily="18" charset="0"/>
              </a:rPr>
              <a:t>apples</a:t>
            </a:r>
            <a:r>
              <a:rPr lang="en-US" sz="2600" b="1" dirty="0" smtClean="0">
                <a:latin typeface="Century" panose="02040604050505020304" pitchFamily="18" charset="0"/>
              </a:rPr>
              <a:t>. </a:t>
            </a:r>
            <a:r>
              <a:rPr lang="ja-JP" altLang="en-US" sz="2200" dirty="0" smtClean="0"/>
              <a:t>（りんごをさし示しなさい。）</a:t>
            </a:r>
          </a:p>
          <a:p>
            <a:pPr lvl="0">
              <a:buNone/>
            </a:pPr>
            <a:r>
              <a:rPr lang="ja-JP" altLang="en-US" sz="2600" dirty="0" smtClean="0"/>
              <a:t>　③</a:t>
            </a:r>
            <a:r>
              <a:rPr lang="en-US" altLang="ja-JP" sz="2600" dirty="0" smtClean="0"/>
              <a:t> </a:t>
            </a:r>
            <a:r>
              <a:rPr lang="en-US" sz="2600" b="1" dirty="0" smtClean="0">
                <a:latin typeface="Century" panose="02040604050505020304" pitchFamily="18" charset="0"/>
              </a:rPr>
              <a:t>Wonderful </a:t>
            </a:r>
            <a:r>
              <a:rPr lang="en-US" altLang="ja-JP" sz="2600" b="1" dirty="0" smtClean="0">
                <a:latin typeface="Century" panose="02040604050505020304" pitchFamily="18" charset="0"/>
              </a:rPr>
              <a:t>! </a:t>
            </a:r>
            <a:r>
              <a:rPr lang="ja-JP" altLang="en-US" sz="2000" dirty="0" smtClean="0"/>
              <a:t>（すごい。）</a:t>
            </a:r>
          </a:p>
          <a:p>
            <a:pPr marL="0" indent="0">
              <a:buNone/>
            </a:pPr>
            <a:endParaRPr lang="en-US" altLang="ja-JP" dirty="0" smtClean="0"/>
          </a:p>
          <a:p>
            <a:pPr marL="0" indent="0">
              <a:buNone/>
            </a:pPr>
            <a:endParaRPr lang="en-US" altLang="ja-JP" dirty="0" smtClean="0"/>
          </a:p>
          <a:p>
            <a:pPr marL="0" indent="0">
              <a:buNone/>
            </a:pPr>
            <a:r>
              <a:rPr lang="ja-JP" altLang="en-US" sz="2600" dirty="0" smtClean="0">
                <a:solidFill>
                  <a:srgbClr val="FF0066"/>
                </a:solidFill>
              </a:rPr>
              <a:t>これだけ言えれば</a:t>
            </a:r>
            <a:endParaRPr lang="en-US" altLang="ja-JP" sz="2600" dirty="0" smtClean="0">
              <a:solidFill>
                <a:srgbClr val="FF0066"/>
              </a:solidFill>
            </a:endParaRPr>
          </a:p>
          <a:p>
            <a:pPr marL="0" indent="0">
              <a:buNone/>
            </a:pPr>
            <a:r>
              <a:rPr lang="ja-JP" altLang="en-US" sz="2600" dirty="0" smtClean="0">
                <a:solidFill>
                  <a:srgbClr val="FF0066"/>
                </a:solidFill>
              </a:rPr>
              <a:t>できます</a:t>
            </a:r>
            <a:r>
              <a:rPr lang="ja-JP" altLang="en-US" sz="2600" dirty="0">
                <a:solidFill>
                  <a:srgbClr val="FF0066"/>
                </a:solidFill>
              </a:rPr>
              <a:t>！</a:t>
            </a:r>
            <a:endParaRPr lang="en-US" altLang="ja-JP" sz="2600" dirty="0" smtClean="0">
              <a:solidFill>
                <a:srgbClr val="FF0066"/>
              </a:solidFill>
            </a:endParaRPr>
          </a:p>
          <a:p>
            <a:pPr marL="0" indent="0">
              <a:buNone/>
            </a:pPr>
            <a:endParaRPr lang="en-US" altLang="ja-JP" dirty="0" smtClean="0"/>
          </a:p>
          <a:p>
            <a:pPr marL="0" indent="0">
              <a:buNone/>
            </a:pPr>
            <a:endParaRPr lang="en-US" altLang="ja-JP" dirty="0" smtClean="0"/>
          </a:p>
          <a:p>
            <a:pPr marL="0" indent="0">
              <a:buNone/>
            </a:pPr>
            <a:endParaRPr kumimoji="1" lang="en-US" altLang="ja-JP" dirty="0" smtClean="0"/>
          </a:p>
          <a:p>
            <a:pPr marL="0" indent="0">
              <a:buNone/>
            </a:pPr>
            <a:endParaRPr kumimoji="1" lang="en-US" altLang="ja-JP" dirty="0" smtClean="0"/>
          </a:p>
          <a:p>
            <a:pPr marL="0" indent="0">
              <a:buNone/>
            </a:pPr>
            <a:endParaRPr kumimoji="1" lang="ja-JP" altLang="en-US" dirty="0"/>
          </a:p>
        </p:txBody>
      </p:sp>
      <p:sp>
        <p:nvSpPr>
          <p:cNvPr id="10" name="角丸四角形吹き出し 9"/>
          <p:cNvSpPr/>
          <p:nvPr/>
        </p:nvSpPr>
        <p:spPr>
          <a:xfrm>
            <a:off x="655092" y="2276872"/>
            <a:ext cx="7906815" cy="1872208"/>
          </a:xfrm>
          <a:prstGeom prst="wedgeRoundRectCallout">
            <a:avLst>
              <a:gd name="adj1" fmla="val -38893"/>
              <a:gd name="adj2" fmla="val 77234"/>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descr="絵カード.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0152" y="3473684"/>
            <a:ext cx="2143732" cy="3267684"/>
          </a:xfrm>
          <a:prstGeom prst="rect">
            <a:avLst/>
          </a:prstGeom>
        </p:spPr>
      </p:pic>
      <p:sp>
        <p:nvSpPr>
          <p:cNvPr id="6" name="正方形/長方形 5"/>
          <p:cNvSpPr/>
          <p:nvPr/>
        </p:nvSpPr>
        <p:spPr>
          <a:xfrm>
            <a:off x="535781" y="161517"/>
            <a:ext cx="8072438" cy="504056"/>
          </a:xfrm>
          <a:prstGeom prst="rect">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chemeClr val="tx1"/>
                </a:solidFill>
                <a:latin typeface="Century" panose="02040604050505020304" pitchFamily="18" charset="0"/>
              </a:rPr>
              <a:t>Let’s Play       </a:t>
            </a:r>
            <a:r>
              <a:rPr lang="en-US" altLang="ja-JP" sz="2400" b="1" dirty="0" smtClean="0">
                <a:solidFill>
                  <a:schemeClr val="tx1"/>
                </a:solidFill>
                <a:latin typeface="Century" panose="02040604050505020304" pitchFamily="18" charset="0"/>
              </a:rPr>
              <a:t>“</a:t>
            </a:r>
            <a:r>
              <a:rPr lang="en-US" altLang="ja-JP" sz="2400" b="1" dirty="0" err="1" smtClean="0">
                <a:solidFill>
                  <a:schemeClr val="tx1"/>
                </a:solidFill>
                <a:latin typeface="Century" panose="02040604050505020304" pitchFamily="18" charset="0"/>
              </a:rPr>
              <a:t>Hi,friends</a:t>
            </a:r>
            <a:r>
              <a:rPr lang="ja-JP" altLang="en-US" sz="2400" b="1" dirty="0" smtClean="0">
                <a:solidFill>
                  <a:schemeClr val="tx1"/>
                </a:solidFill>
                <a:latin typeface="Century" panose="02040604050505020304" pitchFamily="18" charset="0"/>
              </a:rPr>
              <a:t>！</a:t>
            </a:r>
            <a:r>
              <a:rPr lang="en-US" altLang="ja-JP" sz="2400" b="1" dirty="0" smtClean="0">
                <a:solidFill>
                  <a:schemeClr val="tx1"/>
                </a:solidFill>
                <a:latin typeface="Century" panose="02040604050505020304" pitchFamily="18" charset="0"/>
              </a:rPr>
              <a:t>” 1    Lesson 4</a:t>
            </a:r>
          </a:p>
        </p:txBody>
      </p:sp>
    </p:spTree>
    <p:extLst>
      <p:ext uri="{BB962C8B-B14F-4D97-AF65-F5344CB8AC3E}">
        <p14:creationId xmlns:p14="http://schemas.microsoft.com/office/powerpoint/2010/main" val="4901614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23528" y="116632"/>
            <a:ext cx="8610600" cy="523220"/>
          </a:xfrm>
          <a:prstGeom prst="rect">
            <a:avLst/>
          </a:prstGeom>
        </p:spPr>
        <p:txBody>
          <a:bodyPr wrap="square">
            <a:spAutoFit/>
          </a:bodyPr>
          <a:lstStyle/>
          <a:p>
            <a:pPr>
              <a:buNone/>
            </a:pPr>
            <a:r>
              <a:rPr lang="ja-JP" altLang="ja-JP" sz="2800" dirty="0"/>
              <a:t>＜</a:t>
            </a:r>
            <a:r>
              <a:rPr lang="ja-JP" altLang="en-US" sz="2800" dirty="0"/>
              <a:t>演　習</a:t>
            </a:r>
            <a:r>
              <a:rPr lang="ja-JP" altLang="en-US" sz="2800" dirty="0" smtClean="0"/>
              <a:t>＞</a:t>
            </a:r>
            <a:r>
              <a:rPr lang="ja-JP" altLang="en-US" sz="2400" dirty="0" smtClean="0"/>
              <a:t>教師役</a:t>
            </a:r>
            <a:r>
              <a:rPr lang="ja-JP" altLang="en-US" sz="2400" dirty="0"/>
              <a:t>を決めて，実際に体験してみましょう。</a:t>
            </a:r>
          </a:p>
        </p:txBody>
      </p:sp>
      <p:pic>
        <p:nvPicPr>
          <p:cNvPr id="41" name="図 40" descr="絵カード.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27784" y="745734"/>
            <a:ext cx="3744416" cy="5707602"/>
          </a:xfrm>
          <a:prstGeom prst="rect">
            <a:avLst/>
          </a:prstGeom>
        </p:spPr>
      </p:pic>
    </p:spTree>
    <p:extLst>
      <p:ext uri="{BB962C8B-B14F-4D97-AF65-F5344CB8AC3E}">
        <p14:creationId xmlns:p14="http://schemas.microsoft.com/office/powerpoint/2010/main" val="141785743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86256" y="980728"/>
            <a:ext cx="8121963" cy="5362595"/>
          </a:xfrm>
        </p:spPr>
        <p:txBody>
          <a:bodyPr>
            <a:normAutofit fontScale="92500" lnSpcReduction="20000"/>
          </a:bodyPr>
          <a:lstStyle/>
          <a:p>
            <a:pPr marL="0" indent="0">
              <a:buNone/>
            </a:pPr>
            <a:r>
              <a:rPr lang="en-US" altLang="ja-JP" sz="3000" dirty="0" smtClean="0"/>
              <a:t>【</a:t>
            </a:r>
            <a:r>
              <a:rPr lang="ja-JP" altLang="en-US" sz="3000" dirty="0" smtClean="0"/>
              <a:t>ポインティングゲーム</a:t>
            </a:r>
            <a:r>
              <a:rPr lang="en-US" altLang="ja-JP" sz="3000" dirty="0"/>
              <a:t>】</a:t>
            </a:r>
          </a:p>
          <a:p>
            <a:pPr>
              <a:buNone/>
            </a:pPr>
            <a:r>
              <a:rPr lang="ja-JP" altLang="en-US" dirty="0" smtClean="0"/>
              <a:t>　　　　　　</a:t>
            </a:r>
            <a:r>
              <a:rPr lang="ja-JP" altLang="en-US" sz="3000" dirty="0" smtClean="0"/>
              <a:t>盛り上がりましたか？</a:t>
            </a:r>
            <a:endParaRPr lang="en-US" altLang="ja-JP" sz="3000" dirty="0" smtClean="0"/>
          </a:p>
          <a:p>
            <a:pPr>
              <a:buNone/>
            </a:pPr>
            <a:endParaRPr lang="ja-JP" altLang="en-US" dirty="0" smtClean="0"/>
          </a:p>
          <a:p>
            <a:pPr>
              <a:buNone/>
            </a:pPr>
            <a:endParaRPr lang="en-US" altLang="ja-JP" dirty="0"/>
          </a:p>
          <a:p>
            <a:pPr>
              <a:buNone/>
            </a:pPr>
            <a:r>
              <a:rPr lang="ja-JP" altLang="en-US" sz="2600" dirty="0" smtClean="0">
                <a:solidFill>
                  <a:srgbClr val="FF0066"/>
                </a:solidFill>
              </a:rPr>
              <a:t>＜“</a:t>
            </a:r>
            <a:r>
              <a:rPr lang="en-US" altLang="ja-JP" sz="2600" b="1" dirty="0" smtClean="0">
                <a:solidFill>
                  <a:srgbClr val="FF0066"/>
                </a:solidFill>
                <a:latin typeface="Century" panose="02040604050505020304" pitchFamily="18" charset="0"/>
              </a:rPr>
              <a:t>Hi, friends!</a:t>
            </a:r>
            <a:r>
              <a:rPr lang="ja-JP" altLang="en-US" sz="2600" b="1" dirty="0" smtClean="0">
                <a:solidFill>
                  <a:srgbClr val="FF0066"/>
                </a:solidFill>
                <a:latin typeface="Century" panose="02040604050505020304" pitchFamily="18" charset="0"/>
              </a:rPr>
              <a:t> ”</a:t>
            </a:r>
            <a:r>
              <a:rPr lang="en-US" altLang="ja-JP" sz="2600" b="1" dirty="0" smtClean="0">
                <a:solidFill>
                  <a:srgbClr val="FF0066"/>
                </a:solidFill>
                <a:latin typeface="Century" panose="02040604050505020304" pitchFamily="18" charset="0"/>
              </a:rPr>
              <a:t>1</a:t>
            </a:r>
            <a:r>
              <a:rPr lang="ja-JP" altLang="en-US" sz="2600" b="1" dirty="0" smtClean="0">
                <a:solidFill>
                  <a:srgbClr val="FF0066"/>
                </a:solidFill>
                <a:latin typeface="Century" panose="02040604050505020304" pitchFamily="18" charset="0"/>
              </a:rPr>
              <a:t> </a:t>
            </a:r>
            <a:r>
              <a:rPr lang="en-US" altLang="ja-JP" sz="2600" b="1" dirty="0" smtClean="0">
                <a:solidFill>
                  <a:srgbClr val="FF0066"/>
                </a:solidFill>
                <a:latin typeface="Century" panose="02040604050505020304" pitchFamily="18" charset="0"/>
              </a:rPr>
              <a:t>Lesson 4 </a:t>
            </a:r>
            <a:r>
              <a:rPr lang="ja-JP" altLang="en-US" sz="2600" dirty="0" smtClean="0">
                <a:solidFill>
                  <a:srgbClr val="FF0066"/>
                </a:solidFill>
              </a:rPr>
              <a:t>を使って考えて</a:t>
            </a:r>
            <a:r>
              <a:rPr lang="ja-JP" altLang="en-US" sz="2600" dirty="0">
                <a:solidFill>
                  <a:srgbClr val="FF0066"/>
                </a:solidFill>
              </a:rPr>
              <a:t>みましょう</a:t>
            </a:r>
            <a:r>
              <a:rPr lang="ja-JP" altLang="en-US" sz="2600" dirty="0" smtClean="0">
                <a:solidFill>
                  <a:srgbClr val="FF0066"/>
                </a:solidFill>
              </a:rPr>
              <a:t>＞</a:t>
            </a:r>
            <a:endParaRPr lang="en-US" altLang="ja-JP" sz="2600" dirty="0" smtClean="0">
              <a:solidFill>
                <a:srgbClr val="FF0066"/>
              </a:solidFill>
            </a:endParaRPr>
          </a:p>
          <a:p>
            <a:pPr>
              <a:buNone/>
            </a:pPr>
            <a:endParaRPr lang="ja-JP" altLang="en-US" dirty="0"/>
          </a:p>
          <a:p>
            <a:pPr>
              <a:buNone/>
            </a:pPr>
            <a:endParaRPr lang="en-US" altLang="ja-JP" dirty="0" smtClean="0"/>
          </a:p>
          <a:p>
            <a:pPr>
              <a:buNone/>
            </a:pPr>
            <a:r>
              <a:rPr lang="en-US" altLang="ja-JP" sz="3000" dirty="0" smtClean="0"/>
              <a:t>①</a:t>
            </a:r>
            <a:r>
              <a:rPr lang="en-US" altLang="ja-JP" sz="3000" dirty="0"/>
              <a:t>　</a:t>
            </a:r>
            <a:r>
              <a:rPr lang="ja-JP" altLang="en-US" sz="3000" dirty="0"/>
              <a:t>ポインティングゲームを</a:t>
            </a:r>
            <a:r>
              <a:rPr lang="ja-JP" altLang="en-US" sz="3000" u="sng" dirty="0"/>
              <a:t>飽きないで３回</a:t>
            </a:r>
            <a:r>
              <a:rPr lang="ja-JP" altLang="en-US" sz="3000" dirty="0"/>
              <a:t>行うにはどうすればよいでしょう</a:t>
            </a:r>
            <a:r>
              <a:rPr lang="ja-JP" altLang="en-US" sz="3000" dirty="0" smtClean="0"/>
              <a:t>。</a:t>
            </a:r>
          </a:p>
          <a:p>
            <a:pPr>
              <a:buNone/>
            </a:pPr>
            <a:endParaRPr lang="en-US" altLang="ja-JP" sz="1100" dirty="0"/>
          </a:p>
          <a:p>
            <a:pPr>
              <a:buNone/>
            </a:pPr>
            <a:r>
              <a:rPr lang="en-US" altLang="ja-JP" sz="3000" dirty="0"/>
              <a:t>②　</a:t>
            </a:r>
            <a:r>
              <a:rPr lang="ja-JP" altLang="en-US" sz="3000" dirty="0"/>
              <a:t>自然に「聞く」</a:t>
            </a:r>
            <a:r>
              <a:rPr lang="en-US" altLang="ja-JP" sz="3000" dirty="0"/>
              <a:t>→</a:t>
            </a:r>
            <a:r>
              <a:rPr lang="ja-JP" altLang="en-US" sz="3000" dirty="0" smtClean="0"/>
              <a:t>「話す」</a:t>
            </a:r>
            <a:r>
              <a:rPr lang="ja-JP" altLang="en-US" sz="3000" dirty="0"/>
              <a:t>にもっていくにはどうすればよいでしょう。</a:t>
            </a:r>
            <a:endParaRPr lang="en-US" altLang="ja-JP" sz="3000" dirty="0"/>
          </a:p>
          <a:p>
            <a:pPr>
              <a:buNone/>
            </a:pPr>
            <a:r>
              <a:rPr lang="en-US" altLang="ja-JP" dirty="0"/>
              <a:t> </a:t>
            </a:r>
            <a:endParaRPr lang="ja-JP" altLang="en-US" dirty="0"/>
          </a:p>
          <a:p>
            <a:pPr marL="0" indent="0">
              <a:buNone/>
            </a:pPr>
            <a:endParaRPr lang="en-US" altLang="ja-JP" dirty="0" smtClean="0"/>
          </a:p>
          <a:p>
            <a:pPr marL="0" indent="0">
              <a:buNone/>
            </a:pPr>
            <a:endParaRPr lang="en-US" altLang="ja-JP" dirty="0" smtClean="0"/>
          </a:p>
          <a:p>
            <a:pPr marL="0" indent="0">
              <a:buNone/>
            </a:pPr>
            <a:endParaRPr kumimoji="1" lang="en-US" altLang="ja-JP" dirty="0" smtClean="0"/>
          </a:p>
          <a:p>
            <a:pPr marL="0" indent="0">
              <a:buNone/>
            </a:pPr>
            <a:endParaRPr kumimoji="1" lang="en-US" altLang="ja-JP" dirty="0" smtClean="0"/>
          </a:p>
          <a:p>
            <a:pPr marL="0" indent="0">
              <a:buNone/>
            </a:pPr>
            <a:endParaRPr kumimoji="1" lang="ja-JP" altLang="en-US" dirty="0"/>
          </a:p>
        </p:txBody>
      </p:sp>
      <p:sp>
        <p:nvSpPr>
          <p:cNvPr id="6" name="正方形/長方形 5"/>
          <p:cNvSpPr/>
          <p:nvPr/>
        </p:nvSpPr>
        <p:spPr>
          <a:xfrm>
            <a:off x="535781" y="161517"/>
            <a:ext cx="8072438" cy="504056"/>
          </a:xfrm>
          <a:prstGeom prst="rect">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chemeClr val="tx1"/>
                </a:solidFill>
                <a:latin typeface="Century" panose="02040604050505020304" pitchFamily="18" charset="0"/>
              </a:rPr>
              <a:t>Let’s Play       </a:t>
            </a:r>
            <a:r>
              <a:rPr lang="en-US" altLang="ja-JP" sz="2400" b="1" dirty="0" smtClean="0">
                <a:solidFill>
                  <a:schemeClr val="tx1"/>
                </a:solidFill>
                <a:latin typeface="Century" panose="02040604050505020304" pitchFamily="18" charset="0"/>
              </a:rPr>
              <a:t>“</a:t>
            </a:r>
            <a:r>
              <a:rPr lang="en-US" altLang="ja-JP" sz="2400" b="1" dirty="0" err="1" smtClean="0">
                <a:solidFill>
                  <a:schemeClr val="tx1"/>
                </a:solidFill>
                <a:latin typeface="Century" panose="02040604050505020304" pitchFamily="18" charset="0"/>
              </a:rPr>
              <a:t>Hi,friends</a:t>
            </a:r>
            <a:r>
              <a:rPr lang="ja-JP" altLang="en-US" sz="2400" b="1" dirty="0" smtClean="0">
                <a:solidFill>
                  <a:schemeClr val="tx1"/>
                </a:solidFill>
                <a:latin typeface="Century" panose="02040604050505020304" pitchFamily="18" charset="0"/>
              </a:rPr>
              <a:t>！</a:t>
            </a:r>
            <a:r>
              <a:rPr lang="en-US" altLang="ja-JP" sz="2400" b="1" dirty="0" smtClean="0">
                <a:solidFill>
                  <a:schemeClr val="tx1"/>
                </a:solidFill>
                <a:latin typeface="Century" panose="02040604050505020304" pitchFamily="18" charset="0"/>
              </a:rPr>
              <a:t>” 1    Lesson 4</a:t>
            </a:r>
          </a:p>
        </p:txBody>
      </p:sp>
    </p:spTree>
    <p:extLst>
      <p:ext uri="{BB962C8B-B14F-4D97-AF65-F5344CB8AC3E}">
        <p14:creationId xmlns:p14="http://schemas.microsoft.com/office/powerpoint/2010/main" val="31492365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91069" y="900753"/>
            <a:ext cx="8584441" cy="5840615"/>
          </a:xfrm>
        </p:spPr>
        <p:txBody>
          <a:bodyPr>
            <a:normAutofit/>
          </a:bodyPr>
          <a:lstStyle/>
          <a:p>
            <a:pPr marL="0" indent="0">
              <a:buNone/>
            </a:pPr>
            <a:r>
              <a:rPr lang="en-US" altLang="ja-JP" sz="2800" dirty="0" smtClean="0"/>
              <a:t>【</a:t>
            </a:r>
            <a:r>
              <a:rPr lang="ja-JP" altLang="en-US" sz="2800" dirty="0" smtClean="0"/>
              <a:t>ポインティングゲーム</a:t>
            </a:r>
            <a:r>
              <a:rPr lang="en-US" altLang="ja-JP" sz="2800" dirty="0"/>
              <a:t>】</a:t>
            </a:r>
          </a:p>
          <a:p>
            <a:pPr marL="0" indent="0">
              <a:buNone/>
            </a:pPr>
            <a:r>
              <a:rPr lang="ja-JP" altLang="en-US" sz="2800" dirty="0" smtClean="0">
                <a:solidFill>
                  <a:srgbClr val="FF0066"/>
                </a:solidFill>
              </a:rPr>
              <a:t>＜</a:t>
            </a:r>
            <a:r>
              <a:rPr lang="ja-JP" altLang="en-US" sz="2800" dirty="0" err="1">
                <a:solidFill>
                  <a:srgbClr val="FF0066"/>
                </a:solidFill>
              </a:rPr>
              <a:t>ちょこっと</a:t>
            </a:r>
            <a:r>
              <a:rPr lang="ja-JP" altLang="en-US" sz="2800" dirty="0" smtClean="0">
                <a:solidFill>
                  <a:srgbClr val="FF0066"/>
                </a:solidFill>
              </a:rPr>
              <a:t>グレードアップネタ①＞</a:t>
            </a:r>
            <a:endParaRPr lang="en-US" altLang="ja-JP" sz="2800" dirty="0" smtClean="0">
              <a:solidFill>
                <a:srgbClr val="FF0066"/>
              </a:solidFill>
            </a:endParaRPr>
          </a:p>
          <a:p>
            <a:pPr marL="0" indent="0">
              <a:buNone/>
            </a:pPr>
            <a:r>
              <a:rPr lang="ja-JP" altLang="en-US" sz="2800" dirty="0" smtClean="0"/>
              <a:t>①飽きないで３回行うには</a:t>
            </a:r>
          </a:p>
          <a:p>
            <a:pPr lvl="0">
              <a:buNone/>
            </a:pPr>
            <a:r>
              <a:rPr lang="en-US" altLang="ja-JP" sz="2300" dirty="0" smtClean="0"/>
              <a:t>○</a:t>
            </a:r>
            <a:r>
              <a:rPr lang="ja-JP" altLang="en-US" sz="2300" dirty="0" smtClean="0"/>
              <a:t>紙面の絵をさし示した後に，そこにあるものの数を尋ねる。　　</a:t>
            </a:r>
            <a:endParaRPr lang="en-US" altLang="ja-JP" sz="2300" dirty="0" smtClean="0"/>
          </a:p>
          <a:p>
            <a:pPr marL="0" indent="0">
              <a:buNone/>
            </a:pPr>
            <a:r>
              <a:rPr lang="ja-JP" altLang="en-US" sz="2000" dirty="0" smtClean="0"/>
              <a:t>　　　</a:t>
            </a:r>
            <a:r>
              <a:rPr lang="ja-JP" altLang="en-US" sz="2000" b="1" dirty="0" smtClean="0">
                <a:latin typeface="Century" panose="02040604050505020304" pitchFamily="18" charset="0"/>
              </a:rPr>
              <a:t>・</a:t>
            </a:r>
            <a:r>
              <a:rPr lang="en-US" altLang="ja-JP" sz="2000" b="1" dirty="0" smtClean="0">
                <a:latin typeface="Century" panose="02040604050505020304" pitchFamily="18" charset="0"/>
              </a:rPr>
              <a:t>  Point to birds. </a:t>
            </a:r>
            <a:r>
              <a:rPr lang="ja-JP" altLang="en-US" sz="2000" dirty="0" smtClean="0"/>
              <a:t>（鳥をさし示しなさい。）</a:t>
            </a:r>
            <a:endParaRPr lang="en-US" altLang="ja-JP" sz="2000" dirty="0" smtClean="0"/>
          </a:p>
          <a:p>
            <a:pPr marL="0" indent="0">
              <a:buNone/>
            </a:pPr>
            <a:r>
              <a:rPr lang="ja-JP" altLang="en-US" sz="2000" dirty="0" smtClean="0"/>
              <a:t>　　</a:t>
            </a:r>
            <a:r>
              <a:rPr lang="ja-JP" altLang="en-US" sz="2000" b="1" dirty="0" smtClean="0">
                <a:latin typeface="Century" panose="02040604050505020304" pitchFamily="18" charset="0"/>
              </a:rPr>
              <a:t>　・  </a:t>
            </a:r>
            <a:r>
              <a:rPr lang="en-US" altLang="ja-JP" sz="2000" b="1" dirty="0" smtClean="0">
                <a:latin typeface="Century" panose="02040604050505020304" pitchFamily="18" charset="0"/>
              </a:rPr>
              <a:t>How many birds are there?</a:t>
            </a:r>
            <a:r>
              <a:rPr lang="ja-JP" altLang="en-US" sz="2000" dirty="0" smtClean="0"/>
              <a:t>　（鳥が何羽いますか。）</a:t>
            </a:r>
          </a:p>
          <a:p>
            <a:pPr marL="0" indent="0">
              <a:buNone/>
            </a:pPr>
            <a:endParaRPr lang="ja-JP" altLang="en-US" sz="1050" dirty="0" smtClean="0"/>
          </a:p>
          <a:p>
            <a:pPr lvl="0">
              <a:buNone/>
            </a:pPr>
            <a:r>
              <a:rPr lang="en-US" altLang="ja-JP" sz="2300" dirty="0" smtClean="0"/>
              <a:t>○</a:t>
            </a:r>
            <a:r>
              <a:rPr lang="ja-JP" altLang="en-US" sz="2300" dirty="0" smtClean="0"/>
              <a:t>教師が外来語の発音で言った時にはさし示さないで，英語の発音の時にさし示す。</a:t>
            </a:r>
          </a:p>
          <a:p>
            <a:pPr marL="0" indent="0">
              <a:buNone/>
            </a:pPr>
            <a:r>
              <a:rPr lang="ja-JP" altLang="en-US" sz="2000" dirty="0" smtClean="0"/>
              <a:t>　　　・　バナナ →　  さし示さない　　　</a:t>
            </a:r>
            <a:r>
              <a:rPr lang="en-US" altLang="ja-JP" sz="2000" b="1" dirty="0" smtClean="0">
                <a:latin typeface="Century" panose="02040604050505020304" pitchFamily="18" charset="0"/>
              </a:rPr>
              <a:t>bananas </a:t>
            </a:r>
            <a:r>
              <a:rPr lang="ja-JP" altLang="en-US" sz="2000" dirty="0" smtClean="0"/>
              <a:t>→　さし示す</a:t>
            </a:r>
            <a:endParaRPr lang="en-US" altLang="ja-JP" sz="2000" dirty="0" smtClean="0"/>
          </a:p>
          <a:p>
            <a:pPr marL="0" indent="0">
              <a:buNone/>
            </a:pPr>
            <a:r>
              <a:rPr lang="ja-JP" altLang="en-US" sz="2000" dirty="0" smtClean="0"/>
              <a:t>　　　・　サッカー →　さし示さない　　  </a:t>
            </a:r>
            <a:r>
              <a:rPr lang="en-US" altLang="ja-JP" sz="2000" b="1" dirty="0" smtClean="0">
                <a:latin typeface="Century" panose="02040604050505020304" pitchFamily="18" charset="0"/>
              </a:rPr>
              <a:t>soccer </a:t>
            </a:r>
            <a:r>
              <a:rPr lang="ja-JP" altLang="en-US" sz="2000" dirty="0" smtClean="0"/>
              <a:t>→　 さし示す</a:t>
            </a:r>
          </a:p>
          <a:p>
            <a:pPr marL="0" indent="0">
              <a:buNone/>
            </a:pPr>
            <a:endParaRPr lang="en-US" altLang="ja-JP" sz="1050" dirty="0" smtClean="0"/>
          </a:p>
          <a:p>
            <a:pPr marL="0" indent="0">
              <a:buNone/>
            </a:pPr>
            <a:r>
              <a:rPr lang="ja-JP" altLang="en-US" sz="2300" dirty="0" smtClean="0"/>
              <a:t>○ツイスターゲーム</a:t>
            </a:r>
            <a:endParaRPr lang="en-US" altLang="ja-JP" sz="2300" dirty="0" smtClean="0"/>
          </a:p>
          <a:p>
            <a:pPr marL="0" indent="0">
              <a:buNone/>
            </a:pPr>
            <a:r>
              <a:rPr lang="ja-JP" altLang="en-US" sz="2000" dirty="0" smtClean="0"/>
              <a:t>　　　・　一度さし示ししたら，その指を紙面から離さずに他の指でさし続ける。</a:t>
            </a:r>
            <a:endParaRPr lang="en-US" altLang="ja-JP" sz="2000" dirty="0" smtClean="0"/>
          </a:p>
          <a:p>
            <a:pPr marL="0" indent="0">
              <a:buNone/>
            </a:pPr>
            <a:r>
              <a:rPr lang="ja-JP" altLang="en-US" sz="2000" dirty="0"/>
              <a:t>　</a:t>
            </a:r>
            <a:r>
              <a:rPr lang="ja-JP" altLang="en-US" sz="2000" dirty="0" smtClean="0"/>
              <a:t>　　　　指が届かない場合は，無効となり，偶然性が生まれる。</a:t>
            </a:r>
            <a:endParaRPr lang="en-US" altLang="ja-JP" sz="2000" dirty="0" smtClean="0"/>
          </a:p>
          <a:p>
            <a:pPr marL="0" indent="0">
              <a:buNone/>
            </a:pPr>
            <a:endParaRPr lang="ja-JP" altLang="en-US" sz="2000" dirty="0"/>
          </a:p>
          <a:p>
            <a:pPr>
              <a:buNone/>
            </a:pPr>
            <a:endParaRPr lang="en-US" altLang="ja-JP" dirty="0" smtClean="0"/>
          </a:p>
          <a:p>
            <a:pPr marL="0" indent="0">
              <a:buNone/>
            </a:pPr>
            <a:endParaRPr lang="en-US" altLang="ja-JP" dirty="0" smtClean="0"/>
          </a:p>
          <a:p>
            <a:pPr marL="0" indent="0">
              <a:buNone/>
            </a:pPr>
            <a:endParaRPr kumimoji="1" lang="en-US" altLang="ja-JP" dirty="0" smtClean="0"/>
          </a:p>
          <a:p>
            <a:pPr marL="0" indent="0">
              <a:buNone/>
            </a:pPr>
            <a:endParaRPr kumimoji="1" lang="en-US" altLang="ja-JP" dirty="0" smtClean="0"/>
          </a:p>
          <a:p>
            <a:pPr marL="0" indent="0">
              <a:buNone/>
            </a:pPr>
            <a:endParaRPr kumimoji="1" lang="ja-JP" altLang="en-US" dirty="0"/>
          </a:p>
        </p:txBody>
      </p:sp>
      <p:sp>
        <p:nvSpPr>
          <p:cNvPr id="6" name="正方形/長方形 5"/>
          <p:cNvSpPr/>
          <p:nvPr/>
        </p:nvSpPr>
        <p:spPr>
          <a:xfrm>
            <a:off x="535781" y="161517"/>
            <a:ext cx="8072438" cy="504056"/>
          </a:xfrm>
          <a:prstGeom prst="rect">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chemeClr val="tx1"/>
                </a:solidFill>
                <a:latin typeface="Century" panose="02040604050505020304" pitchFamily="18" charset="0"/>
              </a:rPr>
              <a:t>Let’s Play       </a:t>
            </a:r>
            <a:r>
              <a:rPr lang="en-US" altLang="ja-JP" sz="2400" b="1" dirty="0" smtClean="0">
                <a:solidFill>
                  <a:schemeClr val="tx1"/>
                </a:solidFill>
                <a:latin typeface="Century" panose="02040604050505020304" pitchFamily="18" charset="0"/>
              </a:rPr>
              <a:t>“</a:t>
            </a:r>
            <a:r>
              <a:rPr lang="en-US" altLang="ja-JP" sz="2400" b="1" dirty="0" err="1" smtClean="0">
                <a:solidFill>
                  <a:schemeClr val="tx1"/>
                </a:solidFill>
                <a:latin typeface="Century" panose="02040604050505020304" pitchFamily="18" charset="0"/>
              </a:rPr>
              <a:t>Hi,friends</a:t>
            </a:r>
            <a:r>
              <a:rPr lang="ja-JP" altLang="en-US" sz="2400" b="1" dirty="0" smtClean="0">
                <a:solidFill>
                  <a:schemeClr val="tx1"/>
                </a:solidFill>
                <a:latin typeface="Century" panose="02040604050505020304" pitchFamily="18" charset="0"/>
              </a:rPr>
              <a:t>！</a:t>
            </a:r>
            <a:r>
              <a:rPr lang="en-US" altLang="ja-JP" sz="2400" b="1" dirty="0" smtClean="0">
                <a:solidFill>
                  <a:schemeClr val="tx1"/>
                </a:solidFill>
                <a:latin typeface="Century" panose="02040604050505020304" pitchFamily="18" charset="0"/>
              </a:rPr>
              <a:t>” 1    Lesson 4</a:t>
            </a:r>
          </a:p>
        </p:txBody>
      </p:sp>
    </p:spTree>
    <p:extLst>
      <p:ext uri="{BB962C8B-B14F-4D97-AF65-F5344CB8AC3E}">
        <p14:creationId xmlns:p14="http://schemas.microsoft.com/office/powerpoint/2010/main" val="409042808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79779" y="1131412"/>
            <a:ext cx="8584441" cy="5335290"/>
          </a:xfrm>
        </p:spPr>
        <p:txBody>
          <a:bodyPr>
            <a:normAutofit/>
          </a:bodyPr>
          <a:lstStyle/>
          <a:p>
            <a:pPr marL="0" indent="0">
              <a:buNone/>
            </a:pPr>
            <a:r>
              <a:rPr lang="en-US" altLang="ja-JP" sz="2800" dirty="0" smtClean="0"/>
              <a:t>【</a:t>
            </a:r>
            <a:r>
              <a:rPr lang="ja-JP" altLang="en-US" sz="2800" dirty="0" smtClean="0"/>
              <a:t>ポインティングゲーム</a:t>
            </a:r>
            <a:r>
              <a:rPr lang="en-US" altLang="ja-JP" sz="2800" dirty="0"/>
              <a:t>】</a:t>
            </a:r>
          </a:p>
          <a:p>
            <a:pPr marL="0" indent="0">
              <a:buNone/>
            </a:pPr>
            <a:r>
              <a:rPr lang="ja-JP" altLang="en-US" sz="2800" dirty="0" smtClean="0">
                <a:solidFill>
                  <a:srgbClr val="FF0066"/>
                </a:solidFill>
              </a:rPr>
              <a:t>＜</a:t>
            </a:r>
            <a:r>
              <a:rPr lang="ja-JP" altLang="en-US" sz="2800" dirty="0" err="1">
                <a:solidFill>
                  <a:srgbClr val="FF0066"/>
                </a:solidFill>
              </a:rPr>
              <a:t>ちょこっと</a:t>
            </a:r>
            <a:r>
              <a:rPr lang="ja-JP" altLang="en-US" sz="2800" dirty="0" smtClean="0">
                <a:solidFill>
                  <a:srgbClr val="FF0066"/>
                </a:solidFill>
              </a:rPr>
              <a:t>グレードアップネタ②＞</a:t>
            </a:r>
            <a:endParaRPr lang="en-US" altLang="ja-JP" sz="2800" dirty="0" smtClean="0">
              <a:solidFill>
                <a:srgbClr val="FF0066"/>
              </a:solidFill>
            </a:endParaRPr>
          </a:p>
          <a:p>
            <a:pPr marL="0" indent="0">
              <a:buNone/>
            </a:pPr>
            <a:endParaRPr lang="ja-JP" altLang="en-US" sz="1800" dirty="0"/>
          </a:p>
          <a:p>
            <a:pPr marL="0" indent="0">
              <a:buNone/>
            </a:pPr>
            <a:r>
              <a:rPr lang="en-US" altLang="ja-JP" sz="2800" dirty="0" smtClean="0"/>
              <a:t>②</a:t>
            </a:r>
            <a:r>
              <a:rPr lang="en-US" altLang="ja-JP" sz="2800" dirty="0"/>
              <a:t>　</a:t>
            </a:r>
            <a:r>
              <a:rPr lang="ja-JP" altLang="en-US" sz="2800" dirty="0"/>
              <a:t>自然に「聞く」</a:t>
            </a:r>
            <a:r>
              <a:rPr lang="en-US" altLang="ja-JP" sz="2800" dirty="0"/>
              <a:t>→</a:t>
            </a:r>
            <a:r>
              <a:rPr lang="ja-JP" altLang="en-US" sz="2800" dirty="0" smtClean="0"/>
              <a:t>「話す」</a:t>
            </a:r>
            <a:r>
              <a:rPr lang="ja-JP" altLang="en-US" sz="2800" dirty="0"/>
              <a:t>にもっていくに</a:t>
            </a:r>
            <a:r>
              <a:rPr lang="ja-JP" altLang="en-US" sz="2800" dirty="0" smtClean="0"/>
              <a:t>は</a:t>
            </a:r>
            <a:endParaRPr lang="en-US" altLang="ja-JP" sz="2800" dirty="0" smtClean="0"/>
          </a:p>
          <a:p>
            <a:pPr marL="0" indent="0">
              <a:buNone/>
            </a:pPr>
            <a:endParaRPr lang="en-US" altLang="ja-JP" sz="1050" dirty="0" smtClean="0"/>
          </a:p>
          <a:p>
            <a:pPr lvl="0">
              <a:buNone/>
            </a:pPr>
            <a:r>
              <a:rPr lang="ja-JP" altLang="en-US" sz="2300" dirty="0" smtClean="0"/>
              <a:t>○教師が英語</a:t>
            </a:r>
            <a:r>
              <a:rPr lang="ja-JP" altLang="en-US" sz="2300" dirty="0"/>
              <a:t>の</a:t>
            </a:r>
            <a:r>
              <a:rPr lang="ja-JP" altLang="en-US" sz="2300" dirty="0" smtClean="0"/>
              <a:t>発音で言った時だけ全員で繰り返してさし示す。</a:t>
            </a:r>
            <a:endParaRPr lang="en-US" altLang="ja-JP" sz="2300" dirty="0" smtClean="0"/>
          </a:p>
          <a:p>
            <a:pPr marL="0" indent="0">
              <a:buNone/>
            </a:pPr>
            <a:r>
              <a:rPr lang="ja-JP" altLang="en-US" sz="2000" dirty="0" smtClean="0"/>
              <a:t>　　・</a:t>
            </a:r>
            <a:r>
              <a:rPr lang="ja-JP" altLang="en-US" sz="2000" dirty="0"/>
              <a:t>　</a:t>
            </a:r>
            <a:r>
              <a:rPr lang="ja-JP" altLang="en-US" sz="2000" dirty="0" smtClean="0"/>
              <a:t>バナナ →   言わない  </a:t>
            </a:r>
            <a:r>
              <a:rPr lang="ja-JP" altLang="en-US" sz="2000" dirty="0"/>
              <a:t>　</a:t>
            </a:r>
            <a:r>
              <a:rPr lang="en-US" altLang="ja-JP" sz="2000" b="1" dirty="0" smtClean="0">
                <a:latin typeface="Century" panose="02040604050505020304" pitchFamily="18" charset="0"/>
              </a:rPr>
              <a:t>bananas </a:t>
            </a:r>
            <a:r>
              <a:rPr lang="ja-JP" altLang="en-US" sz="2000" dirty="0" smtClean="0"/>
              <a:t>→ 繰り返して言いさし示す</a:t>
            </a:r>
            <a:r>
              <a:rPr lang="ja-JP" altLang="en-US" sz="2000" dirty="0"/>
              <a:t>　</a:t>
            </a:r>
            <a:endParaRPr lang="en-US" altLang="ja-JP" sz="2000" dirty="0" smtClean="0"/>
          </a:p>
          <a:p>
            <a:pPr marL="0" indent="0">
              <a:buNone/>
            </a:pPr>
            <a:r>
              <a:rPr lang="ja-JP" altLang="en-US" sz="2000" dirty="0" smtClean="0"/>
              <a:t>　　・</a:t>
            </a:r>
            <a:r>
              <a:rPr lang="ja-JP" altLang="en-US" sz="2000" dirty="0"/>
              <a:t>　</a:t>
            </a:r>
            <a:r>
              <a:rPr lang="ja-JP" altLang="en-US" sz="2000" dirty="0" smtClean="0"/>
              <a:t>サッカー → 言わない</a:t>
            </a:r>
            <a:r>
              <a:rPr lang="ja-JP" altLang="en-US" sz="2000" dirty="0"/>
              <a:t>　</a:t>
            </a:r>
            <a:r>
              <a:rPr lang="ja-JP" altLang="en-US" sz="2000" dirty="0" smtClean="0"/>
              <a:t>  </a:t>
            </a:r>
            <a:r>
              <a:rPr lang="en-US" altLang="ja-JP" sz="2000" b="1" dirty="0" smtClean="0">
                <a:latin typeface="Century" panose="02040604050505020304" pitchFamily="18" charset="0"/>
              </a:rPr>
              <a:t>soccer </a:t>
            </a:r>
            <a:r>
              <a:rPr lang="ja-JP" altLang="en-US" sz="2000" dirty="0" smtClean="0"/>
              <a:t>→ 繰り返して言いさし示す</a:t>
            </a:r>
            <a:endParaRPr lang="en-US" altLang="ja-JP" sz="2000" dirty="0" smtClean="0"/>
          </a:p>
          <a:p>
            <a:pPr marL="0" indent="0">
              <a:buNone/>
            </a:pPr>
            <a:endParaRPr lang="en-US" altLang="ja-JP" sz="1050" dirty="0" smtClean="0"/>
          </a:p>
          <a:p>
            <a:pPr lvl="0">
              <a:buNone/>
            </a:pPr>
            <a:r>
              <a:rPr lang="ja-JP" altLang="en-US" sz="2300" dirty="0" smtClean="0"/>
              <a:t>○</a:t>
            </a:r>
            <a:r>
              <a:rPr lang="en-US" altLang="ja-JP" sz="2300" b="1" dirty="0" smtClean="0">
                <a:latin typeface="Century" panose="02040604050505020304" pitchFamily="18" charset="0"/>
              </a:rPr>
              <a:t>Lesson 9</a:t>
            </a:r>
            <a:r>
              <a:rPr lang="ja-JP" altLang="en-US" sz="2300" dirty="0" smtClean="0"/>
              <a:t>なら，子供が全員で</a:t>
            </a:r>
            <a:r>
              <a:rPr lang="en-US" altLang="ja-JP" sz="2300" b="1" dirty="0" smtClean="0">
                <a:latin typeface="Century" panose="02040604050505020304" pitchFamily="18" charset="0"/>
              </a:rPr>
              <a:t>What would you like?</a:t>
            </a:r>
            <a:r>
              <a:rPr lang="ja-JP" altLang="en-US" sz="2300" dirty="0" smtClean="0"/>
              <a:t>と聞き，教師が</a:t>
            </a:r>
            <a:r>
              <a:rPr lang="en-US" altLang="ja-JP" sz="2300" b="1" dirty="0" smtClean="0">
                <a:latin typeface="Century" panose="02040604050505020304" pitchFamily="18" charset="0"/>
              </a:rPr>
              <a:t>I’d like an omelet.</a:t>
            </a:r>
            <a:r>
              <a:rPr lang="ja-JP" altLang="en-US" sz="2300" dirty="0" smtClean="0"/>
              <a:t>と答えたら，</a:t>
            </a:r>
            <a:r>
              <a:rPr lang="en-US" altLang="ja-JP" sz="2300" b="1" dirty="0" smtClean="0">
                <a:latin typeface="Century" panose="02040604050505020304" pitchFamily="18" charset="0"/>
              </a:rPr>
              <a:t>omelet</a:t>
            </a:r>
            <a:r>
              <a:rPr lang="ja-JP" altLang="en-US" sz="2300" dirty="0" smtClean="0"/>
              <a:t>の絵をさし示す。</a:t>
            </a:r>
            <a:endParaRPr lang="en-US" altLang="ja-JP" sz="2300" dirty="0"/>
          </a:p>
          <a:p>
            <a:pPr>
              <a:buNone/>
            </a:pPr>
            <a:endParaRPr lang="en-US" altLang="ja-JP" dirty="0" smtClean="0"/>
          </a:p>
          <a:p>
            <a:pPr marL="0" indent="0">
              <a:buNone/>
            </a:pPr>
            <a:endParaRPr lang="en-US" altLang="ja-JP" dirty="0" smtClean="0"/>
          </a:p>
          <a:p>
            <a:pPr marL="0" indent="0">
              <a:buNone/>
            </a:pPr>
            <a:endParaRPr kumimoji="1" lang="en-US" altLang="ja-JP" dirty="0" smtClean="0"/>
          </a:p>
          <a:p>
            <a:pPr marL="0" indent="0">
              <a:buNone/>
            </a:pPr>
            <a:endParaRPr kumimoji="1" lang="en-US" altLang="ja-JP" dirty="0" smtClean="0"/>
          </a:p>
          <a:p>
            <a:pPr marL="0" indent="0">
              <a:buNone/>
            </a:pPr>
            <a:endParaRPr kumimoji="1" lang="ja-JP" altLang="en-US" dirty="0"/>
          </a:p>
        </p:txBody>
      </p:sp>
      <p:sp>
        <p:nvSpPr>
          <p:cNvPr id="6" name="正方形/長方形 5"/>
          <p:cNvSpPr/>
          <p:nvPr/>
        </p:nvSpPr>
        <p:spPr>
          <a:xfrm>
            <a:off x="535781" y="161517"/>
            <a:ext cx="8072438" cy="504056"/>
          </a:xfrm>
          <a:prstGeom prst="rect">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chemeClr val="tx1"/>
                </a:solidFill>
                <a:latin typeface="Century" panose="02040604050505020304" pitchFamily="18" charset="0"/>
              </a:rPr>
              <a:t>Let’s Play       </a:t>
            </a:r>
            <a:r>
              <a:rPr lang="en-US" altLang="ja-JP" sz="2400" b="1" dirty="0" smtClean="0">
                <a:solidFill>
                  <a:schemeClr val="tx1"/>
                </a:solidFill>
                <a:latin typeface="Century" panose="02040604050505020304" pitchFamily="18" charset="0"/>
              </a:rPr>
              <a:t>“</a:t>
            </a:r>
            <a:r>
              <a:rPr lang="en-US" altLang="ja-JP" sz="2400" b="1" dirty="0" err="1" smtClean="0">
                <a:solidFill>
                  <a:schemeClr val="tx1"/>
                </a:solidFill>
                <a:latin typeface="Century" panose="02040604050505020304" pitchFamily="18" charset="0"/>
              </a:rPr>
              <a:t>Hi,friends</a:t>
            </a:r>
            <a:r>
              <a:rPr lang="ja-JP" altLang="en-US" sz="2400" b="1" dirty="0" smtClean="0">
                <a:solidFill>
                  <a:schemeClr val="tx1"/>
                </a:solidFill>
                <a:latin typeface="Century" panose="02040604050505020304" pitchFamily="18" charset="0"/>
              </a:rPr>
              <a:t>！</a:t>
            </a:r>
            <a:r>
              <a:rPr lang="en-US" altLang="ja-JP" sz="2400" b="1" dirty="0" smtClean="0">
                <a:solidFill>
                  <a:schemeClr val="tx1"/>
                </a:solidFill>
                <a:latin typeface="Century" panose="02040604050505020304" pitchFamily="18" charset="0"/>
              </a:rPr>
              <a:t>” </a:t>
            </a:r>
            <a:r>
              <a:rPr lang="ja-JP" altLang="en-US" sz="2400" b="1" dirty="0" smtClean="0">
                <a:solidFill>
                  <a:schemeClr val="tx1"/>
                </a:solidFill>
                <a:latin typeface="Century" panose="02040604050505020304" pitchFamily="18" charset="0"/>
              </a:rPr>
              <a:t>１</a:t>
            </a:r>
            <a:r>
              <a:rPr lang="en-US" altLang="ja-JP" sz="2400" b="1" dirty="0" smtClean="0">
                <a:solidFill>
                  <a:schemeClr val="tx1"/>
                </a:solidFill>
                <a:latin typeface="Century" panose="02040604050505020304" pitchFamily="18" charset="0"/>
              </a:rPr>
              <a:t>    Lesson </a:t>
            </a:r>
            <a:r>
              <a:rPr lang="ja-JP" altLang="en-US" sz="2400" b="1" dirty="0" smtClean="0">
                <a:solidFill>
                  <a:schemeClr val="tx1"/>
                </a:solidFill>
                <a:latin typeface="Century" panose="02040604050505020304" pitchFamily="18" charset="0"/>
              </a:rPr>
              <a:t>４</a:t>
            </a:r>
            <a:endParaRPr lang="en-US" altLang="ja-JP" sz="2400" b="1" dirty="0" smtClean="0">
              <a:solidFill>
                <a:schemeClr val="tx1"/>
              </a:solidFill>
              <a:latin typeface="Century" panose="02040604050505020304" pitchFamily="18" charset="0"/>
            </a:endParaRPr>
          </a:p>
        </p:txBody>
      </p:sp>
    </p:spTree>
    <p:extLst>
      <p:ext uri="{BB962C8B-B14F-4D97-AF65-F5344CB8AC3E}">
        <p14:creationId xmlns:p14="http://schemas.microsoft.com/office/powerpoint/2010/main" val="6761687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35781" y="873457"/>
            <a:ext cx="8253377" cy="5759356"/>
          </a:xfrm>
        </p:spPr>
        <p:txBody>
          <a:bodyPr>
            <a:normAutofit fontScale="55000" lnSpcReduction="20000"/>
          </a:bodyPr>
          <a:lstStyle/>
          <a:p>
            <a:pPr marL="0" indent="0">
              <a:buNone/>
            </a:pPr>
            <a:r>
              <a:rPr kumimoji="1" lang="en-US" altLang="ja-JP" sz="5100" dirty="0" smtClean="0"/>
              <a:t>【</a:t>
            </a:r>
            <a:r>
              <a:rPr lang="ja-JP" altLang="en-US" sz="5100" dirty="0" smtClean="0"/>
              <a:t>ポインティングゲーム</a:t>
            </a:r>
            <a:r>
              <a:rPr lang="en-US" altLang="ja-JP" sz="5100" dirty="0" smtClean="0"/>
              <a:t>】</a:t>
            </a:r>
          </a:p>
          <a:p>
            <a:pPr marL="0" indent="0">
              <a:buNone/>
            </a:pPr>
            <a:r>
              <a:rPr lang="ja-JP" altLang="ja-JP" sz="4400" dirty="0" smtClean="0">
                <a:solidFill>
                  <a:srgbClr val="FF0066"/>
                </a:solidFill>
              </a:rPr>
              <a:t>＜</a:t>
            </a:r>
            <a:r>
              <a:rPr lang="ja-JP" altLang="en-US" sz="4400" dirty="0" smtClean="0">
                <a:solidFill>
                  <a:srgbClr val="FF0066"/>
                </a:solidFill>
              </a:rPr>
              <a:t>指導者の表現例＞グレードアップ版</a:t>
            </a:r>
          </a:p>
          <a:p>
            <a:pPr marL="0" indent="0">
              <a:buNone/>
            </a:pPr>
            <a:endParaRPr lang="ja-JP" altLang="en-US" sz="1900" dirty="0" smtClean="0"/>
          </a:p>
          <a:p>
            <a:pPr lvl="0">
              <a:buNone/>
            </a:pPr>
            <a:r>
              <a:rPr lang="en-US" altLang="ja-JP" dirty="0" smtClean="0"/>
              <a:t>① </a:t>
            </a:r>
            <a:r>
              <a:rPr lang="en-US" b="1" dirty="0" smtClean="0">
                <a:latin typeface="Century" panose="02040604050505020304" pitchFamily="18" charset="0"/>
              </a:rPr>
              <a:t>Now we are going to play the Pointing Game.</a:t>
            </a:r>
            <a:endParaRPr lang="ja-JP" altLang="en-US" b="1" dirty="0" smtClean="0">
              <a:latin typeface="Century" panose="02040604050505020304" pitchFamily="18" charset="0"/>
            </a:endParaRPr>
          </a:p>
          <a:p>
            <a:pPr lvl="0">
              <a:buNone/>
            </a:pPr>
            <a:r>
              <a:rPr lang="ja-JP" altLang="en-US" dirty="0"/>
              <a:t>　</a:t>
            </a:r>
            <a:r>
              <a:rPr lang="ja-JP" altLang="en-US" dirty="0" smtClean="0"/>
              <a:t>　（ポインティングゲームをしましょう。）</a:t>
            </a:r>
          </a:p>
          <a:p>
            <a:pPr lvl="0">
              <a:buNone/>
            </a:pPr>
            <a:r>
              <a:rPr lang="en-US" altLang="ja-JP" dirty="0" smtClean="0"/>
              <a:t>② </a:t>
            </a:r>
            <a:r>
              <a:rPr lang="en-US" b="1" dirty="0" smtClean="0">
                <a:latin typeface="Century" panose="02040604050505020304" pitchFamily="18" charset="0"/>
              </a:rPr>
              <a:t>Open your textbook to page 15.</a:t>
            </a:r>
            <a:r>
              <a:rPr lang="ja-JP" altLang="en-US" dirty="0" smtClean="0"/>
              <a:t>　（テキスト</a:t>
            </a:r>
            <a:r>
              <a:rPr lang="en-US" dirty="0" smtClean="0"/>
              <a:t>15</a:t>
            </a:r>
            <a:r>
              <a:rPr lang="ja-JP" altLang="en-US" dirty="0" smtClean="0"/>
              <a:t>ページを開けなさい。）</a:t>
            </a:r>
          </a:p>
          <a:p>
            <a:pPr lvl="0">
              <a:buNone/>
            </a:pPr>
            <a:r>
              <a:rPr lang="en-US" altLang="ja-JP" dirty="0" smtClean="0"/>
              <a:t>③ </a:t>
            </a:r>
            <a:r>
              <a:rPr lang="en-US" b="1" dirty="0" smtClean="0">
                <a:latin typeface="Century" panose="02040604050505020304" pitchFamily="18" charset="0"/>
              </a:rPr>
              <a:t>Point to the picture.</a:t>
            </a:r>
            <a:r>
              <a:rPr lang="ja-JP" altLang="en-US" dirty="0" smtClean="0"/>
              <a:t>　（絵をさし示しなさい。）</a:t>
            </a:r>
          </a:p>
          <a:p>
            <a:pPr lvl="0">
              <a:buNone/>
            </a:pPr>
            <a:r>
              <a:rPr lang="en-US" altLang="ja-JP" dirty="0" smtClean="0"/>
              <a:t>④ </a:t>
            </a:r>
            <a:r>
              <a:rPr lang="en-US" b="1" dirty="0" smtClean="0">
                <a:latin typeface="Century" panose="02040604050505020304" pitchFamily="18" charset="0"/>
              </a:rPr>
              <a:t>Please listen carefully.</a:t>
            </a:r>
            <a:r>
              <a:rPr lang="ja-JP" altLang="en-US" b="1" dirty="0" smtClean="0">
                <a:latin typeface="Century" panose="02040604050505020304" pitchFamily="18" charset="0"/>
              </a:rPr>
              <a:t>　</a:t>
            </a:r>
            <a:r>
              <a:rPr lang="ja-JP" altLang="en-US" dirty="0" smtClean="0"/>
              <a:t>（よく聞いてください。）</a:t>
            </a:r>
          </a:p>
          <a:p>
            <a:pPr lvl="0">
              <a:buNone/>
            </a:pPr>
            <a:r>
              <a:rPr lang="en-US" altLang="ja-JP" dirty="0" smtClean="0"/>
              <a:t>⑤ </a:t>
            </a:r>
            <a:r>
              <a:rPr lang="en-US" b="1" dirty="0" smtClean="0">
                <a:latin typeface="Century" panose="02040604050505020304" pitchFamily="18" charset="0"/>
              </a:rPr>
              <a:t>Point to apples.</a:t>
            </a:r>
            <a:r>
              <a:rPr lang="ja-JP" altLang="en-US" dirty="0" smtClean="0"/>
              <a:t>　（りんごをさし示しなさい。）</a:t>
            </a:r>
          </a:p>
          <a:p>
            <a:pPr lvl="0">
              <a:buNone/>
            </a:pPr>
            <a:r>
              <a:rPr lang="en-US" altLang="ja-JP" dirty="0" smtClean="0"/>
              <a:t>⑥ </a:t>
            </a:r>
            <a:r>
              <a:rPr lang="en-US" b="1" dirty="0" smtClean="0">
                <a:latin typeface="Century" panose="02040604050505020304" pitchFamily="18" charset="0"/>
              </a:rPr>
              <a:t>Point to bananas.</a:t>
            </a:r>
            <a:r>
              <a:rPr lang="ja-JP" altLang="en-US" dirty="0" smtClean="0"/>
              <a:t>　（バナナをさし示しなさい。）</a:t>
            </a:r>
          </a:p>
          <a:p>
            <a:pPr lvl="0">
              <a:buNone/>
            </a:pPr>
            <a:r>
              <a:rPr lang="en-US" altLang="ja-JP" dirty="0" smtClean="0"/>
              <a:t>⑦ </a:t>
            </a:r>
            <a:r>
              <a:rPr lang="en-US" b="1" dirty="0" smtClean="0">
                <a:latin typeface="Century" panose="02040604050505020304" pitchFamily="18" charset="0"/>
              </a:rPr>
              <a:t>That’s right.</a:t>
            </a:r>
            <a:r>
              <a:rPr lang="ja-JP" altLang="en-US" dirty="0" smtClean="0"/>
              <a:t>　（その通りです。）</a:t>
            </a:r>
          </a:p>
          <a:p>
            <a:pPr lvl="0">
              <a:buNone/>
            </a:pPr>
            <a:r>
              <a:rPr lang="en-US" altLang="ja-JP" dirty="0" smtClean="0"/>
              <a:t>⑧ </a:t>
            </a:r>
            <a:r>
              <a:rPr lang="en-US" b="1" dirty="0" smtClean="0">
                <a:latin typeface="Century" panose="02040604050505020304" pitchFamily="18" charset="0"/>
              </a:rPr>
              <a:t>Very good.</a:t>
            </a:r>
            <a:r>
              <a:rPr lang="ja-JP" altLang="en-US" dirty="0" smtClean="0"/>
              <a:t>　（とてもいいです。）</a:t>
            </a:r>
          </a:p>
          <a:p>
            <a:pPr lvl="0">
              <a:buNone/>
            </a:pPr>
            <a:r>
              <a:rPr lang="en-US" altLang="ja-JP" dirty="0" smtClean="0"/>
              <a:t>⑨ </a:t>
            </a:r>
            <a:r>
              <a:rPr lang="en-US" b="1" dirty="0" smtClean="0">
                <a:latin typeface="Century" panose="02040604050505020304" pitchFamily="18" charset="0"/>
              </a:rPr>
              <a:t>Wonderful.</a:t>
            </a:r>
            <a:r>
              <a:rPr lang="ja-JP" altLang="en-US" b="1" dirty="0" smtClean="0">
                <a:latin typeface="Century" panose="02040604050505020304" pitchFamily="18" charset="0"/>
              </a:rPr>
              <a:t>　</a:t>
            </a:r>
            <a:r>
              <a:rPr lang="ja-JP" altLang="en-US" dirty="0" smtClean="0"/>
              <a:t>（すごい。）</a:t>
            </a:r>
          </a:p>
          <a:p>
            <a:pPr lvl="0">
              <a:buNone/>
            </a:pPr>
            <a:r>
              <a:rPr lang="en-US" altLang="ja-JP" dirty="0" smtClean="0"/>
              <a:t>⑩ </a:t>
            </a:r>
            <a:r>
              <a:rPr lang="en-US" b="1" dirty="0" smtClean="0">
                <a:latin typeface="Century" panose="02040604050505020304" pitchFamily="18" charset="0"/>
              </a:rPr>
              <a:t>Perfect.</a:t>
            </a:r>
            <a:r>
              <a:rPr lang="ja-JP" altLang="en-US" dirty="0" smtClean="0"/>
              <a:t>　（完璧です。）</a:t>
            </a:r>
          </a:p>
          <a:p>
            <a:pPr lvl="0">
              <a:buNone/>
            </a:pPr>
            <a:r>
              <a:rPr lang="en-US" altLang="ja-JP" dirty="0" smtClean="0"/>
              <a:t>⑪ </a:t>
            </a:r>
            <a:r>
              <a:rPr lang="en-US" b="1" dirty="0" smtClean="0">
                <a:latin typeface="Century" panose="02040604050505020304" pitchFamily="18" charset="0"/>
              </a:rPr>
              <a:t>Excellent.</a:t>
            </a:r>
            <a:r>
              <a:rPr lang="ja-JP" altLang="en-US" dirty="0" smtClean="0"/>
              <a:t>　（すばらしい。）</a:t>
            </a:r>
          </a:p>
          <a:p>
            <a:pPr lvl="0">
              <a:buNone/>
            </a:pPr>
            <a:r>
              <a:rPr lang="en-US" altLang="ja-JP" dirty="0" smtClean="0"/>
              <a:t>⑫ </a:t>
            </a:r>
            <a:r>
              <a:rPr lang="en-US" b="1" dirty="0" smtClean="0">
                <a:latin typeface="Century" panose="02040604050505020304" pitchFamily="18" charset="0"/>
              </a:rPr>
              <a:t>Close.</a:t>
            </a:r>
            <a:r>
              <a:rPr lang="ja-JP" altLang="en-US" dirty="0" smtClean="0"/>
              <a:t>　（おしい。）</a:t>
            </a:r>
          </a:p>
          <a:p>
            <a:pPr lvl="0">
              <a:buNone/>
            </a:pPr>
            <a:r>
              <a:rPr lang="en-US" altLang="ja-JP" dirty="0" smtClean="0"/>
              <a:t>⑬ </a:t>
            </a:r>
            <a:r>
              <a:rPr lang="en-US" b="1" dirty="0" smtClean="0">
                <a:latin typeface="Century" panose="02040604050505020304" pitchFamily="18" charset="0"/>
              </a:rPr>
              <a:t>Make a pair.</a:t>
            </a:r>
            <a:r>
              <a:rPr lang="ja-JP" altLang="en-US" dirty="0" smtClean="0"/>
              <a:t>　（ペアになりなさい。）</a:t>
            </a:r>
          </a:p>
          <a:p>
            <a:pPr lvl="0">
              <a:buNone/>
            </a:pPr>
            <a:r>
              <a:rPr lang="en-US" altLang="ja-JP" dirty="0" smtClean="0"/>
              <a:t>⑭ </a:t>
            </a:r>
            <a:r>
              <a:rPr lang="en-US" b="1" dirty="0" smtClean="0">
                <a:latin typeface="Century" panose="02040604050505020304" pitchFamily="18" charset="0"/>
              </a:rPr>
              <a:t>Who can point to the picture faster gets one point.</a:t>
            </a:r>
            <a:endParaRPr lang="ja-JP" altLang="en-US" b="1" dirty="0" smtClean="0">
              <a:latin typeface="Century" panose="02040604050505020304" pitchFamily="18" charset="0"/>
            </a:endParaRPr>
          </a:p>
          <a:p>
            <a:pPr lvl="0">
              <a:buNone/>
            </a:pPr>
            <a:r>
              <a:rPr lang="ja-JP" altLang="en-US" dirty="0"/>
              <a:t>　</a:t>
            </a:r>
            <a:r>
              <a:rPr lang="ja-JP" altLang="en-US" dirty="0" smtClean="0"/>
              <a:t>　（はやく絵をさし示した方が１ポイントを獲得します。）</a:t>
            </a:r>
          </a:p>
          <a:p>
            <a:pPr marL="0" indent="0">
              <a:buNone/>
            </a:pPr>
            <a:endParaRPr lang="en-US" altLang="ja-JP" dirty="0" smtClean="0"/>
          </a:p>
          <a:p>
            <a:pPr marL="0" indent="0">
              <a:buNone/>
            </a:pPr>
            <a:endParaRPr lang="en-US" altLang="ja-JP" dirty="0" smtClean="0"/>
          </a:p>
          <a:p>
            <a:pPr marL="0" indent="0">
              <a:buNone/>
            </a:pPr>
            <a:endParaRPr lang="en-US" altLang="ja-JP" dirty="0" smtClean="0"/>
          </a:p>
          <a:p>
            <a:pPr marL="0" indent="0">
              <a:buNone/>
            </a:pPr>
            <a:endParaRPr lang="en-US" altLang="ja-JP" dirty="0" smtClean="0"/>
          </a:p>
          <a:p>
            <a:pPr marL="0" indent="0">
              <a:buNone/>
            </a:pPr>
            <a:endParaRPr kumimoji="1" lang="en-US" altLang="ja-JP" dirty="0" smtClean="0"/>
          </a:p>
          <a:p>
            <a:pPr marL="0" indent="0">
              <a:buNone/>
            </a:pPr>
            <a:endParaRPr kumimoji="1" lang="en-US" altLang="ja-JP" dirty="0" smtClean="0"/>
          </a:p>
          <a:p>
            <a:pPr marL="0" indent="0">
              <a:buNone/>
            </a:pPr>
            <a:endParaRPr kumimoji="1" lang="ja-JP" altLang="en-US" dirty="0"/>
          </a:p>
        </p:txBody>
      </p:sp>
      <p:sp>
        <p:nvSpPr>
          <p:cNvPr id="6" name="正方形/長方形 5"/>
          <p:cNvSpPr/>
          <p:nvPr/>
        </p:nvSpPr>
        <p:spPr>
          <a:xfrm>
            <a:off x="535781" y="161517"/>
            <a:ext cx="8072438" cy="504056"/>
          </a:xfrm>
          <a:prstGeom prst="rect">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chemeClr val="tx1"/>
                </a:solidFill>
                <a:latin typeface="Century" panose="02040604050505020304" pitchFamily="18" charset="0"/>
              </a:rPr>
              <a:t>Let’s Play       </a:t>
            </a:r>
            <a:r>
              <a:rPr lang="en-US" altLang="ja-JP" sz="2400" b="1" dirty="0" smtClean="0">
                <a:solidFill>
                  <a:schemeClr val="tx1"/>
                </a:solidFill>
                <a:latin typeface="Century" panose="02040604050505020304" pitchFamily="18" charset="0"/>
              </a:rPr>
              <a:t>“</a:t>
            </a:r>
            <a:r>
              <a:rPr lang="en-US" altLang="ja-JP" sz="2400" b="1" smtClean="0">
                <a:solidFill>
                  <a:schemeClr val="tx1"/>
                </a:solidFill>
                <a:latin typeface="Century" panose="02040604050505020304" pitchFamily="18" charset="0"/>
              </a:rPr>
              <a:t>Hi,friends</a:t>
            </a:r>
            <a:r>
              <a:rPr lang="ja-JP" altLang="en-US" sz="2400" b="1" dirty="0" smtClean="0">
                <a:solidFill>
                  <a:schemeClr val="tx1"/>
                </a:solidFill>
                <a:latin typeface="Century" panose="02040604050505020304" pitchFamily="18" charset="0"/>
              </a:rPr>
              <a:t>！</a:t>
            </a:r>
            <a:r>
              <a:rPr lang="en-US" altLang="ja-JP" sz="2400" b="1" dirty="0" smtClean="0">
                <a:solidFill>
                  <a:schemeClr val="tx1"/>
                </a:solidFill>
                <a:latin typeface="Century" panose="02040604050505020304" pitchFamily="18" charset="0"/>
              </a:rPr>
              <a:t>” </a:t>
            </a:r>
            <a:r>
              <a:rPr lang="ja-JP" altLang="en-US" sz="2400" b="1" dirty="0" smtClean="0">
                <a:solidFill>
                  <a:schemeClr val="tx1"/>
                </a:solidFill>
                <a:latin typeface="Century" panose="02040604050505020304" pitchFamily="18" charset="0"/>
              </a:rPr>
              <a:t>１</a:t>
            </a:r>
            <a:r>
              <a:rPr lang="en-US" altLang="ja-JP" sz="2400" b="1" dirty="0" smtClean="0">
                <a:solidFill>
                  <a:schemeClr val="tx1"/>
                </a:solidFill>
                <a:latin typeface="Century" panose="02040604050505020304" pitchFamily="18" charset="0"/>
              </a:rPr>
              <a:t>    Lesson </a:t>
            </a:r>
            <a:r>
              <a:rPr lang="ja-JP" altLang="en-US" sz="2400" b="1" dirty="0" smtClean="0">
                <a:solidFill>
                  <a:schemeClr val="tx1"/>
                </a:solidFill>
                <a:latin typeface="Century" panose="02040604050505020304" pitchFamily="18" charset="0"/>
              </a:rPr>
              <a:t>４</a:t>
            </a:r>
            <a:endParaRPr lang="en-US" altLang="ja-JP" sz="2400" b="1" dirty="0" smtClean="0">
              <a:solidFill>
                <a:schemeClr val="tx1"/>
              </a:solidFill>
              <a:latin typeface="Century" panose="02040604050505020304" pitchFamily="18" charset="0"/>
            </a:endParaRPr>
          </a:p>
        </p:txBody>
      </p:sp>
    </p:spTree>
    <p:extLst>
      <p:ext uri="{BB962C8B-B14F-4D97-AF65-F5344CB8AC3E}">
        <p14:creationId xmlns:p14="http://schemas.microsoft.com/office/powerpoint/2010/main" val="163662806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598776" y="701227"/>
            <a:ext cx="8072438" cy="86002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solidFill>
                  <a:schemeClr val="tx1"/>
                </a:solidFill>
                <a:latin typeface="Century" panose="02040604050505020304" pitchFamily="18" charset="0"/>
              </a:rPr>
              <a:t>“</a:t>
            </a:r>
            <a:r>
              <a:rPr lang="en-US" altLang="ja-JP" sz="2400" b="1" dirty="0">
                <a:solidFill>
                  <a:schemeClr val="tx1"/>
                </a:solidFill>
                <a:latin typeface="Century" panose="02040604050505020304" pitchFamily="18" charset="0"/>
              </a:rPr>
              <a:t>Hi</a:t>
            </a:r>
            <a:r>
              <a:rPr lang="en-US" altLang="ja-JP" sz="2400" b="1" dirty="0" smtClean="0">
                <a:solidFill>
                  <a:schemeClr val="tx1"/>
                </a:solidFill>
                <a:latin typeface="Century" panose="02040604050505020304" pitchFamily="18" charset="0"/>
              </a:rPr>
              <a:t>, friends!</a:t>
            </a:r>
            <a:r>
              <a:rPr lang="ja-JP" altLang="en-US" sz="2400" b="1" dirty="0" smtClean="0">
                <a:solidFill>
                  <a:schemeClr val="tx1"/>
                </a:solidFill>
                <a:latin typeface="Century" panose="02040604050505020304" pitchFamily="18" charset="0"/>
              </a:rPr>
              <a:t>”</a:t>
            </a:r>
            <a:r>
              <a:rPr lang="ja-JP" altLang="en-US" sz="2400" dirty="0">
                <a:solidFill>
                  <a:schemeClr val="tx1"/>
                </a:solidFill>
              </a:rPr>
              <a:t>の</a:t>
            </a:r>
            <a:r>
              <a:rPr lang="en-US" altLang="ja-JP" sz="2400" b="1" dirty="0">
                <a:solidFill>
                  <a:schemeClr val="tx1"/>
                </a:solidFill>
                <a:latin typeface="Century" panose="02040604050505020304" pitchFamily="18" charset="0"/>
              </a:rPr>
              <a:t>Let’s Play</a:t>
            </a:r>
            <a:r>
              <a:rPr lang="ja-JP" altLang="en-US" sz="2400" dirty="0" smtClean="0">
                <a:solidFill>
                  <a:schemeClr val="tx1"/>
                </a:solidFill>
              </a:rPr>
              <a:t>は聞くことを中心にした活動と話すことを中心とした活動があるようですが・・・。</a:t>
            </a:r>
            <a:endParaRPr lang="ja-JP" altLang="en-US" sz="2400" dirty="0">
              <a:solidFill>
                <a:schemeClr val="tx1"/>
              </a:solidFill>
            </a:endParaRPr>
          </a:p>
        </p:txBody>
      </p:sp>
      <p:sp>
        <p:nvSpPr>
          <p:cNvPr id="10" name="テキスト ボックス 9"/>
          <p:cNvSpPr txBox="1"/>
          <p:nvPr/>
        </p:nvSpPr>
        <p:spPr>
          <a:xfrm>
            <a:off x="578733" y="4368061"/>
            <a:ext cx="8092482" cy="2000548"/>
          </a:xfrm>
          <a:prstGeom prst="rect">
            <a:avLst/>
          </a:prstGeom>
          <a:noFill/>
          <a:ln>
            <a:solidFill>
              <a:schemeClr val="tx1"/>
            </a:solidFill>
          </a:ln>
        </p:spPr>
        <p:txBody>
          <a:bodyPr wrap="square" rtlCol="0">
            <a:spAutoFit/>
          </a:bodyPr>
          <a:lstStyle/>
          <a:p>
            <a:r>
              <a:rPr lang="en-US" altLang="ja-JP" sz="2800" dirty="0"/>
              <a:t>【</a:t>
            </a:r>
            <a:r>
              <a:rPr lang="ja-JP" altLang="en-US" sz="2800" dirty="0"/>
              <a:t>留意点</a:t>
            </a:r>
            <a:r>
              <a:rPr lang="en-US" altLang="ja-JP" sz="2800" dirty="0" smtClean="0"/>
              <a:t>】</a:t>
            </a:r>
            <a:r>
              <a:rPr lang="ja-JP" altLang="en-US" sz="2800" dirty="0" smtClean="0"/>
              <a:t>　</a:t>
            </a:r>
            <a:r>
              <a:rPr lang="en-US" altLang="ja-JP" dirty="0" smtClean="0"/>
              <a:t>※</a:t>
            </a:r>
            <a:r>
              <a:rPr lang="ja-JP" altLang="en-US" dirty="0" smtClean="0"/>
              <a:t>研修例３と同じです</a:t>
            </a:r>
            <a:endParaRPr lang="en-US" altLang="ja-JP" sz="2800" dirty="0"/>
          </a:p>
          <a:p>
            <a:r>
              <a:rPr lang="en-US" altLang="ja-JP" sz="2400" dirty="0"/>
              <a:t>○</a:t>
            </a:r>
            <a:r>
              <a:rPr lang="ja-JP" altLang="en-US" sz="2400" dirty="0"/>
              <a:t>正しい英語の発音を目指して</a:t>
            </a:r>
            <a:r>
              <a:rPr lang="ja-JP" altLang="en-US" sz="2400" dirty="0" smtClean="0"/>
              <a:t>、機械的に繰り返し</a:t>
            </a:r>
            <a:r>
              <a:rPr lang="ja-JP" altLang="en-US" sz="2400" dirty="0"/>
              <a:t>練習をする時間ではありません。</a:t>
            </a:r>
            <a:endParaRPr lang="en-US" altLang="ja-JP" sz="2400" dirty="0"/>
          </a:p>
          <a:p>
            <a:r>
              <a:rPr lang="en-US" altLang="ja-JP" sz="2400" dirty="0"/>
              <a:t>○</a:t>
            </a:r>
            <a:r>
              <a:rPr lang="ja-JP" altLang="en-US" sz="2400" dirty="0"/>
              <a:t>ゲーム等の活動を通して、気がついたら、英語を繰り返し聞いたり言ったりしていた、という姿を目指す時間です。</a:t>
            </a:r>
            <a:endParaRPr lang="en-US" altLang="ja-JP" sz="2400" dirty="0"/>
          </a:p>
        </p:txBody>
      </p:sp>
      <p:sp>
        <p:nvSpPr>
          <p:cNvPr id="2" name="テキスト ボックス 1"/>
          <p:cNvSpPr txBox="1"/>
          <p:nvPr/>
        </p:nvSpPr>
        <p:spPr>
          <a:xfrm>
            <a:off x="578733" y="109182"/>
            <a:ext cx="1987046" cy="523220"/>
          </a:xfrm>
          <a:prstGeom prst="rect">
            <a:avLst/>
          </a:prstGeom>
          <a:solidFill>
            <a:srgbClr val="FFFF00"/>
          </a:solidFill>
        </p:spPr>
        <p:txBody>
          <a:bodyPr wrap="square" rtlCol="0">
            <a:spAutoFit/>
          </a:bodyPr>
          <a:lstStyle/>
          <a:p>
            <a:r>
              <a:rPr kumimoji="1" lang="en-US" altLang="ja-JP" sz="2800" dirty="0" smtClean="0"/>
              <a:t>【</a:t>
            </a:r>
            <a:r>
              <a:rPr kumimoji="1" lang="ja-JP" altLang="en-US" sz="2800" dirty="0" smtClean="0"/>
              <a:t>研修例４</a:t>
            </a:r>
            <a:r>
              <a:rPr kumimoji="1" lang="en-US" altLang="ja-JP" sz="2800" dirty="0" smtClean="0"/>
              <a:t>】</a:t>
            </a:r>
            <a:endParaRPr kumimoji="1" lang="ja-JP" altLang="en-US" sz="2800" dirty="0"/>
          </a:p>
        </p:txBody>
      </p:sp>
      <p:sp>
        <p:nvSpPr>
          <p:cNvPr id="3" name="角丸四角形吹き出し 2"/>
          <p:cNvSpPr/>
          <p:nvPr/>
        </p:nvSpPr>
        <p:spPr>
          <a:xfrm>
            <a:off x="3471417" y="1864338"/>
            <a:ext cx="5199797" cy="2156347"/>
          </a:xfrm>
          <a:prstGeom prst="wedgeRoundRectCallout">
            <a:avLst>
              <a:gd name="adj1" fmla="val -60787"/>
              <a:gd name="adj2" fmla="val -24671"/>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400" dirty="0" smtClean="0">
                <a:solidFill>
                  <a:schemeClr val="tx1"/>
                </a:solidFill>
              </a:rPr>
              <a:t>【</a:t>
            </a:r>
            <a:r>
              <a:rPr lang="ja-JP" altLang="en-US" sz="2400" dirty="0" smtClean="0">
                <a:solidFill>
                  <a:schemeClr val="tx1"/>
                </a:solidFill>
              </a:rPr>
              <a:t>研修例３</a:t>
            </a:r>
            <a:r>
              <a:rPr lang="en-US" altLang="ja-JP" sz="2400" dirty="0" smtClean="0">
                <a:solidFill>
                  <a:schemeClr val="tx1"/>
                </a:solidFill>
              </a:rPr>
              <a:t>】</a:t>
            </a:r>
            <a:r>
              <a:rPr lang="ja-JP" altLang="en-US" sz="2400" dirty="0" smtClean="0">
                <a:solidFill>
                  <a:schemeClr val="tx1"/>
                </a:solidFill>
              </a:rPr>
              <a:t>は聞くことを中心にした活動を扱いました。ここでは、話すことを中心にした活動を研修しましょう。</a:t>
            </a:r>
            <a:endParaRPr lang="en-US" altLang="ja-JP" sz="2400" dirty="0" smtClean="0">
              <a:solidFill>
                <a:schemeClr val="tx1"/>
              </a:solidFill>
            </a:endParaRPr>
          </a:p>
          <a:p>
            <a:r>
              <a:rPr lang="ja-JP" altLang="en-US" sz="2400" dirty="0" smtClean="0">
                <a:solidFill>
                  <a:schemeClr val="tx1"/>
                </a:solidFill>
              </a:rPr>
              <a:t>英語特有の音声や表現に慣れ親しむのが</a:t>
            </a:r>
            <a:r>
              <a:rPr lang="ja-JP" altLang="en-US" sz="2400" dirty="0">
                <a:solidFill>
                  <a:schemeClr val="tx1"/>
                </a:solidFill>
              </a:rPr>
              <a:t>ねらい</a:t>
            </a:r>
            <a:r>
              <a:rPr lang="ja-JP" altLang="en-US" sz="2400" dirty="0" smtClean="0">
                <a:solidFill>
                  <a:schemeClr val="tx1"/>
                </a:solidFill>
              </a:rPr>
              <a:t>であることは変わりません。</a:t>
            </a:r>
            <a:r>
              <a:rPr lang="ja-JP" altLang="ja-JP" sz="2400" dirty="0">
                <a:solidFill>
                  <a:schemeClr val="tx1"/>
                </a:solidFill>
              </a:rPr>
              <a:t>　</a:t>
            </a:r>
            <a:endParaRPr lang="en-US" altLang="ja-JP" sz="2400" dirty="0">
              <a:solidFill>
                <a:schemeClr val="tx1"/>
              </a:solidFill>
            </a:endParaRPr>
          </a:p>
        </p:txBody>
      </p:sp>
      <p:pic>
        <p:nvPicPr>
          <p:cNvPr id="7" name="図 6" descr="先生.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827584" y="1844824"/>
            <a:ext cx="2128215" cy="2128215"/>
          </a:xfrm>
          <a:prstGeom prst="rect">
            <a:avLst/>
          </a:prstGeom>
        </p:spPr>
      </p:pic>
    </p:spTree>
    <p:extLst>
      <p:ext uri="{BB962C8B-B14F-4D97-AF65-F5344CB8AC3E}">
        <p14:creationId xmlns:p14="http://schemas.microsoft.com/office/powerpoint/2010/main" val="142137307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56753" y="300252"/>
            <a:ext cx="8072438" cy="467848"/>
          </a:xfrm>
        </p:spPr>
        <p:txBody>
          <a:bodyPr>
            <a:normAutofit fontScale="55000" lnSpcReduction="20000"/>
          </a:bodyPr>
          <a:lstStyle/>
          <a:p>
            <a:pPr marL="0" indent="0">
              <a:buNone/>
            </a:pPr>
            <a:r>
              <a:rPr kumimoji="1" lang="en-US" altLang="ja-JP" sz="5100" dirty="0" smtClean="0"/>
              <a:t>【</a:t>
            </a:r>
            <a:r>
              <a:rPr kumimoji="1" lang="ja-JP" altLang="en-US" sz="5100" dirty="0" smtClean="0"/>
              <a:t>ここがポイント</a:t>
            </a:r>
            <a:r>
              <a:rPr kumimoji="1" lang="en-US" altLang="ja-JP" sz="5100" dirty="0" smtClean="0"/>
              <a:t>】</a:t>
            </a:r>
          </a:p>
          <a:p>
            <a:pPr marL="0" indent="0">
              <a:buNone/>
            </a:pPr>
            <a:endParaRPr kumimoji="1" lang="ja-JP" altLang="en-US" dirty="0"/>
          </a:p>
        </p:txBody>
      </p:sp>
      <p:sp>
        <p:nvSpPr>
          <p:cNvPr id="7" name="サブタイトル 2"/>
          <p:cNvSpPr txBox="1">
            <a:spLocks/>
          </p:cNvSpPr>
          <p:nvPr/>
        </p:nvSpPr>
        <p:spPr>
          <a:xfrm>
            <a:off x="566030" y="883361"/>
            <a:ext cx="8063161" cy="5503791"/>
          </a:xfrm>
          <a:prstGeom prst="rect">
            <a:avLst/>
          </a:prstGeom>
          <a:ln>
            <a:solidFill>
              <a:schemeClr val="tx1"/>
            </a:solidFill>
          </a:ln>
        </p:spPr>
        <p:txBody>
          <a:bodyPr vert="horz" lIns="68580" tIns="34290" rIns="68580" bIns="34290" rtlCol="0">
            <a:normAutofit/>
          </a:bodyPr>
          <a:lstStyle/>
          <a:p>
            <a:pPr defTabSz="685800">
              <a:lnSpc>
                <a:spcPct val="90000"/>
              </a:lnSpc>
              <a:spcBef>
                <a:spcPts val="750"/>
              </a:spcBef>
              <a:defRPr/>
            </a:pPr>
            <a:r>
              <a:rPr lang="en-US" altLang="ja-JP" sz="2800" dirty="0"/>
              <a:t>①　</a:t>
            </a:r>
            <a:r>
              <a:rPr lang="ja-JP" altLang="en-US" sz="2800" dirty="0"/>
              <a:t>説明＜体験</a:t>
            </a:r>
            <a:endParaRPr lang="en-US" altLang="ja-JP" sz="2800" dirty="0"/>
          </a:p>
          <a:p>
            <a:pPr defTabSz="685800">
              <a:lnSpc>
                <a:spcPct val="90000"/>
              </a:lnSpc>
              <a:spcBef>
                <a:spcPts val="750"/>
              </a:spcBef>
              <a:defRPr/>
            </a:pPr>
            <a:r>
              <a:rPr lang="ja-JP" altLang="ja-JP" sz="2100" dirty="0"/>
              <a:t>　</a:t>
            </a:r>
            <a:r>
              <a:rPr lang="en-US" altLang="ja-JP" sz="2000" b="1" dirty="0">
                <a:latin typeface="Century" panose="02040604050505020304" pitchFamily="18" charset="0"/>
              </a:rPr>
              <a:t>Let’s </a:t>
            </a:r>
            <a:r>
              <a:rPr lang="en-US" altLang="ja-JP" sz="2000" b="1" dirty="0" smtClean="0">
                <a:latin typeface="Century" panose="02040604050505020304" pitchFamily="18" charset="0"/>
              </a:rPr>
              <a:t>Play </a:t>
            </a:r>
            <a:r>
              <a:rPr lang="ja-JP" altLang="en-US" sz="2000" dirty="0" smtClean="0"/>
              <a:t>は</a:t>
            </a:r>
            <a:r>
              <a:rPr lang="ja-JP" altLang="en-US" sz="2000" dirty="0"/>
              <a:t>、子供が体験して学ぶ時間です。説明より体験を多く取り入れてください。</a:t>
            </a:r>
            <a:endParaRPr lang="en-US" altLang="ja-JP" sz="2000" dirty="0"/>
          </a:p>
          <a:p>
            <a:pPr defTabSz="685800">
              <a:lnSpc>
                <a:spcPct val="90000"/>
              </a:lnSpc>
              <a:spcBef>
                <a:spcPts val="750"/>
              </a:spcBef>
              <a:defRPr/>
            </a:pPr>
            <a:r>
              <a:rPr lang="ja-JP" altLang="en-US" sz="1600" dirty="0" smtClean="0"/>
              <a:t>　説明</a:t>
            </a:r>
            <a:r>
              <a:rPr lang="ja-JP" altLang="en-US" sz="1600" dirty="0"/>
              <a:t>を少なくして、体験の時間を十分に確保しましょう</a:t>
            </a:r>
            <a:r>
              <a:rPr lang="ja-JP" altLang="en-US" sz="1600" dirty="0" smtClean="0"/>
              <a:t>。</a:t>
            </a:r>
            <a:endParaRPr lang="en-US" altLang="ja-JP" sz="1600" dirty="0" smtClean="0"/>
          </a:p>
          <a:p>
            <a:pPr defTabSz="685800">
              <a:lnSpc>
                <a:spcPct val="90000"/>
              </a:lnSpc>
              <a:spcBef>
                <a:spcPts val="750"/>
              </a:spcBef>
              <a:defRPr/>
            </a:pPr>
            <a:r>
              <a:rPr lang="ja-JP" altLang="en-US" sz="1589" dirty="0" smtClean="0"/>
              <a:t>　　　</a:t>
            </a:r>
            <a:r>
              <a:rPr lang="ja-JP" altLang="en-US" sz="1600" dirty="0" smtClean="0"/>
              <a:t>○体験を繰り返して子供が発見するように</a:t>
            </a:r>
            <a:endParaRPr lang="en-US" altLang="ja-JP" sz="1600" dirty="0" smtClean="0"/>
          </a:p>
          <a:p>
            <a:pPr defTabSz="685800">
              <a:lnSpc>
                <a:spcPct val="90000"/>
              </a:lnSpc>
              <a:spcBef>
                <a:spcPts val="750"/>
              </a:spcBef>
              <a:defRPr/>
            </a:pPr>
            <a:endParaRPr lang="en-US" altLang="ja-JP" sz="1589" dirty="0"/>
          </a:p>
        </p:txBody>
      </p:sp>
      <p:sp>
        <p:nvSpPr>
          <p:cNvPr id="2" name="正方形/長方形 1"/>
          <p:cNvSpPr/>
          <p:nvPr/>
        </p:nvSpPr>
        <p:spPr>
          <a:xfrm>
            <a:off x="4689560" y="2714661"/>
            <a:ext cx="3540933" cy="1631216"/>
          </a:xfrm>
          <a:prstGeom prst="rect">
            <a:avLst/>
          </a:prstGeom>
          <a:ln>
            <a:solidFill>
              <a:schemeClr val="tx1"/>
            </a:solidFill>
          </a:ln>
        </p:spPr>
        <p:txBody>
          <a:bodyPr wrap="square">
            <a:spAutoFit/>
          </a:bodyPr>
          <a:lstStyle/>
          <a:p>
            <a:r>
              <a:rPr lang="ja-JP" altLang="en-US" sz="1600" dirty="0" smtClean="0"/>
              <a:t>Ｔ：なくなったカードは何？</a:t>
            </a:r>
            <a:endParaRPr lang="en-US" altLang="ja-JP" sz="1600" dirty="0" smtClean="0"/>
          </a:p>
          <a:p>
            <a:r>
              <a:rPr lang="ja-JP" altLang="en-US" dirty="0" smtClean="0"/>
              <a:t>Ｃ：</a:t>
            </a:r>
            <a:r>
              <a:rPr lang="en-US" altLang="ja-JP" b="1" dirty="0" smtClean="0">
                <a:latin typeface="Century" panose="02040604050505020304" pitchFamily="18" charset="0"/>
              </a:rPr>
              <a:t>police officer </a:t>
            </a:r>
            <a:r>
              <a:rPr lang="en-US" altLang="ja-JP" b="1" dirty="0">
                <a:latin typeface="Century" panose="02040604050505020304" pitchFamily="18" charset="0"/>
              </a:rPr>
              <a:t>/ singer/  soccer </a:t>
            </a:r>
            <a:r>
              <a:rPr lang="ja-JP" altLang="en-US" b="1" dirty="0" smtClean="0">
                <a:latin typeface="Century" panose="02040604050505020304" pitchFamily="18" charset="0"/>
              </a:rPr>
              <a:t>　</a:t>
            </a:r>
            <a:r>
              <a:rPr lang="en-US" altLang="ja-JP" b="1" dirty="0" smtClean="0">
                <a:latin typeface="Century" panose="02040604050505020304" pitchFamily="18" charset="0"/>
              </a:rPr>
              <a:t>player</a:t>
            </a:r>
          </a:p>
          <a:p>
            <a:r>
              <a:rPr lang="ja-JP" altLang="en-US" sz="1600" dirty="0" smtClean="0"/>
              <a:t>そういえば３つとも「アー」で終わるね。</a:t>
            </a:r>
            <a:endParaRPr lang="en-US" altLang="ja-JP" sz="1600" dirty="0" smtClean="0"/>
          </a:p>
          <a:p>
            <a:r>
              <a:rPr lang="ja-JP" altLang="en-US" sz="1600" dirty="0" smtClean="0"/>
              <a:t>Ｔ：日本語でも同じ言い方で終わる職業の言い方はあるかな？</a:t>
            </a:r>
            <a:endParaRPr lang="en-US" altLang="ja-JP" sz="1600" dirty="0" smtClean="0"/>
          </a:p>
        </p:txBody>
      </p:sp>
      <p:sp>
        <p:nvSpPr>
          <p:cNvPr id="11" name="テキスト ボックス 10"/>
          <p:cNvSpPr txBox="1"/>
          <p:nvPr/>
        </p:nvSpPr>
        <p:spPr>
          <a:xfrm>
            <a:off x="4689560" y="4552434"/>
            <a:ext cx="3540933" cy="1524520"/>
          </a:xfrm>
          <a:prstGeom prst="rect">
            <a:avLst/>
          </a:prstGeom>
          <a:noFill/>
          <a:ln>
            <a:solidFill>
              <a:schemeClr val="tx1"/>
            </a:solidFill>
          </a:ln>
        </p:spPr>
        <p:txBody>
          <a:bodyPr wrap="square" rtlCol="0">
            <a:spAutoFit/>
          </a:bodyPr>
          <a:lstStyle/>
          <a:p>
            <a:pPr defTabSz="685800">
              <a:lnSpc>
                <a:spcPct val="90000"/>
              </a:lnSpc>
              <a:spcBef>
                <a:spcPts val="750"/>
              </a:spcBef>
              <a:defRPr/>
            </a:pPr>
            <a:r>
              <a:rPr lang="en-US" altLang="ja-JP" sz="1600" b="1" dirty="0" smtClean="0"/>
              <a:t>×</a:t>
            </a:r>
            <a:r>
              <a:rPr lang="ja-JP" altLang="en-US" sz="1600" dirty="0" smtClean="0"/>
              <a:t>の例</a:t>
            </a:r>
            <a:endParaRPr lang="en-US" altLang="ja-JP" sz="1600" dirty="0"/>
          </a:p>
          <a:p>
            <a:pPr defTabSz="685800">
              <a:lnSpc>
                <a:spcPct val="90000"/>
              </a:lnSpc>
              <a:spcBef>
                <a:spcPts val="750"/>
              </a:spcBef>
              <a:defRPr/>
            </a:pPr>
            <a:r>
              <a:rPr lang="ja-JP" altLang="en-US" sz="1600" dirty="0"/>
              <a:t>「日本語でも職業を言うときに，「○○士さん」，「○○屋さん」というように，英語でも「○○</a:t>
            </a:r>
            <a:r>
              <a:rPr lang="en-US" altLang="ja-JP" sz="1600" dirty="0" err="1"/>
              <a:t>er</a:t>
            </a:r>
            <a:r>
              <a:rPr lang="ja-JP" altLang="en-US" sz="1600" dirty="0"/>
              <a:t>」，「○○</a:t>
            </a:r>
            <a:r>
              <a:rPr lang="en-US" altLang="ja-JP" sz="1600" dirty="0" err="1"/>
              <a:t>st</a:t>
            </a:r>
            <a:r>
              <a:rPr lang="ja-JP" altLang="en-US" sz="1600" dirty="0"/>
              <a:t>」等と言うのを聞き取ってほしいのです。さあ</a:t>
            </a:r>
            <a:r>
              <a:rPr lang="ja-JP" altLang="en-US" sz="1600" dirty="0" smtClean="0"/>
              <a:t>，注意して聞いてみましょう</a:t>
            </a:r>
            <a:r>
              <a:rPr lang="ja-JP" altLang="en-US" sz="1600" dirty="0"/>
              <a:t>。」</a:t>
            </a:r>
            <a:endParaRPr lang="en-US" altLang="ja-JP" sz="1600" dirty="0"/>
          </a:p>
        </p:txBody>
      </p:sp>
      <p:sp>
        <p:nvSpPr>
          <p:cNvPr id="12" name="下矢印 11"/>
          <p:cNvSpPr/>
          <p:nvPr/>
        </p:nvSpPr>
        <p:spPr>
          <a:xfrm>
            <a:off x="2411760" y="4437112"/>
            <a:ext cx="646040" cy="503347"/>
          </a:xfrm>
          <a:prstGeom prst="down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吹き出し 13"/>
          <p:cNvSpPr/>
          <p:nvPr/>
        </p:nvSpPr>
        <p:spPr>
          <a:xfrm>
            <a:off x="2123728" y="5013176"/>
            <a:ext cx="1080120" cy="720080"/>
          </a:xfrm>
          <a:prstGeom prst="wedgeRoundRectCallout">
            <a:avLst>
              <a:gd name="adj1" fmla="val 1727"/>
              <a:gd name="adj2" fmla="val 80157"/>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600" b="1" dirty="0" smtClean="0">
                <a:solidFill>
                  <a:schemeClr val="tx1"/>
                </a:solidFill>
                <a:latin typeface="Century" panose="02040604050505020304" pitchFamily="18" charset="0"/>
              </a:rPr>
              <a:t>What’s missing?</a:t>
            </a:r>
          </a:p>
        </p:txBody>
      </p:sp>
      <p:pic>
        <p:nvPicPr>
          <p:cNvPr id="4" name="図 3" descr="police officer.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7624" y="2924944"/>
            <a:ext cx="504056" cy="1313992"/>
          </a:xfrm>
          <a:prstGeom prst="rect">
            <a:avLst/>
          </a:prstGeom>
        </p:spPr>
      </p:pic>
      <p:pic>
        <p:nvPicPr>
          <p:cNvPr id="15" name="図 14" descr="singer.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39752" y="2886332"/>
            <a:ext cx="720080" cy="1262748"/>
          </a:xfrm>
          <a:prstGeom prst="rect">
            <a:avLst/>
          </a:prstGeom>
        </p:spPr>
      </p:pic>
      <p:pic>
        <p:nvPicPr>
          <p:cNvPr id="16" name="図 15" descr="soccer player.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50542" y="2911458"/>
            <a:ext cx="905434" cy="1237622"/>
          </a:xfrm>
          <a:prstGeom prst="rect">
            <a:avLst/>
          </a:prstGeom>
        </p:spPr>
      </p:pic>
      <p:sp>
        <p:nvSpPr>
          <p:cNvPr id="17" name="正方形/長方形 16"/>
          <p:cNvSpPr/>
          <p:nvPr/>
        </p:nvSpPr>
        <p:spPr>
          <a:xfrm>
            <a:off x="899592" y="2708920"/>
            <a:ext cx="1080120" cy="158417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2123728" y="2708920"/>
            <a:ext cx="1080120" cy="158417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3347864" y="2708920"/>
            <a:ext cx="1080120" cy="158417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20" name="図 19" descr="police officer.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7624" y="4725144"/>
            <a:ext cx="504056" cy="1313992"/>
          </a:xfrm>
          <a:prstGeom prst="rect">
            <a:avLst/>
          </a:prstGeom>
        </p:spPr>
      </p:pic>
      <p:sp>
        <p:nvSpPr>
          <p:cNvPr id="21" name="正方形/長方形 20"/>
          <p:cNvSpPr/>
          <p:nvPr/>
        </p:nvSpPr>
        <p:spPr>
          <a:xfrm>
            <a:off x="899592" y="4509120"/>
            <a:ext cx="1080120" cy="158417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22" name="図 21" descr="soccer player.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91880" y="4725144"/>
            <a:ext cx="905434" cy="1237622"/>
          </a:xfrm>
          <a:prstGeom prst="rect">
            <a:avLst/>
          </a:prstGeom>
        </p:spPr>
      </p:pic>
      <p:sp>
        <p:nvSpPr>
          <p:cNvPr id="23" name="正方形/長方形 22"/>
          <p:cNvSpPr/>
          <p:nvPr/>
        </p:nvSpPr>
        <p:spPr>
          <a:xfrm>
            <a:off x="3389202" y="4522606"/>
            <a:ext cx="1080120" cy="158417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8731842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35781" y="1050878"/>
            <a:ext cx="8072438" cy="5336274"/>
          </a:xfrm>
        </p:spPr>
        <p:txBody>
          <a:bodyPr>
            <a:normAutofit/>
          </a:bodyPr>
          <a:lstStyle/>
          <a:p>
            <a:pPr marL="0" indent="0">
              <a:buNone/>
            </a:pPr>
            <a:r>
              <a:rPr lang="en-US" altLang="ja-JP" sz="2800" dirty="0"/>
              <a:t>【</a:t>
            </a:r>
            <a:r>
              <a:rPr lang="ja-JP" altLang="en-US" sz="2800" dirty="0" smtClean="0"/>
              <a:t>ミッシングゲーム</a:t>
            </a:r>
            <a:r>
              <a:rPr lang="en-US" altLang="ja-JP" sz="2800" dirty="0" smtClean="0"/>
              <a:t>】</a:t>
            </a:r>
            <a:endParaRPr lang="en-US" altLang="ja-JP" sz="2800" dirty="0"/>
          </a:p>
          <a:p>
            <a:pPr marL="0" indent="0">
              <a:buNone/>
            </a:pPr>
            <a:r>
              <a:rPr lang="ja-JP" altLang="en-US" sz="2800" dirty="0"/>
              <a:t>＜やり方＞</a:t>
            </a:r>
            <a:endParaRPr lang="en-US" altLang="ja-JP" sz="2800" dirty="0"/>
          </a:p>
          <a:p>
            <a:pPr marL="0" indent="0">
              <a:buNone/>
            </a:pPr>
            <a:r>
              <a:rPr kumimoji="1" lang="ja-JP" altLang="en-US" sz="2400" dirty="0" smtClean="0"/>
              <a:t>１</a:t>
            </a:r>
            <a:r>
              <a:rPr kumimoji="1" lang="en-US" altLang="ja-JP" sz="2400" dirty="0" smtClean="0"/>
              <a:t>　</a:t>
            </a:r>
            <a:r>
              <a:rPr lang="ja-JP" altLang="en-US" sz="2400" dirty="0" smtClean="0"/>
              <a:t>絵カードを黒板に貼ります</a:t>
            </a:r>
            <a:r>
              <a:rPr kumimoji="1" lang="ja-JP" altLang="en-US" sz="2400" dirty="0" smtClean="0"/>
              <a:t>。</a:t>
            </a:r>
            <a:endParaRPr kumimoji="1" lang="en-US" altLang="ja-JP" sz="2400" dirty="0" smtClean="0"/>
          </a:p>
          <a:p>
            <a:pPr marL="0" indent="0">
              <a:buNone/>
            </a:pPr>
            <a:r>
              <a:rPr kumimoji="1" lang="ja-JP" altLang="en-US" sz="2400" dirty="0" smtClean="0"/>
              <a:t>２　子供に目を閉じさせ、絵カードを１枚取り去ります。</a:t>
            </a:r>
            <a:endParaRPr kumimoji="1" lang="en-US" altLang="ja-JP" sz="2400" dirty="0" smtClean="0"/>
          </a:p>
          <a:p>
            <a:pPr marL="0" indent="0">
              <a:buNone/>
            </a:pPr>
            <a:r>
              <a:rPr lang="ja-JP" altLang="ja-JP" sz="2400" dirty="0" smtClean="0"/>
              <a:t>３　</a:t>
            </a:r>
            <a:r>
              <a:rPr lang="ja-JP" altLang="en-US" sz="2400" dirty="0" smtClean="0"/>
              <a:t>目を開けさせ、取り去った絵カードのスペースを指さして、</a:t>
            </a:r>
            <a:endParaRPr lang="en-US" altLang="ja-JP" sz="2400" dirty="0" smtClean="0"/>
          </a:p>
          <a:p>
            <a:pPr marL="0" indent="0">
              <a:buNone/>
            </a:pPr>
            <a:r>
              <a:rPr lang="en-US" altLang="ja-JP" sz="2400" dirty="0"/>
              <a:t> </a:t>
            </a:r>
            <a:r>
              <a:rPr lang="en-US" altLang="ja-JP" sz="2400" dirty="0" smtClean="0"/>
              <a:t>    </a:t>
            </a:r>
            <a:r>
              <a:rPr lang="ja-JP" altLang="en-US" sz="2400" dirty="0" smtClean="0"/>
              <a:t> </a:t>
            </a:r>
            <a:r>
              <a:rPr lang="en-US" altLang="ja-JP" sz="2400" b="1" dirty="0" smtClean="0">
                <a:latin typeface="Century" panose="02040604050505020304" pitchFamily="18" charset="0"/>
              </a:rPr>
              <a:t>What’s missing?</a:t>
            </a:r>
            <a:r>
              <a:rPr lang="ja-JP" altLang="en-US" sz="2400" dirty="0" smtClean="0"/>
              <a:t>と問いかけます。</a:t>
            </a:r>
            <a:endParaRPr lang="en-US" altLang="ja-JP" sz="2400" dirty="0" smtClean="0"/>
          </a:p>
          <a:p>
            <a:pPr marL="0" indent="0">
              <a:buNone/>
            </a:pPr>
            <a:endParaRPr lang="en-US" altLang="ja-JP" sz="2400" dirty="0"/>
          </a:p>
          <a:p>
            <a:pPr marL="0" indent="0">
              <a:buNone/>
            </a:pPr>
            <a:endParaRPr lang="en-US" altLang="ja-JP" dirty="0" smtClean="0"/>
          </a:p>
          <a:p>
            <a:pPr marL="0" indent="0">
              <a:buNone/>
            </a:pPr>
            <a:endParaRPr kumimoji="1" lang="en-US" altLang="ja-JP" dirty="0" smtClean="0"/>
          </a:p>
          <a:p>
            <a:pPr marL="0" indent="0">
              <a:buNone/>
            </a:pPr>
            <a:endParaRPr lang="en-US" altLang="ja-JP" dirty="0" smtClean="0"/>
          </a:p>
          <a:p>
            <a:pPr marL="0" indent="0">
              <a:buNone/>
            </a:pPr>
            <a:endParaRPr kumimoji="1" lang="en-US" altLang="ja-JP" dirty="0" smtClean="0"/>
          </a:p>
          <a:p>
            <a:pPr marL="0" indent="0">
              <a:buNone/>
            </a:pPr>
            <a:endParaRPr kumimoji="1" lang="ja-JP" altLang="en-US" dirty="0"/>
          </a:p>
        </p:txBody>
      </p:sp>
      <p:sp>
        <p:nvSpPr>
          <p:cNvPr id="4" name="正方形/長方形 3"/>
          <p:cNvSpPr/>
          <p:nvPr/>
        </p:nvSpPr>
        <p:spPr>
          <a:xfrm>
            <a:off x="557236" y="260648"/>
            <a:ext cx="8072438" cy="578756"/>
          </a:xfrm>
          <a:prstGeom prst="rect">
            <a:avLst/>
          </a:prstGeom>
          <a:solidFill>
            <a:srgbClr val="66FF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chemeClr val="tx1"/>
                </a:solidFill>
                <a:latin typeface="Century" panose="02040604050505020304" pitchFamily="18" charset="0"/>
              </a:rPr>
              <a:t> Let’s Play         </a:t>
            </a:r>
            <a:r>
              <a:rPr lang="en-US" altLang="ja-JP" sz="2400" b="1" dirty="0" smtClean="0">
                <a:solidFill>
                  <a:schemeClr val="tx1"/>
                </a:solidFill>
                <a:latin typeface="Century" panose="02040604050505020304" pitchFamily="18" charset="0"/>
              </a:rPr>
              <a:t>“Hi, friends! </a:t>
            </a:r>
            <a:r>
              <a:rPr lang="ja-JP" altLang="en-US" sz="2400" b="1" dirty="0" smtClean="0">
                <a:solidFill>
                  <a:schemeClr val="tx1"/>
                </a:solidFill>
                <a:latin typeface="Century" panose="02040604050505020304" pitchFamily="18" charset="0"/>
              </a:rPr>
              <a:t>”</a:t>
            </a:r>
            <a:r>
              <a:rPr lang="en-US" altLang="ja-JP" sz="2400" b="1" dirty="0" smtClean="0">
                <a:solidFill>
                  <a:schemeClr val="tx1"/>
                </a:solidFill>
                <a:latin typeface="Century" panose="02040604050505020304" pitchFamily="18" charset="0"/>
              </a:rPr>
              <a:t>1 </a:t>
            </a:r>
            <a:r>
              <a:rPr lang="ja-JP" altLang="en-US" sz="2400" b="1" dirty="0">
                <a:solidFill>
                  <a:schemeClr val="tx1"/>
                </a:solidFill>
                <a:latin typeface="Century" panose="02040604050505020304" pitchFamily="18" charset="0"/>
              </a:rPr>
              <a:t>　</a:t>
            </a:r>
            <a:r>
              <a:rPr lang="en-US" altLang="ja-JP" sz="2400" b="1" dirty="0" smtClean="0">
                <a:solidFill>
                  <a:schemeClr val="tx1"/>
                </a:solidFill>
                <a:latin typeface="Century" panose="02040604050505020304" pitchFamily="18" charset="0"/>
              </a:rPr>
              <a:t>Lesson 8</a:t>
            </a:r>
            <a:endParaRPr lang="ja-JP" altLang="en-US" sz="2400" b="1" dirty="0">
              <a:solidFill>
                <a:schemeClr val="tx1"/>
              </a:solidFill>
              <a:latin typeface="Century" panose="02040604050505020304" pitchFamily="18" charset="0"/>
            </a:endParaRPr>
          </a:p>
        </p:txBody>
      </p:sp>
      <p:sp>
        <p:nvSpPr>
          <p:cNvPr id="2" name="角丸四角形吹き出し 1"/>
          <p:cNvSpPr/>
          <p:nvPr/>
        </p:nvSpPr>
        <p:spPr>
          <a:xfrm>
            <a:off x="2525058" y="4198472"/>
            <a:ext cx="6117190" cy="1318760"/>
          </a:xfrm>
          <a:prstGeom prst="wedgeRoundRectCallout">
            <a:avLst>
              <a:gd name="adj1" fmla="val -61856"/>
              <a:gd name="adj2" fmla="val -23558"/>
              <a:gd name="adj3" fmla="val 16667"/>
            </a:avLst>
          </a:prstGeom>
          <a:solidFill>
            <a:schemeClr val="bg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altLang="ja-JP" sz="2400" b="1" dirty="0" smtClean="0">
                <a:solidFill>
                  <a:schemeClr val="tx1"/>
                </a:solidFill>
                <a:latin typeface="Century" panose="02040604050505020304" pitchFamily="18" charset="0"/>
              </a:rPr>
              <a:t>“Hi</a:t>
            </a:r>
            <a:r>
              <a:rPr lang="en-US" altLang="ja-JP" sz="2400" b="1" dirty="0">
                <a:solidFill>
                  <a:schemeClr val="tx1"/>
                </a:solidFill>
                <a:latin typeface="Century" panose="02040604050505020304" pitchFamily="18" charset="0"/>
              </a:rPr>
              <a:t>, friends! </a:t>
            </a:r>
            <a:r>
              <a:rPr lang="en-US" altLang="ja-JP" sz="2400" b="1" dirty="0" smtClean="0">
                <a:solidFill>
                  <a:schemeClr val="tx1"/>
                </a:solidFill>
                <a:latin typeface="Century" panose="02040604050505020304" pitchFamily="18" charset="0"/>
              </a:rPr>
              <a:t>“1</a:t>
            </a:r>
            <a:r>
              <a:rPr lang="ja-JP" altLang="en-US" sz="2400" b="1" dirty="0">
                <a:solidFill>
                  <a:schemeClr val="tx1"/>
                </a:solidFill>
                <a:latin typeface="Century" panose="02040604050505020304" pitchFamily="18" charset="0"/>
              </a:rPr>
              <a:t>　</a:t>
            </a:r>
            <a:r>
              <a:rPr lang="en-US" altLang="ja-JP" sz="2400" b="1" dirty="0" smtClean="0">
                <a:solidFill>
                  <a:schemeClr val="tx1"/>
                </a:solidFill>
                <a:latin typeface="Century" panose="02040604050505020304" pitchFamily="18" charset="0"/>
              </a:rPr>
              <a:t>Lesson</a:t>
            </a:r>
            <a:r>
              <a:rPr lang="en-US" altLang="ja-JP" sz="2400" b="1" dirty="0">
                <a:solidFill>
                  <a:schemeClr val="tx1"/>
                </a:solidFill>
                <a:latin typeface="Century" panose="02040604050505020304" pitchFamily="18" charset="0"/>
              </a:rPr>
              <a:t> </a:t>
            </a:r>
            <a:r>
              <a:rPr lang="en-US" altLang="ja-JP" sz="2400" b="1" dirty="0" smtClean="0">
                <a:solidFill>
                  <a:schemeClr val="tx1"/>
                </a:solidFill>
                <a:latin typeface="Century" panose="02040604050505020304" pitchFamily="18" charset="0"/>
              </a:rPr>
              <a:t>8 </a:t>
            </a:r>
            <a:r>
              <a:rPr lang="ja-JP" altLang="en-US" sz="2400" dirty="0" err="1" smtClean="0">
                <a:solidFill>
                  <a:schemeClr val="tx1"/>
                </a:solidFill>
              </a:rPr>
              <a:t>だけで</a:t>
            </a:r>
            <a:r>
              <a:rPr lang="ja-JP" altLang="en-US" sz="2400" dirty="0">
                <a:solidFill>
                  <a:schemeClr val="tx1"/>
                </a:solidFill>
              </a:rPr>
              <a:t>なく、様々な活動で取り入れることができます</a:t>
            </a:r>
            <a:r>
              <a:rPr lang="ja-JP" altLang="en-US" sz="2400" dirty="0" smtClean="0">
                <a:solidFill>
                  <a:schemeClr val="tx1"/>
                </a:solidFill>
              </a:rPr>
              <a:t>。</a:t>
            </a:r>
            <a:endParaRPr lang="ja-JP" altLang="en-US" sz="2400" dirty="0">
              <a:solidFill>
                <a:schemeClr val="tx1"/>
              </a:solidFill>
            </a:endParaRPr>
          </a:p>
        </p:txBody>
      </p:sp>
      <p:pic>
        <p:nvPicPr>
          <p:cNvPr id="6" name="図 5" descr="先生.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395536" y="4077072"/>
            <a:ext cx="2128215" cy="2128215"/>
          </a:xfrm>
          <a:prstGeom prst="rect">
            <a:avLst/>
          </a:prstGeom>
        </p:spPr>
      </p:pic>
      <p:sp>
        <p:nvSpPr>
          <p:cNvPr id="7" name="テキスト ボックス 6"/>
          <p:cNvSpPr txBox="1"/>
          <p:nvPr/>
        </p:nvSpPr>
        <p:spPr>
          <a:xfrm>
            <a:off x="3707904" y="1124744"/>
            <a:ext cx="2592288" cy="369332"/>
          </a:xfrm>
          <a:prstGeom prst="rect">
            <a:avLst/>
          </a:prstGeom>
          <a:solidFill>
            <a:srgbClr val="FFFF00"/>
          </a:solidFill>
        </p:spPr>
        <p:txBody>
          <a:bodyPr wrap="square" rtlCol="0">
            <a:spAutoFit/>
          </a:bodyPr>
          <a:lstStyle/>
          <a:p>
            <a:pPr algn="ctr"/>
            <a:r>
              <a:rPr lang="ja-JP" altLang="en-US" dirty="0" smtClean="0">
                <a:latin typeface="ＭＳ ゴシック" pitchFamily="49" charset="-128"/>
                <a:ea typeface="ＭＳ ゴシック" pitchFamily="49" charset="-128"/>
              </a:rPr>
              <a:t>少人数グループ型</a:t>
            </a:r>
            <a:endParaRPr kumimoji="1" lang="ja-JP" altLang="en-US" dirty="0">
              <a:latin typeface="ＭＳ ゴシック" pitchFamily="49" charset="-128"/>
              <a:ea typeface="ＭＳ ゴシック" pitchFamily="49" charset="-128"/>
            </a:endParaRPr>
          </a:p>
        </p:txBody>
      </p:sp>
    </p:spTree>
    <p:extLst>
      <p:ext uri="{BB962C8B-B14F-4D97-AF65-F5344CB8AC3E}">
        <p14:creationId xmlns:p14="http://schemas.microsoft.com/office/powerpoint/2010/main" val="19272730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95536" y="620688"/>
            <a:ext cx="2808312" cy="461665"/>
          </a:xfrm>
          <a:prstGeom prst="rect">
            <a:avLst/>
          </a:prstGeom>
          <a:solidFill>
            <a:srgbClr val="FFFF00"/>
          </a:solidFill>
        </p:spPr>
        <p:txBody>
          <a:bodyPr wrap="square" rtlCol="0">
            <a:spAutoFit/>
          </a:bodyPr>
          <a:lstStyle/>
          <a:p>
            <a:pPr algn="ctr"/>
            <a:r>
              <a:rPr lang="ja-JP" altLang="en-US" sz="2400" dirty="0" smtClean="0"/>
              <a:t>本書の特色</a:t>
            </a:r>
            <a:endParaRPr kumimoji="1" lang="ja-JP" altLang="en-US" sz="2400" dirty="0"/>
          </a:p>
        </p:txBody>
      </p:sp>
      <p:sp>
        <p:nvSpPr>
          <p:cNvPr id="3" name="テキスト ボックス 2"/>
          <p:cNvSpPr txBox="1"/>
          <p:nvPr/>
        </p:nvSpPr>
        <p:spPr>
          <a:xfrm>
            <a:off x="323528" y="1268760"/>
            <a:ext cx="8496944" cy="5047536"/>
          </a:xfrm>
          <a:prstGeom prst="rect">
            <a:avLst/>
          </a:prstGeom>
          <a:noFill/>
        </p:spPr>
        <p:txBody>
          <a:bodyPr wrap="square" rtlCol="0">
            <a:spAutoFit/>
          </a:bodyPr>
          <a:lstStyle/>
          <a:p>
            <a:r>
              <a:rPr lang="ja-JP" altLang="ja-JP" dirty="0" smtClean="0">
                <a:solidFill>
                  <a:srgbClr val="FF0066"/>
                </a:solidFill>
              </a:rPr>
              <a:t>　</a:t>
            </a:r>
            <a:endParaRPr lang="ja-JP" altLang="en-US" dirty="0" smtClean="0">
              <a:solidFill>
                <a:srgbClr val="FF0066"/>
              </a:solidFill>
            </a:endParaRPr>
          </a:p>
          <a:p>
            <a:r>
              <a:rPr lang="ja-JP" altLang="en-US" dirty="0" smtClean="0">
                <a:solidFill>
                  <a:srgbClr val="FF0066"/>
                </a:solidFill>
              </a:rPr>
              <a:t>　　　　　　　　</a:t>
            </a:r>
            <a:r>
              <a:rPr lang="ja-JP" altLang="ja-JP" dirty="0" smtClean="0">
                <a:solidFill>
                  <a:srgbClr val="FF0066"/>
                </a:solidFill>
              </a:rPr>
              <a:t>２８年度までに無理なく実施できる６回分の研修例</a:t>
            </a:r>
          </a:p>
          <a:p>
            <a:r>
              <a:rPr lang="ja-JP" altLang="ja-JP" sz="1600" dirty="0" smtClean="0"/>
              <a:t>　各学校で２８年度までに無理なく校内研修が実施できるように，６回分の校内研修例を掲載しました。研修例を参考にしながら，各学校で計画的に校内研修を実施してください。</a:t>
            </a:r>
            <a:endParaRPr lang="ja-JP" altLang="en-US" sz="1600" dirty="0" smtClean="0"/>
          </a:p>
          <a:p>
            <a:endParaRPr lang="ja-JP" altLang="en-US" sz="2400" dirty="0" smtClean="0">
              <a:solidFill>
                <a:srgbClr val="FF0066"/>
              </a:solidFill>
            </a:endParaRPr>
          </a:p>
          <a:p>
            <a:r>
              <a:rPr lang="ja-JP" altLang="en-US" dirty="0" smtClean="0">
                <a:solidFill>
                  <a:srgbClr val="FF0066"/>
                </a:solidFill>
              </a:rPr>
              <a:t>　　　　　　　　</a:t>
            </a:r>
            <a:r>
              <a:rPr lang="ja-JP" altLang="ja-JP" dirty="0" smtClean="0">
                <a:solidFill>
                  <a:srgbClr val="FF0066"/>
                </a:solidFill>
              </a:rPr>
              <a:t>１回の研修に必要な時間は，４５分程度</a:t>
            </a:r>
          </a:p>
          <a:p>
            <a:r>
              <a:rPr lang="ja-JP" altLang="ja-JP" sz="1600" dirty="0" smtClean="0"/>
              <a:t>　学校現場の中で，授業短縮をすることなく放課後に研修が実施できるよう，１回の研修に必要な時間を４５分程度に設定しました</a:t>
            </a:r>
            <a:r>
              <a:rPr lang="ja-JP" altLang="en-US" sz="1600" dirty="0" smtClean="0"/>
              <a:t>。</a:t>
            </a:r>
          </a:p>
          <a:p>
            <a:endParaRPr lang="ja-JP" altLang="en-US" sz="2400" dirty="0" smtClean="0">
              <a:solidFill>
                <a:srgbClr val="FF0066"/>
              </a:solidFill>
            </a:endParaRPr>
          </a:p>
          <a:p>
            <a:r>
              <a:rPr lang="ja-JP" altLang="en-US" dirty="0" smtClean="0">
                <a:solidFill>
                  <a:srgbClr val="FF0066"/>
                </a:solidFill>
              </a:rPr>
              <a:t>　　　　　　　　</a:t>
            </a:r>
            <a:r>
              <a:rPr lang="ja-JP" altLang="ja-JP" dirty="0" smtClean="0">
                <a:solidFill>
                  <a:srgbClr val="FF0066"/>
                </a:solidFill>
              </a:rPr>
              <a:t>気付き・慣れ親しみ・コミュニケーションの３本柱に対応した研修例</a:t>
            </a:r>
          </a:p>
          <a:p>
            <a:r>
              <a:rPr lang="ja-JP" altLang="ja-JP" sz="1600" dirty="0" smtClean="0"/>
              <a:t>　外国語活動の目標の３本柱である「言語や文化に関する気付き」「外国語の音声や基本的な表現への慣れ親しみ」「積極的なコミュニケーションを図ろうとする態度」に対応する６つの研修例を組織しました。６回の研修を通して，外国語活動が目指すものを体験的に理解することができます。</a:t>
            </a:r>
            <a:endParaRPr lang="ja-JP" altLang="en-US" sz="1600" dirty="0" smtClean="0"/>
          </a:p>
          <a:p>
            <a:endParaRPr lang="ja-JP" altLang="en-US" sz="2400" dirty="0" smtClean="0"/>
          </a:p>
          <a:p>
            <a:r>
              <a:rPr lang="en-US" altLang="ja-JP" dirty="0" smtClean="0"/>
              <a:t> </a:t>
            </a:r>
            <a:r>
              <a:rPr lang="ja-JP" altLang="en-US" dirty="0" smtClean="0"/>
              <a:t>　　　　　　　</a:t>
            </a:r>
            <a:r>
              <a:rPr lang="ja-JP" altLang="ja-JP" dirty="0" smtClean="0">
                <a:solidFill>
                  <a:srgbClr val="FF0066"/>
                </a:solidFill>
              </a:rPr>
              <a:t>ハンドブック対応パワーポイント教材を参考にし，各校で研修の実施が可能</a:t>
            </a:r>
          </a:p>
          <a:p>
            <a:r>
              <a:rPr lang="ja-JP" altLang="ja-JP" sz="1600" dirty="0" smtClean="0"/>
              <a:t>　ハンドブックに対応したパワーポイント教材を各校に配信します。教材を活用することにより，各校で効果的な校内研修ができるように編集しました。パワーポイント教材を活用しながら校内研修を進めてください。</a:t>
            </a:r>
            <a:endParaRPr kumimoji="1" lang="ja-JP" altLang="en-US" dirty="0"/>
          </a:p>
        </p:txBody>
      </p:sp>
      <p:sp>
        <p:nvSpPr>
          <p:cNvPr id="6" name="テキスト ボックス 5"/>
          <p:cNvSpPr txBox="1"/>
          <p:nvPr/>
        </p:nvSpPr>
        <p:spPr>
          <a:xfrm>
            <a:off x="179512" y="1484784"/>
            <a:ext cx="1224136" cy="369332"/>
          </a:xfrm>
          <a:prstGeom prst="rect">
            <a:avLst/>
          </a:prstGeom>
          <a:solidFill>
            <a:srgbClr val="FFFF00"/>
          </a:solidFill>
        </p:spPr>
        <p:txBody>
          <a:bodyPr wrap="square" rtlCol="0">
            <a:spAutoFit/>
          </a:bodyPr>
          <a:lstStyle/>
          <a:p>
            <a:r>
              <a:rPr kumimoji="1" lang="ja-JP" altLang="en-US" dirty="0" smtClean="0"/>
              <a:t>　特色　１</a:t>
            </a:r>
            <a:endParaRPr kumimoji="1" lang="ja-JP" altLang="en-US" dirty="0"/>
          </a:p>
        </p:txBody>
      </p:sp>
      <p:sp>
        <p:nvSpPr>
          <p:cNvPr id="7" name="テキスト ボックス 6"/>
          <p:cNvSpPr txBox="1"/>
          <p:nvPr/>
        </p:nvSpPr>
        <p:spPr>
          <a:xfrm>
            <a:off x="179512" y="3717032"/>
            <a:ext cx="1224136" cy="369332"/>
          </a:xfrm>
          <a:prstGeom prst="rect">
            <a:avLst/>
          </a:prstGeom>
          <a:solidFill>
            <a:srgbClr val="FFFF00"/>
          </a:solidFill>
        </p:spPr>
        <p:txBody>
          <a:bodyPr wrap="square" rtlCol="0">
            <a:spAutoFit/>
          </a:bodyPr>
          <a:lstStyle/>
          <a:p>
            <a:r>
              <a:rPr kumimoji="1" lang="ja-JP" altLang="en-US" dirty="0" smtClean="0"/>
              <a:t>　特色　３</a:t>
            </a:r>
            <a:endParaRPr kumimoji="1" lang="ja-JP" altLang="en-US" dirty="0"/>
          </a:p>
        </p:txBody>
      </p:sp>
      <p:sp>
        <p:nvSpPr>
          <p:cNvPr id="8" name="テキスト ボックス 7"/>
          <p:cNvSpPr txBox="1"/>
          <p:nvPr/>
        </p:nvSpPr>
        <p:spPr>
          <a:xfrm>
            <a:off x="179512" y="2564904"/>
            <a:ext cx="1224136" cy="369332"/>
          </a:xfrm>
          <a:prstGeom prst="rect">
            <a:avLst/>
          </a:prstGeom>
          <a:solidFill>
            <a:srgbClr val="FFFF00"/>
          </a:solidFill>
        </p:spPr>
        <p:txBody>
          <a:bodyPr wrap="square" rtlCol="0">
            <a:spAutoFit/>
          </a:bodyPr>
          <a:lstStyle/>
          <a:p>
            <a:r>
              <a:rPr kumimoji="1" lang="ja-JP" altLang="en-US" dirty="0" smtClean="0"/>
              <a:t>　特色　２</a:t>
            </a:r>
            <a:endParaRPr kumimoji="1" lang="ja-JP" altLang="en-US" dirty="0"/>
          </a:p>
        </p:txBody>
      </p:sp>
      <p:sp>
        <p:nvSpPr>
          <p:cNvPr id="9" name="テキスト ボックス 8"/>
          <p:cNvSpPr txBox="1"/>
          <p:nvPr/>
        </p:nvSpPr>
        <p:spPr>
          <a:xfrm>
            <a:off x="179512" y="5085184"/>
            <a:ext cx="1224136" cy="369332"/>
          </a:xfrm>
          <a:prstGeom prst="rect">
            <a:avLst/>
          </a:prstGeom>
          <a:solidFill>
            <a:srgbClr val="FFFF00"/>
          </a:solidFill>
        </p:spPr>
        <p:txBody>
          <a:bodyPr wrap="square" rtlCol="0">
            <a:spAutoFit/>
          </a:bodyPr>
          <a:lstStyle/>
          <a:p>
            <a:r>
              <a:rPr kumimoji="1" lang="ja-JP" altLang="en-US" dirty="0" smtClean="0"/>
              <a:t>　特色　４</a:t>
            </a:r>
            <a:endParaRPr kumimoji="1" lang="ja-JP" alt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98287" y="1108746"/>
            <a:ext cx="8072438" cy="5534585"/>
          </a:xfrm>
        </p:spPr>
        <p:txBody>
          <a:bodyPr>
            <a:normAutofit/>
          </a:bodyPr>
          <a:lstStyle/>
          <a:p>
            <a:pPr marL="0" indent="0">
              <a:buNone/>
            </a:pPr>
            <a:r>
              <a:rPr lang="en-US" altLang="ja-JP" sz="2800" dirty="0"/>
              <a:t>【</a:t>
            </a:r>
            <a:r>
              <a:rPr lang="ja-JP" altLang="en-US" sz="2800" dirty="0"/>
              <a:t>ミッシングゲーム</a:t>
            </a:r>
            <a:r>
              <a:rPr lang="en-US" altLang="ja-JP" sz="2800" dirty="0"/>
              <a:t>】</a:t>
            </a:r>
          </a:p>
          <a:p>
            <a:pPr marL="0" indent="0">
              <a:buNone/>
            </a:pPr>
            <a:r>
              <a:rPr lang="ja-JP" altLang="ja-JP" sz="2800" dirty="0" smtClean="0"/>
              <a:t>＜</a:t>
            </a:r>
            <a:r>
              <a:rPr lang="ja-JP" altLang="en-US" sz="2800" dirty="0"/>
              <a:t>この活動のねらい</a:t>
            </a:r>
            <a:r>
              <a:rPr lang="ja-JP" altLang="en-US" sz="2800" dirty="0" smtClean="0"/>
              <a:t>＞</a:t>
            </a:r>
            <a:endParaRPr lang="en-US" altLang="ja-JP" sz="2800" dirty="0" smtClean="0"/>
          </a:p>
          <a:p>
            <a:pPr marL="0" indent="0">
              <a:buNone/>
            </a:pPr>
            <a:r>
              <a:rPr lang="ja-JP" altLang="en-US" sz="2400" dirty="0" smtClean="0"/>
              <a:t>○提示された教科の言い方について、絵カードを記憶して無くなったカードを</a:t>
            </a:r>
            <a:r>
              <a:rPr lang="ja-JP" altLang="en-US" sz="2400" dirty="0"/>
              <a:t>言い当</a:t>
            </a:r>
            <a:r>
              <a:rPr lang="ja-JP" altLang="en-US" sz="2400" dirty="0" smtClean="0"/>
              <a:t>てることを通して、教科の言い方に慣れ親しませる。</a:t>
            </a:r>
            <a:endParaRPr lang="en-US" altLang="ja-JP" sz="2400" dirty="0" smtClean="0"/>
          </a:p>
          <a:p>
            <a:pPr marL="0" indent="0">
              <a:buNone/>
            </a:pPr>
            <a:endParaRPr lang="en-US" altLang="ja-JP" sz="2250" dirty="0"/>
          </a:p>
          <a:p>
            <a:pPr marL="0" indent="0">
              <a:buNone/>
            </a:pPr>
            <a:endParaRPr kumimoji="1" lang="en-US" altLang="ja-JP" dirty="0" smtClean="0"/>
          </a:p>
          <a:p>
            <a:pPr marL="0" indent="0">
              <a:buNone/>
            </a:pPr>
            <a:endParaRPr kumimoji="1" lang="ja-JP" altLang="en-US" dirty="0"/>
          </a:p>
        </p:txBody>
      </p:sp>
      <p:sp>
        <p:nvSpPr>
          <p:cNvPr id="27" name="角丸四角形吹き出し 26"/>
          <p:cNvSpPr/>
          <p:nvPr/>
        </p:nvSpPr>
        <p:spPr>
          <a:xfrm>
            <a:off x="6516216" y="3140968"/>
            <a:ext cx="1023581" cy="715509"/>
          </a:xfrm>
          <a:prstGeom prst="wedgeRoundRectCallout">
            <a:avLst>
              <a:gd name="adj1" fmla="val 1727"/>
              <a:gd name="adj2" fmla="val 80157"/>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600" b="1" dirty="0" smtClean="0">
                <a:solidFill>
                  <a:schemeClr val="tx1"/>
                </a:solidFill>
                <a:latin typeface="Century" panose="02040604050505020304" pitchFamily="18" charset="0"/>
              </a:rPr>
              <a:t>What’s missing?</a:t>
            </a:r>
          </a:p>
        </p:txBody>
      </p:sp>
      <p:sp>
        <p:nvSpPr>
          <p:cNvPr id="29" name="右矢印 28"/>
          <p:cNvSpPr/>
          <p:nvPr/>
        </p:nvSpPr>
        <p:spPr>
          <a:xfrm>
            <a:off x="4232189" y="4250250"/>
            <a:ext cx="733448" cy="791782"/>
          </a:xfrm>
          <a:prstGeom prst="rightArrow">
            <a:avLst/>
          </a:prstGeom>
          <a:gradFill flip="none" rotWithShape="1">
            <a:gsLst>
              <a:gs pos="0">
                <a:schemeClr val="accent1">
                  <a:tint val="66000"/>
                  <a:satMod val="160000"/>
                </a:schemeClr>
              </a:gs>
              <a:gs pos="50000">
                <a:srgbClr val="00B0F0"/>
              </a:gs>
              <a:gs pos="100000">
                <a:srgbClr val="002060"/>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角丸四角形吹き出し 30"/>
          <p:cNvSpPr/>
          <p:nvPr/>
        </p:nvSpPr>
        <p:spPr>
          <a:xfrm>
            <a:off x="6119907" y="5380276"/>
            <a:ext cx="1459631" cy="532263"/>
          </a:xfrm>
          <a:prstGeom prst="wedgeRoundRectCallout">
            <a:avLst>
              <a:gd name="adj1" fmla="val -87919"/>
              <a:gd name="adj2" fmla="val 39916"/>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600" b="1" dirty="0" smtClean="0">
                <a:solidFill>
                  <a:schemeClr val="tx1"/>
                </a:solidFill>
                <a:latin typeface="Century" panose="02040604050505020304" pitchFamily="18" charset="0"/>
              </a:rPr>
              <a:t>Ｍ</a:t>
            </a:r>
            <a:r>
              <a:rPr lang="en-US" altLang="ja-JP" sz="1600" b="1" dirty="0" err="1" smtClean="0">
                <a:solidFill>
                  <a:schemeClr val="tx1"/>
                </a:solidFill>
                <a:latin typeface="Century" panose="02040604050505020304" pitchFamily="18" charset="0"/>
              </a:rPr>
              <a:t>ath</a:t>
            </a:r>
            <a:r>
              <a:rPr lang="ja-JP" altLang="en-US" sz="1600" b="1" dirty="0" smtClean="0">
                <a:solidFill>
                  <a:schemeClr val="tx1"/>
                </a:solidFill>
                <a:latin typeface="Century" panose="02040604050505020304" pitchFamily="18" charset="0"/>
              </a:rPr>
              <a:t>！</a:t>
            </a:r>
            <a:endParaRPr lang="en-US" altLang="ja-JP" sz="1600" b="1" dirty="0" smtClean="0">
              <a:solidFill>
                <a:schemeClr val="tx1"/>
              </a:solidFill>
              <a:latin typeface="Century" panose="02040604050505020304" pitchFamily="18" charset="0"/>
            </a:endParaRPr>
          </a:p>
        </p:txBody>
      </p:sp>
      <p:pic>
        <p:nvPicPr>
          <p:cNvPr id="7" name="図 6" descr="スキャン 2.jpeg"/>
          <p:cNvPicPr>
            <a:picLocks noChangeAspect="1"/>
          </p:cNvPicPr>
          <p:nvPr/>
        </p:nvPicPr>
        <p:blipFill rotWithShape="1">
          <a:blip r:embed="rId2" cstate="print">
            <a:extLst>
              <a:ext uri="{28A0092B-C50C-407E-A947-70E740481C1C}">
                <a14:useLocalDpi xmlns:a14="http://schemas.microsoft.com/office/drawing/2010/main" val="0"/>
              </a:ext>
            </a:extLst>
          </a:blip>
          <a:srcRect l="11447" t="62745" r="21680" b="19390"/>
          <a:stretch/>
        </p:blipFill>
        <p:spPr>
          <a:xfrm rot="10800000">
            <a:off x="322687" y="3750232"/>
            <a:ext cx="3756254" cy="1419414"/>
          </a:xfrm>
          <a:prstGeom prst="rect">
            <a:avLst/>
          </a:prstGeom>
        </p:spPr>
      </p:pic>
      <p:pic>
        <p:nvPicPr>
          <p:cNvPr id="18" name="図 17" descr="スキャン 2.jpeg"/>
          <p:cNvPicPr>
            <a:picLocks noChangeAspect="1"/>
          </p:cNvPicPr>
          <p:nvPr/>
        </p:nvPicPr>
        <p:blipFill rotWithShape="1">
          <a:blip r:embed="rId2" cstate="print">
            <a:extLst>
              <a:ext uri="{28A0092B-C50C-407E-A947-70E740481C1C}">
                <a14:useLocalDpi xmlns:a14="http://schemas.microsoft.com/office/drawing/2010/main" val="0"/>
              </a:ext>
            </a:extLst>
          </a:blip>
          <a:srcRect l="56193" t="63224" r="21680" b="19390"/>
          <a:stretch/>
        </p:blipFill>
        <p:spPr>
          <a:xfrm rot="10800000">
            <a:off x="5112869" y="3827926"/>
            <a:ext cx="1193768" cy="1326778"/>
          </a:xfrm>
          <a:prstGeom prst="rect">
            <a:avLst/>
          </a:prstGeom>
        </p:spPr>
      </p:pic>
      <p:pic>
        <p:nvPicPr>
          <p:cNvPr id="19" name="図 18" descr="スキャン 2.jpeg"/>
          <p:cNvPicPr>
            <a:picLocks noChangeAspect="1"/>
          </p:cNvPicPr>
          <p:nvPr/>
        </p:nvPicPr>
        <p:blipFill rotWithShape="1">
          <a:blip r:embed="rId2" cstate="print">
            <a:extLst>
              <a:ext uri="{28A0092B-C50C-407E-A947-70E740481C1C}">
                <a14:useLocalDpi xmlns:a14="http://schemas.microsoft.com/office/drawing/2010/main" val="0"/>
              </a:ext>
            </a:extLst>
          </a:blip>
          <a:srcRect l="11447" t="62745" r="70309" b="20435"/>
          <a:stretch/>
        </p:blipFill>
        <p:spPr>
          <a:xfrm rot="10800000">
            <a:off x="7470588" y="3839880"/>
            <a:ext cx="996803" cy="1299883"/>
          </a:xfrm>
          <a:prstGeom prst="rect">
            <a:avLst/>
          </a:prstGeom>
        </p:spPr>
      </p:pic>
      <p:pic>
        <p:nvPicPr>
          <p:cNvPr id="13" name="図 12" descr="女の子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5976" y="5229200"/>
            <a:ext cx="1224136" cy="1390121"/>
          </a:xfrm>
          <a:prstGeom prst="rect">
            <a:avLst/>
          </a:prstGeom>
        </p:spPr>
      </p:pic>
      <p:sp>
        <p:nvSpPr>
          <p:cNvPr id="12" name="正方形/長方形 11"/>
          <p:cNvSpPr/>
          <p:nvPr/>
        </p:nvSpPr>
        <p:spPr>
          <a:xfrm>
            <a:off x="557236" y="260648"/>
            <a:ext cx="8072438" cy="578756"/>
          </a:xfrm>
          <a:prstGeom prst="rect">
            <a:avLst/>
          </a:prstGeom>
          <a:solidFill>
            <a:srgbClr val="66FF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chemeClr val="tx1"/>
                </a:solidFill>
                <a:latin typeface="Century" panose="02040604050505020304" pitchFamily="18" charset="0"/>
              </a:rPr>
              <a:t> Let’s Play         </a:t>
            </a:r>
            <a:r>
              <a:rPr lang="en-US" altLang="ja-JP" sz="2400" b="1" dirty="0" smtClean="0">
                <a:solidFill>
                  <a:schemeClr val="tx1"/>
                </a:solidFill>
                <a:latin typeface="Century" panose="02040604050505020304" pitchFamily="18" charset="0"/>
              </a:rPr>
              <a:t>“Hi, friends! </a:t>
            </a:r>
            <a:r>
              <a:rPr lang="ja-JP" altLang="en-US" sz="2400" b="1" dirty="0" smtClean="0">
                <a:solidFill>
                  <a:schemeClr val="tx1"/>
                </a:solidFill>
                <a:latin typeface="Century" panose="02040604050505020304" pitchFamily="18" charset="0"/>
              </a:rPr>
              <a:t>”</a:t>
            </a:r>
            <a:r>
              <a:rPr lang="en-US" altLang="ja-JP" sz="2400" b="1" dirty="0" smtClean="0">
                <a:solidFill>
                  <a:schemeClr val="tx1"/>
                </a:solidFill>
                <a:latin typeface="Century" panose="02040604050505020304" pitchFamily="18" charset="0"/>
              </a:rPr>
              <a:t>1 </a:t>
            </a:r>
            <a:r>
              <a:rPr lang="ja-JP" altLang="en-US" sz="2400" b="1" dirty="0">
                <a:solidFill>
                  <a:schemeClr val="tx1"/>
                </a:solidFill>
                <a:latin typeface="Century" panose="02040604050505020304" pitchFamily="18" charset="0"/>
              </a:rPr>
              <a:t>　</a:t>
            </a:r>
            <a:r>
              <a:rPr lang="en-US" altLang="ja-JP" sz="2400" b="1" dirty="0" smtClean="0">
                <a:solidFill>
                  <a:schemeClr val="tx1"/>
                </a:solidFill>
                <a:latin typeface="Century" panose="02040604050505020304" pitchFamily="18" charset="0"/>
              </a:rPr>
              <a:t>Lesson 8</a:t>
            </a:r>
            <a:endParaRPr lang="ja-JP" altLang="en-US" sz="2400" b="1" dirty="0">
              <a:solidFill>
                <a:schemeClr val="tx1"/>
              </a:solidFill>
              <a:latin typeface="Century" panose="02040604050505020304" pitchFamily="18" charset="0"/>
            </a:endParaRPr>
          </a:p>
        </p:txBody>
      </p:sp>
      <p:pic>
        <p:nvPicPr>
          <p:cNvPr id="14" name="図 13" descr="先生.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156176" y="3933056"/>
            <a:ext cx="1224136" cy="1224136"/>
          </a:xfrm>
          <a:prstGeom prst="rect">
            <a:avLst/>
          </a:prstGeom>
        </p:spPr>
      </p:pic>
    </p:spTree>
    <p:extLst>
      <p:ext uri="{BB962C8B-B14F-4D97-AF65-F5344CB8AC3E}">
        <p14:creationId xmlns:p14="http://schemas.microsoft.com/office/powerpoint/2010/main" val="56524576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717316" y="1063923"/>
            <a:ext cx="8072438" cy="5472751"/>
          </a:xfrm>
        </p:spPr>
        <p:txBody>
          <a:bodyPr>
            <a:normAutofit/>
          </a:bodyPr>
          <a:lstStyle/>
          <a:p>
            <a:pPr marL="0" indent="0">
              <a:buNone/>
            </a:pPr>
            <a:r>
              <a:rPr lang="ja-JP" altLang="ja-JP" sz="2400" dirty="0" smtClean="0"/>
              <a:t>＜</a:t>
            </a:r>
            <a:r>
              <a:rPr lang="ja-JP" altLang="en-US" sz="2400" dirty="0"/>
              <a:t>指導者の表現例＞</a:t>
            </a:r>
            <a:r>
              <a:rPr lang="en-US" altLang="ja-JP" sz="2400" dirty="0"/>
              <a:t>　</a:t>
            </a:r>
            <a:r>
              <a:rPr lang="ja-JP" altLang="en-US" sz="2400" dirty="0"/>
              <a:t>さあ，みなさんで言ってみましょう。</a:t>
            </a:r>
          </a:p>
          <a:p>
            <a:pPr lvl="0">
              <a:buNone/>
            </a:pPr>
            <a:endParaRPr lang="en-US" altLang="ja-JP" sz="2400" dirty="0"/>
          </a:p>
          <a:p>
            <a:pPr lvl="0">
              <a:buNone/>
            </a:pPr>
            <a:r>
              <a:rPr lang="en-US" altLang="ja-JP" sz="2400" dirty="0" smtClean="0"/>
              <a:t>①  </a:t>
            </a:r>
            <a:r>
              <a:rPr lang="en-US" altLang="ja-JP" sz="2400" b="1" dirty="0">
                <a:latin typeface="Century" panose="02040604050505020304" pitchFamily="18" charset="0"/>
              </a:rPr>
              <a:t>Close your eyes.</a:t>
            </a:r>
          </a:p>
          <a:p>
            <a:pPr lvl="0">
              <a:buNone/>
            </a:pPr>
            <a:r>
              <a:rPr lang="en-US" altLang="ja-JP" sz="2400" dirty="0"/>
              <a:t>　　</a:t>
            </a:r>
            <a:r>
              <a:rPr lang="ja-JP" altLang="en-US" sz="2000" dirty="0"/>
              <a:t>（目を閉じなさい。</a:t>
            </a:r>
            <a:r>
              <a:rPr lang="ja-JP" altLang="en-US" sz="2000" dirty="0" smtClean="0"/>
              <a:t>）   その</a:t>
            </a:r>
            <a:r>
              <a:rPr lang="ja-JP" altLang="en-US" sz="2000" dirty="0"/>
              <a:t>間に、教師はカードを１枚取り去る</a:t>
            </a:r>
            <a:r>
              <a:rPr lang="ja-JP" altLang="en-US" sz="2000" dirty="0" smtClean="0"/>
              <a:t>。</a:t>
            </a:r>
            <a:endParaRPr lang="en-US" altLang="ja-JP" sz="2000" dirty="0" smtClean="0"/>
          </a:p>
          <a:p>
            <a:pPr lvl="0">
              <a:buNone/>
            </a:pPr>
            <a:r>
              <a:rPr lang="ja-JP" altLang="en-US" sz="2400" dirty="0" smtClean="0"/>
              <a:t>②</a:t>
            </a:r>
            <a:r>
              <a:rPr lang="ja-JP" altLang="en-US" sz="2400" b="1" dirty="0" smtClean="0">
                <a:latin typeface="Century" panose="02040604050505020304" pitchFamily="18" charset="0"/>
              </a:rPr>
              <a:t>　</a:t>
            </a:r>
            <a:r>
              <a:rPr lang="en-US" altLang="ja-JP" sz="2400" b="1" dirty="0" smtClean="0">
                <a:latin typeface="Century" panose="02040604050505020304" pitchFamily="18" charset="0"/>
              </a:rPr>
              <a:t>OK</a:t>
            </a:r>
            <a:r>
              <a:rPr lang="en-US" altLang="ja-JP" sz="2400" b="1" dirty="0">
                <a:latin typeface="Century" panose="02040604050505020304" pitchFamily="18" charset="0"/>
              </a:rPr>
              <a:t>. Open your eyes.</a:t>
            </a:r>
          </a:p>
          <a:p>
            <a:pPr lvl="0">
              <a:buNone/>
            </a:pPr>
            <a:r>
              <a:rPr lang="en-US" altLang="ja-JP" sz="2400" dirty="0"/>
              <a:t>　</a:t>
            </a:r>
            <a:r>
              <a:rPr lang="en-US" altLang="ja-JP" sz="2000" dirty="0"/>
              <a:t>　</a:t>
            </a:r>
            <a:r>
              <a:rPr lang="ja-JP" altLang="en-US" sz="2000" dirty="0"/>
              <a:t>（はい。目を開けなさい。</a:t>
            </a:r>
            <a:r>
              <a:rPr lang="ja-JP" altLang="en-US" sz="2000" dirty="0" smtClean="0"/>
              <a:t>）</a:t>
            </a:r>
            <a:endParaRPr lang="en-US" altLang="ja-JP" sz="2000" dirty="0" smtClean="0"/>
          </a:p>
          <a:p>
            <a:pPr lvl="0">
              <a:buNone/>
            </a:pPr>
            <a:r>
              <a:rPr lang="ja-JP" altLang="en-US" sz="2400" dirty="0" smtClean="0"/>
              <a:t>③　</a:t>
            </a:r>
            <a:r>
              <a:rPr lang="en-US" altLang="ja-JP" sz="2400" b="1" dirty="0" smtClean="0">
                <a:latin typeface="Century" panose="02040604050505020304" pitchFamily="18" charset="0"/>
              </a:rPr>
              <a:t>What’s </a:t>
            </a:r>
            <a:r>
              <a:rPr lang="en-US" altLang="ja-JP" sz="2400" b="1" dirty="0">
                <a:latin typeface="Century" panose="02040604050505020304" pitchFamily="18" charset="0"/>
              </a:rPr>
              <a:t>missing? </a:t>
            </a:r>
          </a:p>
          <a:p>
            <a:pPr lvl="0">
              <a:buNone/>
            </a:pPr>
            <a:r>
              <a:rPr lang="en-US" altLang="ja-JP" sz="2400" dirty="0"/>
              <a:t>　</a:t>
            </a:r>
            <a:r>
              <a:rPr lang="en-US" altLang="ja-JP" sz="2000" dirty="0"/>
              <a:t>　</a:t>
            </a:r>
            <a:r>
              <a:rPr lang="ja-JP" altLang="en-US" sz="2000" dirty="0"/>
              <a:t>（なくなったのは何ですか。）</a:t>
            </a:r>
          </a:p>
          <a:p>
            <a:pPr marL="0" indent="0">
              <a:buNone/>
            </a:pPr>
            <a:endParaRPr lang="en-US" altLang="ja-JP" sz="2400" dirty="0"/>
          </a:p>
          <a:p>
            <a:pPr marL="0" indent="0">
              <a:buNone/>
            </a:pPr>
            <a:endParaRPr lang="en-US" altLang="ja-JP" sz="2250" dirty="0" smtClean="0"/>
          </a:p>
          <a:p>
            <a:pPr marL="0" indent="0">
              <a:buNone/>
            </a:pPr>
            <a:r>
              <a:rPr lang="ja-JP" altLang="en-US" sz="2250" dirty="0" smtClean="0">
                <a:solidFill>
                  <a:srgbClr val="FF0066"/>
                </a:solidFill>
              </a:rPr>
              <a:t>これだけ言えればできます！</a:t>
            </a:r>
            <a:endParaRPr lang="en-US" altLang="ja-JP" sz="2250" dirty="0" smtClean="0">
              <a:solidFill>
                <a:srgbClr val="FF0066"/>
              </a:solidFill>
            </a:endParaRPr>
          </a:p>
          <a:p>
            <a:pPr marL="0" indent="0">
              <a:buNone/>
            </a:pPr>
            <a:endParaRPr lang="en-US" altLang="ja-JP" sz="2250" dirty="0">
              <a:solidFill>
                <a:srgbClr val="FF0066"/>
              </a:solidFill>
            </a:endParaRPr>
          </a:p>
          <a:p>
            <a:pPr marL="0" indent="0">
              <a:buNone/>
            </a:pPr>
            <a:endParaRPr kumimoji="1" lang="en-US" altLang="ja-JP" dirty="0" smtClean="0"/>
          </a:p>
          <a:p>
            <a:pPr marL="0" indent="0">
              <a:buNone/>
            </a:pPr>
            <a:endParaRPr kumimoji="1" lang="ja-JP" altLang="en-US" dirty="0"/>
          </a:p>
        </p:txBody>
      </p:sp>
      <p:sp>
        <p:nvSpPr>
          <p:cNvPr id="2" name="角丸四角形吹き出し 1"/>
          <p:cNvSpPr/>
          <p:nvPr/>
        </p:nvSpPr>
        <p:spPr>
          <a:xfrm>
            <a:off x="533260" y="1759707"/>
            <a:ext cx="8256494" cy="3141746"/>
          </a:xfrm>
          <a:prstGeom prst="wedgeRoundRectCallout">
            <a:avLst>
              <a:gd name="adj1" fmla="val -35420"/>
              <a:gd name="adj2" fmla="val 65171"/>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557236" y="260648"/>
            <a:ext cx="8072438" cy="578756"/>
          </a:xfrm>
          <a:prstGeom prst="rect">
            <a:avLst/>
          </a:prstGeom>
          <a:solidFill>
            <a:srgbClr val="66FF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chemeClr val="tx1"/>
                </a:solidFill>
                <a:latin typeface="Century" panose="02040604050505020304" pitchFamily="18" charset="0"/>
              </a:rPr>
              <a:t> Let’s Play         </a:t>
            </a:r>
            <a:r>
              <a:rPr lang="en-US" altLang="ja-JP" sz="2400" b="1" dirty="0" smtClean="0">
                <a:solidFill>
                  <a:schemeClr val="tx1"/>
                </a:solidFill>
                <a:latin typeface="Century" panose="02040604050505020304" pitchFamily="18" charset="0"/>
              </a:rPr>
              <a:t>“Hi, friends! </a:t>
            </a:r>
            <a:r>
              <a:rPr lang="ja-JP" altLang="en-US" sz="2400" b="1" dirty="0" smtClean="0">
                <a:solidFill>
                  <a:schemeClr val="tx1"/>
                </a:solidFill>
                <a:latin typeface="Century" panose="02040604050505020304" pitchFamily="18" charset="0"/>
              </a:rPr>
              <a:t>”</a:t>
            </a:r>
            <a:r>
              <a:rPr lang="en-US" altLang="ja-JP" sz="2400" b="1" dirty="0" smtClean="0">
                <a:solidFill>
                  <a:schemeClr val="tx1"/>
                </a:solidFill>
                <a:latin typeface="Century" panose="02040604050505020304" pitchFamily="18" charset="0"/>
              </a:rPr>
              <a:t>1 </a:t>
            </a:r>
            <a:r>
              <a:rPr lang="ja-JP" altLang="en-US" sz="2400" b="1" dirty="0">
                <a:solidFill>
                  <a:schemeClr val="tx1"/>
                </a:solidFill>
                <a:latin typeface="Century" panose="02040604050505020304" pitchFamily="18" charset="0"/>
              </a:rPr>
              <a:t>　</a:t>
            </a:r>
            <a:r>
              <a:rPr lang="en-US" altLang="ja-JP" sz="2400" b="1" dirty="0" smtClean="0">
                <a:solidFill>
                  <a:schemeClr val="tx1"/>
                </a:solidFill>
                <a:latin typeface="Century" panose="02040604050505020304" pitchFamily="18" charset="0"/>
              </a:rPr>
              <a:t>Lesson 8</a:t>
            </a:r>
            <a:endParaRPr lang="ja-JP" altLang="en-US" sz="2400" b="1" dirty="0">
              <a:solidFill>
                <a:schemeClr val="tx1"/>
              </a:solidFill>
              <a:latin typeface="Century" panose="02040604050505020304" pitchFamily="18" charset="0"/>
            </a:endParaRPr>
          </a:p>
        </p:txBody>
      </p:sp>
    </p:spTree>
    <p:extLst>
      <p:ext uri="{BB962C8B-B14F-4D97-AF65-F5344CB8AC3E}">
        <p14:creationId xmlns:p14="http://schemas.microsoft.com/office/powerpoint/2010/main" val="18057513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74917" y="224430"/>
            <a:ext cx="8610600" cy="523220"/>
          </a:xfrm>
          <a:prstGeom prst="rect">
            <a:avLst/>
          </a:prstGeom>
        </p:spPr>
        <p:txBody>
          <a:bodyPr wrap="square">
            <a:spAutoFit/>
          </a:bodyPr>
          <a:lstStyle/>
          <a:p>
            <a:pPr>
              <a:buNone/>
            </a:pPr>
            <a:r>
              <a:rPr lang="ja-JP" altLang="ja-JP" sz="2800" dirty="0"/>
              <a:t>＜</a:t>
            </a:r>
            <a:r>
              <a:rPr lang="ja-JP" altLang="en-US" sz="2800" dirty="0"/>
              <a:t>演　習</a:t>
            </a:r>
            <a:r>
              <a:rPr lang="ja-JP" altLang="en-US" sz="2800" dirty="0" smtClean="0"/>
              <a:t>＞</a:t>
            </a:r>
            <a:r>
              <a:rPr lang="ja-JP" altLang="en-US" sz="2400" dirty="0" smtClean="0"/>
              <a:t>教師役</a:t>
            </a:r>
            <a:r>
              <a:rPr lang="ja-JP" altLang="en-US" sz="2400" dirty="0"/>
              <a:t>を決めて，実際に体験してみましょう。</a:t>
            </a:r>
          </a:p>
        </p:txBody>
      </p:sp>
      <p:sp>
        <p:nvSpPr>
          <p:cNvPr id="41" name="コンテンツ プレースホルダー 2"/>
          <p:cNvSpPr txBox="1">
            <a:spLocks/>
          </p:cNvSpPr>
          <p:nvPr/>
        </p:nvSpPr>
        <p:spPr>
          <a:xfrm>
            <a:off x="274917" y="996591"/>
            <a:ext cx="8731696" cy="547275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dirty="0" smtClean="0"/>
              <a:t>先生：  </a:t>
            </a:r>
            <a:r>
              <a:rPr lang="en-US" altLang="ja-JP" b="1" dirty="0" smtClean="0">
                <a:latin typeface="Century" panose="02040604050505020304" pitchFamily="18" charset="0"/>
              </a:rPr>
              <a:t>Say </a:t>
            </a:r>
            <a:r>
              <a:rPr lang="en-US" altLang="ja-JP" b="1" dirty="0">
                <a:latin typeface="Century" panose="02040604050505020304" pitchFamily="18" charset="0"/>
              </a:rPr>
              <a:t>with me</a:t>
            </a:r>
            <a:r>
              <a:rPr lang="en-US" altLang="ja-JP" dirty="0" smtClean="0"/>
              <a:t>.</a:t>
            </a:r>
            <a:r>
              <a:rPr lang="ja-JP" altLang="en-US" sz="2000" dirty="0" smtClean="0"/>
              <a:t>（次の絵カードを先生と一緒に言いましょう。）</a:t>
            </a:r>
            <a:endParaRPr lang="en-US" altLang="ja-JP" sz="2000" dirty="0" smtClean="0"/>
          </a:p>
          <a:p>
            <a:pPr algn="l"/>
            <a:r>
              <a:rPr lang="ja-JP" altLang="en-US" dirty="0"/>
              <a:t>　</a:t>
            </a:r>
            <a:r>
              <a:rPr lang="ja-JP" altLang="en-US" dirty="0" smtClean="0"/>
              <a:t>　　　</a:t>
            </a:r>
            <a:r>
              <a:rPr lang="ja-JP" altLang="en-US" sz="2000" dirty="0" smtClean="0"/>
              <a:t>先生は、絵カード指しながら児童と一緒に言う。</a:t>
            </a:r>
            <a:endParaRPr lang="en-US" altLang="ja-JP" sz="2000" dirty="0" smtClean="0"/>
          </a:p>
          <a:p>
            <a:pPr algn="l"/>
            <a:r>
              <a:rPr lang="ja-JP" altLang="en-US" dirty="0" smtClean="0"/>
              <a:t>全員：  </a:t>
            </a:r>
            <a:r>
              <a:rPr lang="en-US" altLang="ja-JP" b="1" dirty="0" smtClean="0">
                <a:latin typeface="Century" panose="02040604050505020304" pitchFamily="18" charset="0"/>
              </a:rPr>
              <a:t>Japanese </a:t>
            </a:r>
            <a:r>
              <a:rPr lang="en-US" altLang="ja-JP" b="1" dirty="0">
                <a:latin typeface="Century" panose="02040604050505020304" pitchFamily="18" charset="0"/>
              </a:rPr>
              <a:t>/ math / science / social studies / music /</a:t>
            </a:r>
          </a:p>
          <a:p>
            <a:pPr algn="l"/>
            <a:r>
              <a:rPr lang="en-US" altLang="ja-JP" b="1" dirty="0">
                <a:latin typeface="Century" panose="02040604050505020304" pitchFamily="18" charset="0"/>
              </a:rPr>
              <a:t>           home economics / calligraphy / </a:t>
            </a:r>
            <a:r>
              <a:rPr lang="en-US" altLang="ja-JP" b="1" dirty="0" smtClean="0">
                <a:latin typeface="Century" panose="02040604050505020304" pitchFamily="18" charset="0"/>
              </a:rPr>
              <a:t>P.E</a:t>
            </a:r>
            <a:r>
              <a:rPr lang="en-US" altLang="ja-JP" b="1" dirty="0">
                <a:latin typeface="Century" panose="02040604050505020304" pitchFamily="18" charset="0"/>
              </a:rPr>
              <a:t>.</a:t>
            </a:r>
            <a:r>
              <a:rPr lang="en-US" altLang="ja-JP" b="1" dirty="0" smtClean="0">
                <a:latin typeface="Century" panose="02040604050505020304" pitchFamily="18" charset="0"/>
              </a:rPr>
              <a:t> </a:t>
            </a:r>
            <a:r>
              <a:rPr lang="en-US" altLang="ja-JP" b="1" dirty="0">
                <a:latin typeface="Century" panose="02040604050505020304" pitchFamily="18" charset="0"/>
              </a:rPr>
              <a:t>/ arts and crafts </a:t>
            </a:r>
            <a:r>
              <a:rPr lang="en-US" altLang="ja-JP" b="1" dirty="0" smtClean="0">
                <a:latin typeface="Century" panose="02040604050505020304" pitchFamily="18" charset="0"/>
              </a:rPr>
              <a:t>/ </a:t>
            </a:r>
          </a:p>
          <a:p>
            <a:pPr algn="l"/>
            <a:r>
              <a:rPr lang="en-US" altLang="ja-JP" b="1" dirty="0">
                <a:latin typeface="Century" panose="02040604050505020304" pitchFamily="18" charset="0"/>
              </a:rPr>
              <a:t> </a:t>
            </a:r>
            <a:r>
              <a:rPr lang="en-US" altLang="ja-JP" b="1" dirty="0" smtClean="0">
                <a:latin typeface="Century" panose="02040604050505020304" pitchFamily="18" charset="0"/>
              </a:rPr>
              <a:t>          English</a:t>
            </a:r>
            <a:endParaRPr lang="en-US" altLang="ja-JP" b="1" dirty="0">
              <a:latin typeface="Century" panose="02040604050505020304" pitchFamily="18" charset="0"/>
            </a:endParaRPr>
          </a:p>
          <a:p>
            <a:pPr algn="l"/>
            <a:r>
              <a:rPr lang="ja-JP" altLang="en-US" dirty="0" smtClean="0"/>
              <a:t>先生：  </a:t>
            </a:r>
            <a:r>
              <a:rPr lang="en-US" altLang="ja-JP" b="1" dirty="0" smtClean="0">
                <a:latin typeface="Century" panose="02040604050505020304" pitchFamily="18" charset="0"/>
              </a:rPr>
              <a:t>Close your eyes.</a:t>
            </a:r>
            <a:r>
              <a:rPr lang="ja-JP" altLang="en-US" dirty="0" smtClean="0"/>
              <a:t>　　　　　　　→　次のスライドへ</a:t>
            </a:r>
            <a:endParaRPr lang="en-US" altLang="ja-JP" dirty="0" smtClean="0"/>
          </a:p>
          <a:p>
            <a:pPr algn="l"/>
            <a:endParaRPr lang="en-US" altLang="ja-JP" dirty="0" smtClean="0"/>
          </a:p>
          <a:p>
            <a:pPr algn="l"/>
            <a:endParaRPr lang="ja-JP" altLang="en-US" dirty="0"/>
          </a:p>
        </p:txBody>
      </p:sp>
      <p:pic>
        <p:nvPicPr>
          <p:cNvPr id="3" name="図 2" descr="スキャン 2.jpeg"/>
          <p:cNvPicPr>
            <a:picLocks noChangeAspect="1"/>
          </p:cNvPicPr>
          <p:nvPr/>
        </p:nvPicPr>
        <p:blipFill rotWithShape="1">
          <a:blip r:embed="rId2" cstate="print">
            <a:extLst>
              <a:ext uri="{28A0092B-C50C-407E-A947-70E740481C1C}">
                <a14:useLocalDpi xmlns:a14="http://schemas.microsoft.com/office/drawing/2010/main" val="0"/>
              </a:ext>
            </a:extLst>
          </a:blip>
          <a:srcRect l="60137" t="7626" r="25378" b="78213"/>
          <a:stretch/>
        </p:blipFill>
        <p:spPr>
          <a:xfrm rot="10800000">
            <a:off x="5498354" y="5187131"/>
            <a:ext cx="851646" cy="1177810"/>
          </a:xfrm>
          <a:prstGeom prst="rect">
            <a:avLst/>
          </a:prstGeom>
        </p:spPr>
      </p:pic>
      <p:pic>
        <p:nvPicPr>
          <p:cNvPr id="15" name="図 14" descr="スキャン 2.jpeg"/>
          <p:cNvPicPr>
            <a:picLocks noChangeAspect="1"/>
          </p:cNvPicPr>
          <p:nvPr/>
        </p:nvPicPr>
        <p:blipFill rotWithShape="1">
          <a:blip r:embed="rId2" cstate="print">
            <a:extLst>
              <a:ext uri="{28A0092B-C50C-407E-A947-70E740481C1C}">
                <a14:useLocalDpi xmlns:a14="http://schemas.microsoft.com/office/drawing/2010/main" val="0"/>
              </a:ext>
            </a:extLst>
          </a:blip>
          <a:srcRect l="59275" t="64532" r="25378" b="21742"/>
          <a:stretch/>
        </p:blipFill>
        <p:spPr>
          <a:xfrm rot="10800000">
            <a:off x="1359647" y="3948971"/>
            <a:ext cx="941294" cy="1190794"/>
          </a:xfrm>
          <a:prstGeom prst="rect">
            <a:avLst/>
          </a:prstGeom>
        </p:spPr>
      </p:pic>
      <p:pic>
        <p:nvPicPr>
          <p:cNvPr id="16" name="図 15" descr="スキャン 2.jpeg"/>
          <p:cNvPicPr>
            <a:picLocks noChangeAspect="1"/>
          </p:cNvPicPr>
          <p:nvPr/>
        </p:nvPicPr>
        <p:blipFill rotWithShape="1">
          <a:blip r:embed="rId2" cstate="print">
            <a:extLst>
              <a:ext uri="{28A0092B-C50C-407E-A947-70E740481C1C}">
                <a14:useLocalDpi xmlns:a14="http://schemas.microsoft.com/office/drawing/2010/main" val="0"/>
              </a:ext>
            </a:extLst>
          </a:blip>
          <a:srcRect l="12062" t="45360" r="73084" b="41133"/>
          <a:stretch/>
        </p:blipFill>
        <p:spPr>
          <a:xfrm rot="10800000">
            <a:off x="6469530" y="3959351"/>
            <a:ext cx="824754" cy="1060884"/>
          </a:xfrm>
          <a:prstGeom prst="rect">
            <a:avLst/>
          </a:prstGeom>
        </p:spPr>
      </p:pic>
      <p:pic>
        <p:nvPicPr>
          <p:cNvPr id="17" name="図 16" descr="スキャン 2.jpeg"/>
          <p:cNvPicPr>
            <a:picLocks noChangeAspect="1"/>
          </p:cNvPicPr>
          <p:nvPr/>
        </p:nvPicPr>
        <p:blipFill rotWithShape="1">
          <a:blip r:embed="rId2" cstate="print">
            <a:extLst>
              <a:ext uri="{28A0092B-C50C-407E-A947-70E740481C1C}">
                <a14:useLocalDpi xmlns:a14="http://schemas.microsoft.com/office/drawing/2010/main" val="0"/>
              </a:ext>
            </a:extLst>
          </a:blip>
          <a:srcRect l="59892" t="26188" r="25932" b="58344"/>
          <a:stretch/>
        </p:blipFill>
        <p:spPr>
          <a:xfrm rot="10800000">
            <a:off x="2495176" y="5064087"/>
            <a:ext cx="881529" cy="1360620"/>
          </a:xfrm>
          <a:prstGeom prst="rect">
            <a:avLst/>
          </a:prstGeom>
        </p:spPr>
      </p:pic>
      <p:pic>
        <p:nvPicPr>
          <p:cNvPr id="18" name="図 17" descr="スキャン 2.jpeg"/>
          <p:cNvPicPr>
            <a:picLocks noChangeAspect="1"/>
          </p:cNvPicPr>
          <p:nvPr/>
        </p:nvPicPr>
        <p:blipFill rotWithShape="1">
          <a:blip r:embed="rId2" cstate="print">
            <a:extLst>
              <a:ext uri="{28A0092B-C50C-407E-A947-70E740481C1C}">
                <a14:useLocalDpi xmlns:a14="http://schemas.microsoft.com/office/drawing/2010/main" val="0"/>
              </a:ext>
            </a:extLst>
          </a:blip>
          <a:srcRect l="12062" t="64532" r="72406" b="21916"/>
          <a:stretch/>
        </p:blipFill>
        <p:spPr>
          <a:xfrm rot="10800000">
            <a:off x="3511177" y="3954313"/>
            <a:ext cx="902445" cy="1113735"/>
          </a:xfrm>
          <a:prstGeom prst="rect">
            <a:avLst/>
          </a:prstGeom>
        </p:spPr>
      </p:pic>
      <p:pic>
        <p:nvPicPr>
          <p:cNvPr id="19" name="図 18" descr="スキャン 2.jpeg"/>
          <p:cNvPicPr>
            <a:picLocks noChangeAspect="1"/>
          </p:cNvPicPr>
          <p:nvPr/>
        </p:nvPicPr>
        <p:blipFill rotWithShape="1">
          <a:blip r:embed="rId2" cstate="print">
            <a:extLst>
              <a:ext uri="{28A0092B-C50C-407E-A947-70E740481C1C}">
                <a14:useLocalDpi xmlns:a14="http://schemas.microsoft.com/office/drawing/2010/main" val="0"/>
              </a:ext>
            </a:extLst>
          </a:blip>
          <a:srcRect l="35052" t="64532" r="48923" b="22091"/>
          <a:stretch/>
        </p:blipFill>
        <p:spPr>
          <a:xfrm rot="10800000">
            <a:off x="2407675" y="3959410"/>
            <a:ext cx="954092" cy="1126563"/>
          </a:xfrm>
          <a:prstGeom prst="rect">
            <a:avLst/>
          </a:prstGeom>
        </p:spPr>
      </p:pic>
      <p:pic>
        <p:nvPicPr>
          <p:cNvPr id="20" name="図 19" descr="スキャン 2.jpeg"/>
          <p:cNvPicPr>
            <a:picLocks noChangeAspect="1"/>
          </p:cNvPicPr>
          <p:nvPr/>
        </p:nvPicPr>
        <p:blipFill rotWithShape="1">
          <a:blip r:embed="rId2" cstate="print">
            <a:extLst>
              <a:ext uri="{28A0092B-C50C-407E-A947-70E740481C1C}">
                <a14:useLocalDpi xmlns:a14="http://schemas.microsoft.com/office/drawing/2010/main" val="0"/>
              </a:ext>
            </a:extLst>
          </a:blip>
          <a:srcRect l="59644" t="45359" r="26858" b="40000"/>
          <a:stretch/>
        </p:blipFill>
        <p:spPr>
          <a:xfrm rot="10800000">
            <a:off x="4616824" y="3876026"/>
            <a:ext cx="776942" cy="1192020"/>
          </a:xfrm>
          <a:prstGeom prst="rect">
            <a:avLst/>
          </a:prstGeom>
        </p:spPr>
      </p:pic>
      <p:pic>
        <p:nvPicPr>
          <p:cNvPr id="21" name="図 20" descr="スキャン 2.jpeg"/>
          <p:cNvPicPr>
            <a:picLocks noChangeAspect="1"/>
          </p:cNvPicPr>
          <p:nvPr/>
        </p:nvPicPr>
        <p:blipFill rotWithShape="1">
          <a:blip r:embed="rId2" cstate="print">
            <a:extLst>
              <a:ext uri="{28A0092B-C50C-407E-A947-70E740481C1C}">
                <a14:useLocalDpi xmlns:a14="http://schemas.microsoft.com/office/drawing/2010/main" val="0"/>
              </a:ext>
            </a:extLst>
          </a:blip>
          <a:srcRect l="35298" t="45360" r="49663" b="41089"/>
          <a:stretch/>
        </p:blipFill>
        <p:spPr>
          <a:xfrm rot="10800000">
            <a:off x="5498352" y="3952664"/>
            <a:ext cx="851647" cy="1085500"/>
          </a:xfrm>
          <a:prstGeom prst="rect">
            <a:avLst/>
          </a:prstGeom>
        </p:spPr>
      </p:pic>
      <p:pic>
        <p:nvPicPr>
          <p:cNvPr id="22" name="図 21" descr="スキャン 2.jpeg"/>
          <p:cNvPicPr>
            <a:picLocks noChangeAspect="1"/>
          </p:cNvPicPr>
          <p:nvPr/>
        </p:nvPicPr>
        <p:blipFill rotWithShape="1">
          <a:blip r:embed="rId2" cstate="print">
            <a:extLst>
              <a:ext uri="{28A0092B-C50C-407E-A947-70E740481C1C}">
                <a14:useLocalDpi xmlns:a14="http://schemas.microsoft.com/office/drawing/2010/main" val="0"/>
              </a:ext>
            </a:extLst>
          </a:blip>
          <a:srcRect l="35916" t="26188" r="49600" b="60043"/>
          <a:stretch/>
        </p:blipFill>
        <p:spPr>
          <a:xfrm rot="10800000">
            <a:off x="3496234" y="5207286"/>
            <a:ext cx="896471" cy="1205465"/>
          </a:xfrm>
          <a:prstGeom prst="rect">
            <a:avLst/>
          </a:prstGeom>
        </p:spPr>
      </p:pic>
      <p:pic>
        <p:nvPicPr>
          <p:cNvPr id="23" name="図 22" descr="スキャン 2.jpeg"/>
          <p:cNvPicPr>
            <a:picLocks noChangeAspect="1"/>
          </p:cNvPicPr>
          <p:nvPr/>
        </p:nvPicPr>
        <p:blipFill rotWithShape="1">
          <a:blip r:embed="rId2" cstate="print">
            <a:extLst>
              <a:ext uri="{28A0092B-C50C-407E-A947-70E740481C1C}">
                <a14:useLocalDpi xmlns:a14="http://schemas.microsoft.com/office/drawing/2010/main" val="0"/>
              </a:ext>
            </a:extLst>
          </a:blip>
          <a:srcRect l="12063" t="26188" r="73268" b="59782"/>
          <a:stretch/>
        </p:blipFill>
        <p:spPr>
          <a:xfrm rot="10800000">
            <a:off x="4527176" y="5201286"/>
            <a:ext cx="875551" cy="1184573"/>
          </a:xfrm>
          <a:prstGeom prst="rect">
            <a:avLst/>
          </a:prstGeom>
        </p:spPr>
      </p:pic>
    </p:spTree>
    <p:extLst>
      <p:ext uri="{BB962C8B-B14F-4D97-AF65-F5344CB8AC3E}">
        <p14:creationId xmlns:p14="http://schemas.microsoft.com/office/powerpoint/2010/main" val="258167368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74917" y="224430"/>
            <a:ext cx="8610600" cy="892552"/>
          </a:xfrm>
          <a:prstGeom prst="rect">
            <a:avLst/>
          </a:prstGeom>
        </p:spPr>
        <p:txBody>
          <a:bodyPr wrap="square">
            <a:spAutoFit/>
          </a:bodyPr>
          <a:lstStyle/>
          <a:p>
            <a:pPr>
              <a:buNone/>
            </a:pPr>
            <a:r>
              <a:rPr lang="ja-JP" altLang="ja-JP" sz="2800" dirty="0"/>
              <a:t>＜</a:t>
            </a:r>
            <a:r>
              <a:rPr lang="ja-JP" altLang="en-US" sz="2800" dirty="0"/>
              <a:t>演　習＞</a:t>
            </a:r>
          </a:p>
          <a:p>
            <a:pPr>
              <a:buNone/>
            </a:pPr>
            <a:endParaRPr lang="ja-JP" altLang="en-US" sz="2400" dirty="0"/>
          </a:p>
        </p:txBody>
      </p:sp>
      <p:sp>
        <p:nvSpPr>
          <p:cNvPr id="41" name="コンテンツ プレースホルダー 2"/>
          <p:cNvSpPr txBox="1">
            <a:spLocks/>
          </p:cNvSpPr>
          <p:nvPr/>
        </p:nvSpPr>
        <p:spPr>
          <a:xfrm>
            <a:off x="469152" y="866406"/>
            <a:ext cx="8379619" cy="547275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en-US" altLang="ja-JP" sz="2800" dirty="0"/>
              <a:t>【</a:t>
            </a:r>
            <a:r>
              <a:rPr lang="ja-JP" altLang="en-US" sz="2800" dirty="0"/>
              <a:t>ミッシングゲーム</a:t>
            </a:r>
            <a:r>
              <a:rPr lang="en-US" altLang="ja-JP" sz="2800" dirty="0"/>
              <a:t>】</a:t>
            </a:r>
          </a:p>
          <a:p>
            <a:pPr algn="l"/>
            <a:r>
              <a:rPr lang="ja-JP" altLang="en-US" sz="2800" dirty="0"/>
              <a:t>先生</a:t>
            </a:r>
            <a:r>
              <a:rPr lang="ja-JP" altLang="en-US" sz="2800" dirty="0" smtClean="0"/>
              <a:t>：  </a:t>
            </a:r>
            <a:r>
              <a:rPr lang="en-US" altLang="ja-JP" b="1" dirty="0" smtClean="0">
                <a:latin typeface="Century" panose="02040604050505020304" pitchFamily="18" charset="0"/>
              </a:rPr>
              <a:t>Open </a:t>
            </a:r>
            <a:r>
              <a:rPr lang="en-US" altLang="ja-JP" b="1" dirty="0">
                <a:latin typeface="Century" panose="02040604050505020304" pitchFamily="18" charset="0"/>
              </a:rPr>
              <a:t>your eyes.</a:t>
            </a:r>
          </a:p>
          <a:p>
            <a:pPr algn="l"/>
            <a:r>
              <a:rPr lang="en-US" altLang="ja-JP" b="1" dirty="0">
                <a:latin typeface="Century" panose="02040604050505020304" pitchFamily="18" charset="0"/>
              </a:rPr>
              <a:t>          </a:t>
            </a:r>
            <a:r>
              <a:rPr lang="en-US" altLang="ja-JP" b="1" dirty="0" smtClean="0">
                <a:latin typeface="Century" panose="02040604050505020304" pitchFamily="18" charset="0"/>
              </a:rPr>
              <a:t>   What’s missing ?</a:t>
            </a:r>
            <a:endParaRPr lang="en-US" altLang="ja-JP" b="1" dirty="0">
              <a:latin typeface="Century" panose="02040604050505020304" pitchFamily="18" charset="0"/>
            </a:endParaRPr>
          </a:p>
          <a:p>
            <a:pPr algn="l"/>
            <a:endParaRPr lang="en-US" altLang="ja-JP" dirty="0" smtClean="0"/>
          </a:p>
          <a:p>
            <a:pPr algn="l"/>
            <a:endParaRPr lang="ja-JP" altLang="en-US" dirty="0"/>
          </a:p>
        </p:txBody>
      </p:sp>
      <p:grpSp>
        <p:nvGrpSpPr>
          <p:cNvPr id="6" name="図形グループ 5"/>
          <p:cNvGrpSpPr/>
          <p:nvPr/>
        </p:nvGrpSpPr>
        <p:grpSpPr>
          <a:xfrm>
            <a:off x="911411" y="2599766"/>
            <a:ext cx="7739530" cy="3824942"/>
            <a:chOff x="1359647" y="3876026"/>
            <a:chExt cx="5934637" cy="2548681"/>
          </a:xfrm>
        </p:grpSpPr>
        <p:pic>
          <p:nvPicPr>
            <p:cNvPr id="3" name="図 2" descr="スキャン 2.jpeg"/>
            <p:cNvPicPr>
              <a:picLocks noChangeAspect="1"/>
            </p:cNvPicPr>
            <p:nvPr/>
          </p:nvPicPr>
          <p:blipFill rotWithShape="1">
            <a:blip r:embed="rId2" cstate="print">
              <a:extLst>
                <a:ext uri="{28A0092B-C50C-407E-A947-70E740481C1C}">
                  <a14:useLocalDpi xmlns:a14="http://schemas.microsoft.com/office/drawing/2010/main" val="0"/>
                </a:ext>
              </a:extLst>
            </a:blip>
            <a:srcRect l="60137" t="7626" r="25378" b="78213"/>
            <a:stretch/>
          </p:blipFill>
          <p:spPr>
            <a:xfrm rot="10800000">
              <a:off x="5498354" y="5187131"/>
              <a:ext cx="851646" cy="1177810"/>
            </a:xfrm>
            <a:prstGeom prst="rect">
              <a:avLst/>
            </a:prstGeom>
          </p:spPr>
        </p:pic>
        <p:pic>
          <p:nvPicPr>
            <p:cNvPr id="15" name="図 14" descr="スキャン 2.jpeg"/>
            <p:cNvPicPr>
              <a:picLocks noChangeAspect="1"/>
            </p:cNvPicPr>
            <p:nvPr/>
          </p:nvPicPr>
          <p:blipFill rotWithShape="1">
            <a:blip r:embed="rId2" cstate="print">
              <a:extLst>
                <a:ext uri="{28A0092B-C50C-407E-A947-70E740481C1C}">
                  <a14:useLocalDpi xmlns:a14="http://schemas.microsoft.com/office/drawing/2010/main" val="0"/>
                </a:ext>
              </a:extLst>
            </a:blip>
            <a:srcRect l="59275" t="64532" r="25378" b="21742"/>
            <a:stretch/>
          </p:blipFill>
          <p:spPr>
            <a:xfrm rot="10800000">
              <a:off x="1359647" y="3948971"/>
              <a:ext cx="941294" cy="1190794"/>
            </a:xfrm>
            <a:prstGeom prst="rect">
              <a:avLst/>
            </a:prstGeom>
          </p:spPr>
        </p:pic>
        <p:pic>
          <p:nvPicPr>
            <p:cNvPr id="16" name="図 15" descr="スキャン 2.jpeg"/>
            <p:cNvPicPr>
              <a:picLocks noChangeAspect="1"/>
            </p:cNvPicPr>
            <p:nvPr/>
          </p:nvPicPr>
          <p:blipFill rotWithShape="1">
            <a:blip r:embed="rId2" cstate="print">
              <a:extLst>
                <a:ext uri="{28A0092B-C50C-407E-A947-70E740481C1C}">
                  <a14:useLocalDpi xmlns:a14="http://schemas.microsoft.com/office/drawing/2010/main" val="0"/>
                </a:ext>
              </a:extLst>
            </a:blip>
            <a:srcRect l="12062" t="45360" r="73084" b="41133"/>
            <a:stretch/>
          </p:blipFill>
          <p:spPr>
            <a:xfrm rot="10800000">
              <a:off x="6469530" y="3959351"/>
              <a:ext cx="824754" cy="1060884"/>
            </a:xfrm>
            <a:prstGeom prst="rect">
              <a:avLst/>
            </a:prstGeom>
          </p:spPr>
        </p:pic>
        <p:pic>
          <p:nvPicPr>
            <p:cNvPr id="17" name="図 16" descr="スキャン 2.jpeg"/>
            <p:cNvPicPr>
              <a:picLocks noChangeAspect="1"/>
            </p:cNvPicPr>
            <p:nvPr/>
          </p:nvPicPr>
          <p:blipFill rotWithShape="1">
            <a:blip r:embed="rId2" cstate="print">
              <a:extLst>
                <a:ext uri="{28A0092B-C50C-407E-A947-70E740481C1C}">
                  <a14:useLocalDpi xmlns:a14="http://schemas.microsoft.com/office/drawing/2010/main" val="0"/>
                </a:ext>
              </a:extLst>
            </a:blip>
            <a:srcRect l="59892" t="26188" r="25932" b="58344"/>
            <a:stretch/>
          </p:blipFill>
          <p:spPr>
            <a:xfrm rot="10800000">
              <a:off x="2495176" y="5064087"/>
              <a:ext cx="881529" cy="1360620"/>
            </a:xfrm>
            <a:prstGeom prst="rect">
              <a:avLst/>
            </a:prstGeom>
          </p:spPr>
        </p:pic>
        <p:pic>
          <p:nvPicPr>
            <p:cNvPr id="19" name="図 18" descr="スキャン 2.jpeg"/>
            <p:cNvPicPr>
              <a:picLocks noChangeAspect="1"/>
            </p:cNvPicPr>
            <p:nvPr/>
          </p:nvPicPr>
          <p:blipFill rotWithShape="1">
            <a:blip r:embed="rId2" cstate="print">
              <a:extLst>
                <a:ext uri="{28A0092B-C50C-407E-A947-70E740481C1C}">
                  <a14:useLocalDpi xmlns:a14="http://schemas.microsoft.com/office/drawing/2010/main" val="0"/>
                </a:ext>
              </a:extLst>
            </a:blip>
            <a:srcRect l="35052" t="64532" r="48923" b="22091"/>
            <a:stretch/>
          </p:blipFill>
          <p:spPr>
            <a:xfrm rot="10800000">
              <a:off x="2407675" y="3959410"/>
              <a:ext cx="954092" cy="1126563"/>
            </a:xfrm>
            <a:prstGeom prst="rect">
              <a:avLst/>
            </a:prstGeom>
          </p:spPr>
        </p:pic>
        <p:pic>
          <p:nvPicPr>
            <p:cNvPr id="20" name="図 19" descr="スキャン 2.jpeg"/>
            <p:cNvPicPr>
              <a:picLocks noChangeAspect="1"/>
            </p:cNvPicPr>
            <p:nvPr/>
          </p:nvPicPr>
          <p:blipFill rotWithShape="1">
            <a:blip r:embed="rId2" cstate="print">
              <a:extLst>
                <a:ext uri="{28A0092B-C50C-407E-A947-70E740481C1C}">
                  <a14:useLocalDpi xmlns:a14="http://schemas.microsoft.com/office/drawing/2010/main" val="0"/>
                </a:ext>
              </a:extLst>
            </a:blip>
            <a:srcRect l="59644" t="45359" r="26858" b="40000"/>
            <a:stretch/>
          </p:blipFill>
          <p:spPr>
            <a:xfrm rot="10800000">
              <a:off x="4616824" y="3876026"/>
              <a:ext cx="776942" cy="1192020"/>
            </a:xfrm>
            <a:prstGeom prst="rect">
              <a:avLst/>
            </a:prstGeom>
          </p:spPr>
        </p:pic>
        <p:pic>
          <p:nvPicPr>
            <p:cNvPr id="21" name="図 20" descr="スキャン 2.jpeg"/>
            <p:cNvPicPr>
              <a:picLocks noChangeAspect="1"/>
            </p:cNvPicPr>
            <p:nvPr/>
          </p:nvPicPr>
          <p:blipFill rotWithShape="1">
            <a:blip r:embed="rId2" cstate="print">
              <a:extLst>
                <a:ext uri="{28A0092B-C50C-407E-A947-70E740481C1C}">
                  <a14:useLocalDpi xmlns:a14="http://schemas.microsoft.com/office/drawing/2010/main" val="0"/>
                </a:ext>
              </a:extLst>
            </a:blip>
            <a:srcRect l="35298" t="45360" r="49663" b="41089"/>
            <a:stretch/>
          </p:blipFill>
          <p:spPr>
            <a:xfrm rot="10800000">
              <a:off x="5498352" y="3952664"/>
              <a:ext cx="851647" cy="1085500"/>
            </a:xfrm>
            <a:prstGeom prst="rect">
              <a:avLst/>
            </a:prstGeom>
          </p:spPr>
        </p:pic>
        <p:pic>
          <p:nvPicPr>
            <p:cNvPr id="22" name="図 21" descr="スキャン 2.jpeg"/>
            <p:cNvPicPr>
              <a:picLocks noChangeAspect="1"/>
            </p:cNvPicPr>
            <p:nvPr/>
          </p:nvPicPr>
          <p:blipFill rotWithShape="1">
            <a:blip r:embed="rId2" cstate="print">
              <a:extLst>
                <a:ext uri="{28A0092B-C50C-407E-A947-70E740481C1C}">
                  <a14:useLocalDpi xmlns:a14="http://schemas.microsoft.com/office/drawing/2010/main" val="0"/>
                </a:ext>
              </a:extLst>
            </a:blip>
            <a:srcRect l="35916" t="26188" r="49600" b="60043"/>
            <a:stretch/>
          </p:blipFill>
          <p:spPr>
            <a:xfrm rot="10800000">
              <a:off x="3496234" y="5207286"/>
              <a:ext cx="896471" cy="1205465"/>
            </a:xfrm>
            <a:prstGeom prst="rect">
              <a:avLst/>
            </a:prstGeom>
          </p:spPr>
        </p:pic>
        <p:pic>
          <p:nvPicPr>
            <p:cNvPr id="23" name="図 22" descr="スキャン 2.jpeg"/>
            <p:cNvPicPr>
              <a:picLocks noChangeAspect="1"/>
            </p:cNvPicPr>
            <p:nvPr/>
          </p:nvPicPr>
          <p:blipFill rotWithShape="1">
            <a:blip r:embed="rId2" cstate="print">
              <a:extLst>
                <a:ext uri="{28A0092B-C50C-407E-A947-70E740481C1C}">
                  <a14:useLocalDpi xmlns:a14="http://schemas.microsoft.com/office/drawing/2010/main" val="0"/>
                </a:ext>
              </a:extLst>
            </a:blip>
            <a:srcRect l="12063" t="26188" r="73268" b="59782"/>
            <a:stretch/>
          </p:blipFill>
          <p:spPr>
            <a:xfrm rot="10800000">
              <a:off x="4527176" y="5201286"/>
              <a:ext cx="875551" cy="1184573"/>
            </a:xfrm>
            <a:prstGeom prst="rect">
              <a:avLst/>
            </a:prstGeom>
          </p:spPr>
        </p:pic>
        <p:sp>
          <p:nvSpPr>
            <p:cNvPr id="5" name="爆発 2 4"/>
            <p:cNvSpPr/>
            <p:nvPr/>
          </p:nvSpPr>
          <p:spPr>
            <a:xfrm>
              <a:off x="3496235" y="3944471"/>
              <a:ext cx="926353" cy="1060823"/>
            </a:xfrm>
            <a:prstGeom prst="irregularSeal2">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68635246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コンテンツ プレースホルダー 2"/>
          <p:cNvSpPr txBox="1">
            <a:spLocks/>
          </p:cNvSpPr>
          <p:nvPr/>
        </p:nvSpPr>
        <p:spPr>
          <a:xfrm>
            <a:off x="323528" y="771111"/>
            <a:ext cx="8131704" cy="1761539"/>
          </a:xfrm>
          <a:prstGeom prst="rect">
            <a:avLst/>
          </a:prstGeom>
          <a:ln>
            <a:no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dirty="0" smtClean="0"/>
              <a:t>【</a:t>
            </a:r>
            <a:r>
              <a:rPr lang="ja-JP" altLang="en-US" dirty="0" smtClean="0"/>
              <a:t>ミッシングゲーム</a:t>
            </a:r>
            <a:r>
              <a:rPr lang="en-US" altLang="ja-JP" dirty="0" smtClean="0"/>
              <a:t>】</a:t>
            </a:r>
          </a:p>
          <a:p>
            <a:pPr marL="0" indent="0">
              <a:buNone/>
            </a:pPr>
            <a:r>
              <a:rPr lang="ja-JP" altLang="en-US" sz="2400" dirty="0">
                <a:solidFill>
                  <a:srgbClr val="FF0066"/>
                </a:solidFill>
              </a:rPr>
              <a:t>＜</a:t>
            </a:r>
            <a:r>
              <a:rPr lang="ja-JP" altLang="en-US" sz="2400" dirty="0" err="1">
                <a:solidFill>
                  <a:srgbClr val="FF0066"/>
                </a:solidFill>
              </a:rPr>
              <a:t>ちょこっと</a:t>
            </a:r>
            <a:r>
              <a:rPr lang="ja-JP" altLang="en-US" sz="2400" dirty="0">
                <a:solidFill>
                  <a:srgbClr val="FF0066"/>
                </a:solidFill>
              </a:rPr>
              <a:t>グレードアップネタ①＞</a:t>
            </a:r>
            <a:endParaRPr lang="en-US" altLang="ja-JP" sz="2400" dirty="0">
              <a:solidFill>
                <a:srgbClr val="FF0066"/>
              </a:solidFill>
            </a:endParaRPr>
          </a:p>
          <a:p>
            <a:pPr marL="0" indent="0">
              <a:buNone/>
            </a:pPr>
            <a:r>
              <a:rPr lang="ja-JP" altLang="en-US" sz="2400" dirty="0"/>
              <a:t>①飽きないで３回行うには</a:t>
            </a:r>
            <a:endParaRPr lang="en-US" altLang="ja-JP" sz="2400" dirty="0"/>
          </a:p>
          <a:p>
            <a:pPr marL="0" indent="0">
              <a:buNone/>
            </a:pPr>
            <a:r>
              <a:rPr lang="ja-JP" altLang="en-US" sz="2000" dirty="0" smtClean="0"/>
              <a:t>   ○</a:t>
            </a:r>
            <a:r>
              <a:rPr lang="ja-JP" altLang="en-US" sz="2000" dirty="0"/>
              <a:t>取り去るカードを複数にする。 </a:t>
            </a:r>
            <a:r>
              <a:rPr lang="ja-JP" altLang="en-US" sz="2600" dirty="0"/>
              <a:t>　</a:t>
            </a:r>
            <a:endParaRPr lang="en-US" altLang="ja-JP" sz="2600" dirty="0" smtClean="0"/>
          </a:p>
          <a:p>
            <a:pPr marL="0" indent="0">
              <a:buFont typeface="Arial" panose="020B0604020202020204" pitchFamily="34" charset="0"/>
              <a:buNone/>
            </a:pPr>
            <a:endParaRPr lang="ja-JP" altLang="en-US" dirty="0" smtClean="0"/>
          </a:p>
          <a:p>
            <a:pPr>
              <a:buFont typeface="Arial" panose="020B0604020202020204" pitchFamily="34" charset="0"/>
              <a:buNone/>
            </a:pPr>
            <a:endParaRPr lang="en-US" altLang="ja-JP" sz="2000" dirty="0" smtClean="0"/>
          </a:p>
          <a:p>
            <a:pPr marL="0" indent="0">
              <a:buFont typeface="Arial" panose="020B0604020202020204" pitchFamily="34" charset="0"/>
              <a:buNone/>
            </a:pPr>
            <a:endParaRPr lang="ja-JP" altLang="en-US" sz="2000" dirty="0" smtClean="0"/>
          </a:p>
          <a:p>
            <a:pPr>
              <a:buFont typeface="Arial" panose="020B0604020202020204" pitchFamily="34" charset="0"/>
              <a:buNone/>
            </a:pPr>
            <a:endParaRPr lang="en-US" altLang="ja-JP" dirty="0" smtClean="0"/>
          </a:p>
          <a:p>
            <a:pPr marL="0" indent="0">
              <a:buFont typeface="Arial" panose="020B0604020202020204" pitchFamily="34" charset="0"/>
              <a:buNone/>
            </a:pPr>
            <a:endParaRPr lang="en-US" altLang="ja-JP" dirty="0" smtClean="0"/>
          </a:p>
          <a:p>
            <a:pPr marL="0" indent="0">
              <a:buFont typeface="Arial" panose="020B0604020202020204" pitchFamily="34" charset="0"/>
              <a:buNone/>
            </a:pPr>
            <a:endParaRPr lang="ja-JP" altLang="en-US" dirty="0"/>
          </a:p>
        </p:txBody>
      </p:sp>
      <p:sp>
        <p:nvSpPr>
          <p:cNvPr id="64" name="テキスト ボックス 63"/>
          <p:cNvSpPr txBox="1"/>
          <p:nvPr/>
        </p:nvSpPr>
        <p:spPr>
          <a:xfrm>
            <a:off x="534178" y="4237973"/>
            <a:ext cx="8189692" cy="1015663"/>
          </a:xfrm>
          <a:prstGeom prst="rect">
            <a:avLst/>
          </a:prstGeom>
          <a:noFill/>
        </p:spPr>
        <p:txBody>
          <a:bodyPr wrap="square" rtlCol="0">
            <a:spAutoFit/>
          </a:bodyPr>
          <a:lstStyle/>
          <a:p>
            <a:r>
              <a:rPr kumimoji="1" lang="ja-JP" altLang="en-US" sz="2000" dirty="0" smtClean="0"/>
              <a:t>○</a:t>
            </a:r>
            <a:r>
              <a:rPr lang="ja-JP" altLang="en-US" sz="2000" dirty="0" smtClean="0"/>
              <a:t>子供</a:t>
            </a:r>
            <a:r>
              <a:rPr lang="ja-JP" altLang="en-US" sz="2000" dirty="0"/>
              <a:t>が慣れたら、絵カードを取り去ったスペースに両側のカードを</a:t>
            </a:r>
            <a:r>
              <a:rPr lang="ja-JP" altLang="en-US" sz="2000" dirty="0" smtClean="0"/>
              <a:t>寄せて、</a:t>
            </a:r>
            <a:endParaRPr lang="en-US" altLang="ja-JP" sz="2000" dirty="0" smtClean="0"/>
          </a:p>
          <a:p>
            <a:r>
              <a:rPr lang="en-US" altLang="ja-JP" sz="2000" dirty="0"/>
              <a:t> </a:t>
            </a:r>
            <a:r>
              <a:rPr lang="en-US" altLang="ja-JP" sz="2000" dirty="0" smtClean="0"/>
              <a:t>   </a:t>
            </a:r>
            <a:r>
              <a:rPr lang="ja-JP" altLang="en-US" sz="2000" dirty="0" smtClean="0"/>
              <a:t>難易度</a:t>
            </a:r>
            <a:r>
              <a:rPr lang="ja-JP" altLang="en-US" sz="2000" dirty="0"/>
              <a:t>を上げることもできます。</a:t>
            </a:r>
            <a:endParaRPr lang="en-US" altLang="ja-JP" sz="2000" dirty="0"/>
          </a:p>
          <a:p>
            <a:endParaRPr kumimoji="1" lang="ja-JP" altLang="en-US" sz="2000" dirty="0"/>
          </a:p>
        </p:txBody>
      </p:sp>
      <p:pic>
        <p:nvPicPr>
          <p:cNvPr id="26" name="図 25" descr="スキャン 2.jpeg"/>
          <p:cNvPicPr>
            <a:picLocks noChangeAspect="1"/>
          </p:cNvPicPr>
          <p:nvPr/>
        </p:nvPicPr>
        <p:blipFill rotWithShape="1">
          <a:blip r:embed="rId2" cstate="print">
            <a:extLst>
              <a:ext uri="{28A0092B-C50C-407E-A947-70E740481C1C}">
                <a14:useLocalDpi xmlns:a14="http://schemas.microsoft.com/office/drawing/2010/main" val="0"/>
              </a:ext>
            </a:extLst>
          </a:blip>
          <a:srcRect l="59275" t="64532" r="25378" b="21742"/>
          <a:stretch/>
        </p:blipFill>
        <p:spPr>
          <a:xfrm rot="10800000">
            <a:off x="866588" y="2483306"/>
            <a:ext cx="746494" cy="781852"/>
          </a:xfrm>
          <a:prstGeom prst="rect">
            <a:avLst/>
          </a:prstGeom>
        </p:spPr>
      </p:pic>
      <p:pic>
        <p:nvPicPr>
          <p:cNvPr id="27" name="図 26" descr="スキャン 2.jpeg"/>
          <p:cNvPicPr>
            <a:picLocks noChangeAspect="1"/>
          </p:cNvPicPr>
          <p:nvPr/>
        </p:nvPicPr>
        <p:blipFill rotWithShape="1">
          <a:blip r:embed="rId3" cstate="print">
            <a:extLst>
              <a:ext uri="{28A0092B-C50C-407E-A947-70E740481C1C}">
                <a14:useLocalDpi xmlns:a14="http://schemas.microsoft.com/office/drawing/2010/main" val="0"/>
              </a:ext>
            </a:extLst>
          </a:blip>
          <a:srcRect l="12062" t="45360" r="73084" b="41133"/>
          <a:stretch/>
        </p:blipFill>
        <p:spPr>
          <a:xfrm rot="10800000">
            <a:off x="4918986" y="2490122"/>
            <a:ext cx="654072" cy="696556"/>
          </a:xfrm>
          <a:prstGeom prst="rect">
            <a:avLst/>
          </a:prstGeom>
        </p:spPr>
      </p:pic>
      <p:pic>
        <p:nvPicPr>
          <p:cNvPr id="28" name="図 27" descr="スキャン 2.jpeg"/>
          <p:cNvPicPr>
            <a:picLocks noChangeAspect="1"/>
          </p:cNvPicPr>
          <p:nvPr/>
        </p:nvPicPr>
        <p:blipFill rotWithShape="1">
          <a:blip r:embed="rId2" cstate="print">
            <a:extLst>
              <a:ext uri="{28A0092B-C50C-407E-A947-70E740481C1C}">
                <a14:useLocalDpi xmlns:a14="http://schemas.microsoft.com/office/drawing/2010/main" val="0"/>
              </a:ext>
            </a:extLst>
          </a:blip>
          <a:srcRect l="59892" t="26188" r="25932" b="58344"/>
          <a:stretch/>
        </p:blipFill>
        <p:spPr>
          <a:xfrm rot="10800000">
            <a:off x="1767120" y="3215470"/>
            <a:ext cx="699097" cy="893356"/>
          </a:xfrm>
          <a:prstGeom prst="rect">
            <a:avLst/>
          </a:prstGeom>
        </p:spPr>
      </p:pic>
      <p:pic>
        <p:nvPicPr>
          <p:cNvPr id="29" name="図 28" descr="スキャン 2.jpeg"/>
          <p:cNvPicPr>
            <a:picLocks noChangeAspect="1"/>
          </p:cNvPicPr>
          <p:nvPr/>
        </p:nvPicPr>
        <p:blipFill rotWithShape="1">
          <a:blip r:embed="rId4" cstate="print">
            <a:extLst>
              <a:ext uri="{28A0092B-C50C-407E-A947-70E740481C1C}">
                <a14:useLocalDpi xmlns:a14="http://schemas.microsoft.com/office/drawing/2010/main" val="0"/>
              </a:ext>
            </a:extLst>
          </a:blip>
          <a:srcRect l="35052" t="64532" r="48923" b="22091"/>
          <a:stretch/>
        </p:blipFill>
        <p:spPr>
          <a:xfrm rot="10800000">
            <a:off x="1697728" y="2490160"/>
            <a:ext cx="756644" cy="739679"/>
          </a:xfrm>
          <a:prstGeom prst="rect">
            <a:avLst/>
          </a:prstGeom>
        </p:spPr>
      </p:pic>
      <p:pic>
        <p:nvPicPr>
          <p:cNvPr id="30" name="図 29" descr="スキャン 2.jpeg"/>
          <p:cNvPicPr>
            <a:picLocks noChangeAspect="1"/>
          </p:cNvPicPr>
          <p:nvPr/>
        </p:nvPicPr>
        <p:blipFill rotWithShape="1">
          <a:blip r:embed="rId5" cstate="print">
            <a:extLst>
              <a:ext uri="{28A0092B-C50C-407E-A947-70E740481C1C}">
                <a14:useLocalDpi xmlns:a14="http://schemas.microsoft.com/office/drawing/2010/main" val="0"/>
              </a:ext>
            </a:extLst>
          </a:blip>
          <a:srcRect l="59644" t="45359" r="26858" b="40000"/>
          <a:stretch/>
        </p:blipFill>
        <p:spPr>
          <a:xfrm rot="10800000">
            <a:off x="3449696" y="2435412"/>
            <a:ext cx="616155" cy="782657"/>
          </a:xfrm>
          <a:prstGeom prst="rect">
            <a:avLst/>
          </a:prstGeom>
        </p:spPr>
      </p:pic>
      <p:pic>
        <p:nvPicPr>
          <p:cNvPr id="41" name="図 40" descr="スキャン 2.jpeg"/>
          <p:cNvPicPr>
            <a:picLocks noChangeAspect="1"/>
          </p:cNvPicPr>
          <p:nvPr/>
        </p:nvPicPr>
        <p:blipFill rotWithShape="1">
          <a:blip r:embed="rId2" cstate="print">
            <a:extLst>
              <a:ext uri="{28A0092B-C50C-407E-A947-70E740481C1C}">
                <a14:useLocalDpi xmlns:a14="http://schemas.microsoft.com/office/drawing/2010/main" val="0"/>
              </a:ext>
            </a:extLst>
          </a:blip>
          <a:srcRect l="35916" t="26188" r="49600" b="60043"/>
          <a:stretch/>
        </p:blipFill>
        <p:spPr>
          <a:xfrm rot="10800000">
            <a:off x="2561011" y="3309491"/>
            <a:ext cx="710947" cy="791485"/>
          </a:xfrm>
          <a:prstGeom prst="rect">
            <a:avLst/>
          </a:prstGeom>
        </p:spPr>
      </p:pic>
      <p:pic>
        <p:nvPicPr>
          <p:cNvPr id="42" name="図 41" descr="スキャン 2.jpeg"/>
          <p:cNvPicPr>
            <a:picLocks noChangeAspect="1"/>
          </p:cNvPicPr>
          <p:nvPr/>
        </p:nvPicPr>
        <p:blipFill rotWithShape="1">
          <a:blip r:embed="rId6" cstate="print">
            <a:extLst>
              <a:ext uri="{28A0092B-C50C-407E-A947-70E740481C1C}">
                <a14:useLocalDpi xmlns:a14="http://schemas.microsoft.com/office/drawing/2010/main" val="0"/>
              </a:ext>
            </a:extLst>
          </a:blip>
          <a:srcRect l="12063" t="26188" r="73268" b="59782"/>
          <a:stretch/>
        </p:blipFill>
        <p:spPr>
          <a:xfrm rot="10800000">
            <a:off x="3378600" y="3305552"/>
            <a:ext cx="694357" cy="777767"/>
          </a:xfrm>
          <a:prstGeom prst="rect">
            <a:avLst/>
          </a:prstGeom>
        </p:spPr>
      </p:pic>
      <p:sp>
        <p:nvSpPr>
          <p:cNvPr id="43" name="爆発 2 42"/>
          <p:cNvSpPr/>
          <p:nvPr/>
        </p:nvSpPr>
        <p:spPr>
          <a:xfrm>
            <a:off x="2561011" y="2480352"/>
            <a:ext cx="734645" cy="696516"/>
          </a:xfrm>
          <a:prstGeom prst="irregularSeal2">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45" name="図 44" descr="スキャン 2.jpeg"/>
          <p:cNvPicPr>
            <a:picLocks noChangeAspect="1"/>
          </p:cNvPicPr>
          <p:nvPr/>
        </p:nvPicPr>
        <p:blipFill rotWithShape="1">
          <a:blip r:embed="rId7" cstate="print">
            <a:extLst>
              <a:ext uri="{28A0092B-C50C-407E-A947-70E740481C1C}">
                <a14:useLocalDpi xmlns:a14="http://schemas.microsoft.com/office/drawing/2010/main" val="0"/>
              </a:ext>
            </a:extLst>
          </a:blip>
          <a:srcRect l="60137" t="7626" r="25378" b="78213"/>
          <a:stretch/>
        </p:blipFill>
        <p:spPr>
          <a:xfrm rot="10800000">
            <a:off x="3300135" y="5764540"/>
            <a:ext cx="675399" cy="773327"/>
          </a:xfrm>
          <a:prstGeom prst="rect">
            <a:avLst/>
          </a:prstGeom>
        </p:spPr>
      </p:pic>
      <p:pic>
        <p:nvPicPr>
          <p:cNvPr id="47" name="図 46" descr="スキャン 2.jpeg"/>
          <p:cNvPicPr>
            <a:picLocks noChangeAspect="1"/>
          </p:cNvPicPr>
          <p:nvPr/>
        </p:nvPicPr>
        <p:blipFill rotWithShape="1">
          <a:blip r:embed="rId3" cstate="print">
            <a:extLst>
              <a:ext uri="{28A0092B-C50C-407E-A947-70E740481C1C}">
                <a14:useLocalDpi xmlns:a14="http://schemas.microsoft.com/office/drawing/2010/main" val="0"/>
              </a:ext>
            </a:extLst>
          </a:blip>
          <a:srcRect l="12062" t="45360" r="73084" b="41133"/>
          <a:stretch/>
        </p:blipFill>
        <p:spPr>
          <a:xfrm rot="10800000">
            <a:off x="3323267" y="4943463"/>
            <a:ext cx="654072" cy="696556"/>
          </a:xfrm>
          <a:prstGeom prst="rect">
            <a:avLst/>
          </a:prstGeom>
        </p:spPr>
      </p:pic>
      <p:pic>
        <p:nvPicPr>
          <p:cNvPr id="48" name="図 47" descr="スキャン 2.jpeg"/>
          <p:cNvPicPr>
            <a:picLocks noChangeAspect="1"/>
          </p:cNvPicPr>
          <p:nvPr/>
        </p:nvPicPr>
        <p:blipFill rotWithShape="1">
          <a:blip r:embed="rId2" cstate="print">
            <a:extLst>
              <a:ext uri="{28A0092B-C50C-407E-A947-70E740481C1C}">
                <a14:useLocalDpi xmlns:a14="http://schemas.microsoft.com/office/drawing/2010/main" val="0"/>
              </a:ext>
            </a:extLst>
          </a:blip>
          <a:srcRect l="59892" t="26188" r="25932" b="58344"/>
          <a:stretch/>
        </p:blipFill>
        <p:spPr>
          <a:xfrm rot="10800000">
            <a:off x="1710343" y="5668811"/>
            <a:ext cx="699097" cy="893356"/>
          </a:xfrm>
          <a:prstGeom prst="rect">
            <a:avLst/>
          </a:prstGeom>
        </p:spPr>
      </p:pic>
      <p:pic>
        <p:nvPicPr>
          <p:cNvPr id="49" name="図 48" descr="スキャン 2.jpeg"/>
          <p:cNvPicPr>
            <a:picLocks noChangeAspect="1"/>
          </p:cNvPicPr>
          <p:nvPr/>
        </p:nvPicPr>
        <p:blipFill rotWithShape="1">
          <a:blip r:embed="rId4" cstate="print">
            <a:extLst>
              <a:ext uri="{28A0092B-C50C-407E-A947-70E740481C1C}">
                <a14:useLocalDpi xmlns:a14="http://schemas.microsoft.com/office/drawing/2010/main" val="0"/>
              </a:ext>
            </a:extLst>
          </a:blip>
          <a:srcRect l="35052" t="64532" r="48923" b="22091"/>
          <a:stretch/>
        </p:blipFill>
        <p:spPr>
          <a:xfrm rot="10800000">
            <a:off x="1640951" y="4943501"/>
            <a:ext cx="756644" cy="739679"/>
          </a:xfrm>
          <a:prstGeom prst="rect">
            <a:avLst/>
          </a:prstGeom>
        </p:spPr>
      </p:pic>
      <p:pic>
        <p:nvPicPr>
          <p:cNvPr id="50" name="図 49" descr="スキャン 2.jpeg"/>
          <p:cNvPicPr>
            <a:picLocks noChangeAspect="1"/>
          </p:cNvPicPr>
          <p:nvPr/>
        </p:nvPicPr>
        <p:blipFill rotWithShape="1">
          <a:blip r:embed="rId5" cstate="print">
            <a:extLst>
              <a:ext uri="{28A0092B-C50C-407E-A947-70E740481C1C}">
                <a14:useLocalDpi xmlns:a14="http://schemas.microsoft.com/office/drawing/2010/main" val="0"/>
              </a:ext>
            </a:extLst>
          </a:blip>
          <a:srcRect l="59644" t="45359" r="26858" b="40000"/>
          <a:stretch/>
        </p:blipFill>
        <p:spPr>
          <a:xfrm rot="10800000">
            <a:off x="2556214" y="4888753"/>
            <a:ext cx="616155" cy="782657"/>
          </a:xfrm>
          <a:prstGeom prst="rect">
            <a:avLst/>
          </a:prstGeom>
        </p:spPr>
      </p:pic>
      <p:pic>
        <p:nvPicPr>
          <p:cNvPr id="53" name="図 52" descr="スキャン 2.jpeg"/>
          <p:cNvPicPr>
            <a:picLocks noChangeAspect="1"/>
          </p:cNvPicPr>
          <p:nvPr/>
        </p:nvPicPr>
        <p:blipFill rotWithShape="1">
          <a:blip r:embed="rId6" cstate="print">
            <a:extLst>
              <a:ext uri="{28A0092B-C50C-407E-A947-70E740481C1C}">
                <a14:useLocalDpi xmlns:a14="http://schemas.microsoft.com/office/drawing/2010/main" val="0"/>
              </a:ext>
            </a:extLst>
          </a:blip>
          <a:srcRect l="12063" t="26188" r="73268" b="59782"/>
          <a:stretch/>
        </p:blipFill>
        <p:spPr>
          <a:xfrm rot="10800000">
            <a:off x="2529941" y="5758893"/>
            <a:ext cx="694357" cy="777767"/>
          </a:xfrm>
          <a:prstGeom prst="rect">
            <a:avLst/>
          </a:prstGeom>
        </p:spPr>
      </p:pic>
      <p:sp>
        <p:nvSpPr>
          <p:cNvPr id="2" name="爆発 2 1"/>
          <p:cNvSpPr/>
          <p:nvPr/>
        </p:nvSpPr>
        <p:spPr>
          <a:xfrm>
            <a:off x="4138706" y="3376705"/>
            <a:ext cx="672353" cy="672353"/>
          </a:xfrm>
          <a:prstGeom prst="irregularSeal2">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1" name="正方形/長方形 20"/>
          <p:cNvSpPr/>
          <p:nvPr/>
        </p:nvSpPr>
        <p:spPr>
          <a:xfrm>
            <a:off x="534178" y="77130"/>
            <a:ext cx="8072438" cy="578756"/>
          </a:xfrm>
          <a:prstGeom prst="rect">
            <a:avLst/>
          </a:prstGeom>
          <a:solidFill>
            <a:srgbClr val="66FF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chemeClr val="tx1"/>
                </a:solidFill>
                <a:latin typeface="Century" panose="02040604050505020304" pitchFamily="18" charset="0"/>
              </a:rPr>
              <a:t> Let’s Play         </a:t>
            </a:r>
            <a:r>
              <a:rPr lang="en-US" altLang="ja-JP" sz="2400" b="1" dirty="0" smtClean="0">
                <a:solidFill>
                  <a:schemeClr val="tx1"/>
                </a:solidFill>
                <a:latin typeface="Century" panose="02040604050505020304" pitchFamily="18" charset="0"/>
              </a:rPr>
              <a:t>“Hi, friends! </a:t>
            </a:r>
            <a:r>
              <a:rPr lang="ja-JP" altLang="en-US" sz="2400" b="1" dirty="0" smtClean="0">
                <a:solidFill>
                  <a:schemeClr val="tx1"/>
                </a:solidFill>
                <a:latin typeface="Century" panose="02040604050505020304" pitchFamily="18" charset="0"/>
              </a:rPr>
              <a:t>”</a:t>
            </a:r>
            <a:r>
              <a:rPr lang="en-US" altLang="ja-JP" sz="2400" b="1" dirty="0" smtClean="0">
                <a:solidFill>
                  <a:schemeClr val="tx1"/>
                </a:solidFill>
                <a:latin typeface="Century" panose="02040604050505020304" pitchFamily="18" charset="0"/>
              </a:rPr>
              <a:t>1 </a:t>
            </a:r>
            <a:r>
              <a:rPr lang="ja-JP" altLang="en-US" sz="2400" b="1" dirty="0">
                <a:solidFill>
                  <a:schemeClr val="tx1"/>
                </a:solidFill>
                <a:latin typeface="Century" panose="02040604050505020304" pitchFamily="18" charset="0"/>
              </a:rPr>
              <a:t>　</a:t>
            </a:r>
            <a:r>
              <a:rPr lang="en-US" altLang="ja-JP" sz="2400" b="1" dirty="0" smtClean="0">
                <a:solidFill>
                  <a:schemeClr val="tx1"/>
                </a:solidFill>
                <a:latin typeface="Century" panose="02040604050505020304" pitchFamily="18" charset="0"/>
              </a:rPr>
              <a:t>Lesson 8</a:t>
            </a:r>
            <a:endParaRPr lang="ja-JP" altLang="en-US" sz="2400" b="1" dirty="0">
              <a:solidFill>
                <a:schemeClr val="tx1"/>
              </a:solidFill>
              <a:latin typeface="Century" panose="02040604050505020304" pitchFamily="18" charset="0"/>
            </a:endParaRPr>
          </a:p>
        </p:txBody>
      </p:sp>
      <p:sp>
        <p:nvSpPr>
          <p:cNvPr id="22" name="爆発 2 21"/>
          <p:cNvSpPr/>
          <p:nvPr/>
        </p:nvSpPr>
        <p:spPr>
          <a:xfrm>
            <a:off x="4133507" y="2518583"/>
            <a:ext cx="672353" cy="672353"/>
          </a:xfrm>
          <a:prstGeom prst="irregularSeal2">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12791303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35781" y="1124744"/>
            <a:ext cx="8072438" cy="5472751"/>
          </a:xfrm>
        </p:spPr>
        <p:txBody>
          <a:bodyPr>
            <a:normAutofit fontScale="92500" lnSpcReduction="20000"/>
          </a:bodyPr>
          <a:lstStyle/>
          <a:p>
            <a:pPr marL="0" indent="0">
              <a:buNone/>
            </a:pPr>
            <a:r>
              <a:rPr lang="en-US" altLang="ja-JP" sz="3300" dirty="0"/>
              <a:t>【</a:t>
            </a:r>
            <a:r>
              <a:rPr lang="ja-JP" altLang="en-US" sz="3300" dirty="0"/>
              <a:t>ミッシングゲーム</a:t>
            </a:r>
            <a:r>
              <a:rPr lang="en-US" altLang="ja-JP" sz="3300" dirty="0"/>
              <a:t>】</a:t>
            </a:r>
          </a:p>
          <a:p>
            <a:pPr marL="0" indent="0">
              <a:buNone/>
            </a:pPr>
            <a:r>
              <a:rPr lang="ja-JP" altLang="ja-JP" sz="2600" dirty="0" smtClean="0">
                <a:solidFill>
                  <a:srgbClr val="FF0066"/>
                </a:solidFill>
              </a:rPr>
              <a:t>＜</a:t>
            </a:r>
            <a:r>
              <a:rPr lang="ja-JP" altLang="en-US" sz="2600" dirty="0">
                <a:solidFill>
                  <a:srgbClr val="FF0066"/>
                </a:solidFill>
              </a:rPr>
              <a:t>指導者の表現例＞</a:t>
            </a:r>
            <a:r>
              <a:rPr lang="en-US" altLang="ja-JP" sz="2600" dirty="0">
                <a:solidFill>
                  <a:srgbClr val="FF0066"/>
                </a:solidFill>
              </a:rPr>
              <a:t>　</a:t>
            </a:r>
            <a:r>
              <a:rPr lang="ja-JP" altLang="en-US" sz="2600" dirty="0" smtClean="0">
                <a:solidFill>
                  <a:srgbClr val="FF0066"/>
                </a:solidFill>
              </a:rPr>
              <a:t>グレードアップ版</a:t>
            </a:r>
            <a:endParaRPr lang="ja-JP" altLang="en-US" sz="2600" dirty="0">
              <a:solidFill>
                <a:srgbClr val="FF0066"/>
              </a:solidFill>
            </a:endParaRPr>
          </a:p>
          <a:p>
            <a:pPr marL="0" indent="0">
              <a:buNone/>
            </a:pPr>
            <a:endParaRPr lang="ja-JP" altLang="en-US" sz="1200" dirty="0"/>
          </a:p>
          <a:p>
            <a:pPr lvl="0">
              <a:buNone/>
            </a:pPr>
            <a:r>
              <a:rPr lang="en-US" altLang="ja-JP" sz="2400" dirty="0"/>
              <a:t>① </a:t>
            </a:r>
            <a:r>
              <a:rPr lang="en-US" sz="2400" b="1" dirty="0">
                <a:latin typeface="Century" panose="02040604050505020304" pitchFamily="18" charset="0"/>
              </a:rPr>
              <a:t>Now we are going to do a “What’s Missing? Game.”</a:t>
            </a:r>
          </a:p>
          <a:p>
            <a:pPr lvl="0">
              <a:buNone/>
            </a:pPr>
            <a:r>
              <a:rPr lang="ja-JP" altLang="en-US" sz="2400" dirty="0"/>
              <a:t>　　</a:t>
            </a:r>
            <a:r>
              <a:rPr lang="ja-JP" altLang="en-US" sz="2200" dirty="0"/>
              <a:t>（「なくなったのは何？」ゲームをしましょう。）</a:t>
            </a:r>
          </a:p>
          <a:p>
            <a:pPr lvl="0">
              <a:buNone/>
            </a:pPr>
            <a:r>
              <a:rPr lang="en-US" altLang="ja-JP" sz="2400" dirty="0"/>
              <a:t>② </a:t>
            </a:r>
            <a:r>
              <a:rPr lang="en-US" sz="2400" b="1" dirty="0">
                <a:latin typeface="Century" panose="02040604050505020304" pitchFamily="18" charset="0"/>
              </a:rPr>
              <a:t>Open your textbook to page </a:t>
            </a:r>
            <a:r>
              <a:rPr lang="en-US" altLang="ja-JP" sz="2400" b="1" dirty="0" smtClean="0">
                <a:latin typeface="Century" panose="02040604050505020304" pitchFamily="18" charset="0"/>
              </a:rPr>
              <a:t>32</a:t>
            </a:r>
            <a:r>
              <a:rPr lang="en-US" sz="2400" b="1" dirty="0" smtClean="0">
                <a:latin typeface="Century" panose="02040604050505020304" pitchFamily="18" charset="0"/>
              </a:rPr>
              <a:t>.</a:t>
            </a:r>
            <a:endParaRPr lang="en-US" sz="2400" b="1" dirty="0">
              <a:latin typeface="Century" panose="02040604050505020304" pitchFamily="18" charset="0"/>
            </a:endParaRPr>
          </a:p>
          <a:p>
            <a:pPr lvl="0">
              <a:buNone/>
            </a:pPr>
            <a:r>
              <a:rPr lang="ja-JP" altLang="en-US" sz="2400" dirty="0"/>
              <a:t>　　</a:t>
            </a:r>
            <a:r>
              <a:rPr lang="ja-JP" altLang="en-US" sz="2200" dirty="0"/>
              <a:t>（テキスト３２ページを開けなさい。）</a:t>
            </a:r>
          </a:p>
          <a:p>
            <a:pPr lvl="0">
              <a:buNone/>
            </a:pPr>
            <a:r>
              <a:rPr lang="en-US" altLang="ja-JP" sz="2400" dirty="0"/>
              <a:t>③ </a:t>
            </a:r>
            <a:r>
              <a:rPr lang="en-US" altLang="ja-JP" sz="2400" b="1" dirty="0">
                <a:latin typeface="Century" panose="02040604050505020304" pitchFamily="18" charset="0"/>
              </a:rPr>
              <a:t>What’s this subject</a:t>
            </a:r>
            <a:r>
              <a:rPr lang="en-US" altLang="ja-JP" sz="2400" b="1" dirty="0" smtClean="0">
                <a:latin typeface="Century" panose="02040604050505020304" pitchFamily="18" charset="0"/>
              </a:rPr>
              <a:t>?</a:t>
            </a:r>
            <a:endParaRPr lang="en-US" altLang="ja-JP" sz="2400" b="1" dirty="0">
              <a:latin typeface="Century" panose="02040604050505020304" pitchFamily="18" charset="0"/>
            </a:endParaRPr>
          </a:p>
          <a:p>
            <a:pPr>
              <a:buNone/>
            </a:pPr>
            <a:r>
              <a:rPr lang="en-US" altLang="ja-JP" sz="2400" dirty="0"/>
              <a:t>　　</a:t>
            </a:r>
            <a:r>
              <a:rPr lang="ja-JP" altLang="en-US" sz="2200" dirty="0" smtClean="0"/>
              <a:t>この</a:t>
            </a:r>
            <a:r>
              <a:rPr lang="ja-JP" altLang="en-US" sz="2200" dirty="0"/>
              <a:t>教科は何ですか</a:t>
            </a:r>
            <a:r>
              <a:rPr lang="ja-JP" altLang="en-US" sz="2200" dirty="0" smtClean="0"/>
              <a:t>。</a:t>
            </a:r>
            <a:r>
              <a:rPr lang="ja-JP" altLang="en-US" sz="2000" dirty="0"/>
              <a:t>（国語／算数／理科／社会／音楽／家庭／体育／図画工作／英語です等、絵カードの英語を一緒に言う。）</a:t>
            </a:r>
            <a:endParaRPr lang="en-US" altLang="ja-JP" sz="2000" dirty="0"/>
          </a:p>
          <a:p>
            <a:pPr lvl="0">
              <a:buNone/>
            </a:pPr>
            <a:r>
              <a:rPr lang="en-US" altLang="ja-JP" sz="2400" dirty="0" smtClean="0"/>
              <a:t>④ </a:t>
            </a:r>
            <a:r>
              <a:rPr lang="en-US" altLang="ja-JP" sz="2400" b="1" dirty="0">
                <a:latin typeface="Century" panose="02040604050505020304" pitchFamily="18" charset="0"/>
              </a:rPr>
              <a:t>Close your eyes.</a:t>
            </a:r>
          </a:p>
          <a:p>
            <a:pPr lvl="0">
              <a:buNone/>
            </a:pPr>
            <a:r>
              <a:rPr lang="en-US" altLang="ja-JP" sz="2400" dirty="0"/>
              <a:t>　　</a:t>
            </a:r>
            <a:r>
              <a:rPr lang="ja-JP" altLang="en-US" sz="2200" dirty="0"/>
              <a:t>（目を閉じなさい。）その間に、教師はカードを１枚取り去る。</a:t>
            </a:r>
            <a:endParaRPr lang="en-US" altLang="ja-JP" sz="2200" dirty="0"/>
          </a:p>
          <a:p>
            <a:pPr lvl="0">
              <a:buNone/>
            </a:pPr>
            <a:r>
              <a:rPr lang="en-US" altLang="ja-JP" sz="2400" dirty="0"/>
              <a:t>⑤ </a:t>
            </a:r>
            <a:r>
              <a:rPr lang="en-US" altLang="ja-JP" sz="2400" b="1" dirty="0">
                <a:latin typeface="Century" panose="02040604050505020304" pitchFamily="18" charset="0"/>
              </a:rPr>
              <a:t>OK. Open your eyes.</a:t>
            </a:r>
          </a:p>
          <a:p>
            <a:pPr lvl="0">
              <a:buNone/>
            </a:pPr>
            <a:r>
              <a:rPr lang="en-US" altLang="ja-JP" sz="2400" dirty="0"/>
              <a:t>　　</a:t>
            </a:r>
            <a:r>
              <a:rPr lang="ja-JP" altLang="en-US" sz="2200" dirty="0"/>
              <a:t>（はい。目を開けなさい。）</a:t>
            </a:r>
            <a:endParaRPr lang="en-US" altLang="ja-JP" sz="2200" dirty="0"/>
          </a:p>
          <a:p>
            <a:pPr lvl="0">
              <a:buNone/>
            </a:pPr>
            <a:r>
              <a:rPr lang="en-US" altLang="ja-JP" sz="2400" dirty="0"/>
              <a:t>⑥ </a:t>
            </a:r>
            <a:r>
              <a:rPr lang="en-US" altLang="ja-JP" sz="2400" b="1" dirty="0">
                <a:latin typeface="Century" panose="02040604050505020304" pitchFamily="18" charset="0"/>
              </a:rPr>
              <a:t>What’s missing? </a:t>
            </a:r>
          </a:p>
          <a:p>
            <a:pPr lvl="0">
              <a:buNone/>
            </a:pPr>
            <a:r>
              <a:rPr lang="en-US" altLang="ja-JP" sz="2400" dirty="0"/>
              <a:t>　</a:t>
            </a:r>
            <a:r>
              <a:rPr lang="en-US" altLang="ja-JP" sz="2200" dirty="0"/>
              <a:t>　</a:t>
            </a:r>
            <a:r>
              <a:rPr lang="ja-JP" altLang="en-US" sz="2200" dirty="0"/>
              <a:t>（なくなったのは何ですか。）</a:t>
            </a:r>
          </a:p>
          <a:p>
            <a:pPr marL="0" indent="0">
              <a:buNone/>
            </a:pPr>
            <a:endParaRPr lang="en-US" altLang="ja-JP" sz="2400" dirty="0"/>
          </a:p>
          <a:p>
            <a:pPr marL="0" indent="0">
              <a:buNone/>
            </a:pPr>
            <a:endParaRPr lang="en-US" altLang="ja-JP" sz="2250" dirty="0"/>
          </a:p>
          <a:p>
            <a:pPr marL="0" indent="0">
              <a:buNone/>
            </a:pPr>
            <a:endParaRPr kumimoji="1" lang="en-US" altLang="ja-JP" dirty="0" smtClean="0"/>
          </a:p>
          <a:p>
            <a:pPr marL="0" indent="0">
              <a:buNone/>
            </a:pPr>
            <a:endParaRPr kumimoji="1" lang="ja-JP" altLang="en-US" dirty="0"/>
          </a:p>
        </p:txBody>
      </p:sp>
      <p:sp>
        <p:nvSpPr>
          <p:cNvPr id="5" name="正方形/長方形 4"/>
          <p:cNvSpPr/>
          <p:nvPr/>
        </p:nvSpPr>
        <p:spPr>
          <a:xfrm>
            <a:off x="557236" y="260648"/>
            <a:ext cx="8072438" cy="578756"/>
          </a:xfrm>
          <a:prstGeom prst="rect">
            <a:avLst/>
          </a:prstGeom>
          <a:solidFill>
            <a:srgbClr val="66FF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chemeClr val="tx1"/>
                </a:solidFill>
                <a:latin typeface="Century" panose="02040604050505020304" pitchFamily="18" charset="0"/>
              </a:rPr>
              <a:t> Let’s Play         </a:t>
            </a:r>
            <a:r>
              <a:rPr lang="en-US" altLang="ja-JP" sz="2400" b="1" dirty="0" smtClean="0">
                <a:solidFill>
                  <a:schemeClr val="tx1"/>
                </a:solidFill>
                <a:latin typeface="Century" panose="02040604050505020304" pitchFamily="18" charset="0"/>
              </a:rPr>
              <a:t>“Hi, friends! </a:t>
            </a:r>
            <a:r>
              <a:rPr lang="ja-JP" altLang="en-US" sz="2400" b="1" dirty="0" smtClean="0">
                <a:solidFill>
                  <a:schemeClr val="tx1"/>
                </a:solidFill>
                <a:latin typeface="Century" panose="02040604050505020304" pitchFamily="18" charset="0"/>
              </a:rPr>
              <a:t>”</a:t>
            </a:r>
            <a:r>
              <a:rPr lang="en-US" altLang="ja-JP" sz="2400" b="1" dirty="0" smtClean="0">
                <a:solidFill>
                  <a:schemeClr val="tx1"/>
                </a:solidFill>
                <a:latin typeface="Century" panose="02040604050505020304" pitchFamily="18" charset="0"/>
              </a:rPr>
              <a:t>1 </a:t>
            </a:r>
            <a:r>
              <a:rPr lang="ja-JP" altLang="en-US" sz="2400" b="1" dirty="0">
                <a:solidFill>
                  <a:schemeClr val="tx1"/>
                </a:solidFill>
                <a:latin typeface="Century" panose="02040604050505020304" pitchFamily="18" charset="0"/>
              </a:rPr>
              <a:t>　</a:t>
            </a:r>
            <a:r>
              <a:rPr lang="en-US" altLang="ja-JP" sz="2400" b="1" dirty="0" smtClean="0">
                <a:solidFill>
                  <a:schemeClr val="tx1"/>
                </a:solidFill>
                <a:latin typeface="Century" panose="02040604050505020304" pitchFamily="18" charset="0"/>
              </a:rPr>
              <a:t>Lesson 8</a:t>
            </a:r>
            <a:endParaRPr lang="ja-JP" altLang="en-US" sz="2400" b="1" dirty="0">
              <a:solidFill>
                <a:schemeClr val="tx1"/>
              </a:solidFill>
              <a:latin typeface="Century" panose="02040604050505020304" pitchFamily="18" charset="0"/>
            </a:endParaRPr>
          </a:p>
        </p:txBody>
      </p:sp>
    </p:spTree>
    <p:extLst>
      <p:ext uri="{BB962C8B-B14F-4D97-AF65-F5344CB8AC3E}">
        <p14:creationId xmlns:p14="http://schemas.microsoft.com/office/powerpoint/2010/main" val="332356853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56753" y="300252"/>
            <a:ext cx="8072438" cy="467848"/>
          </a:xfrm>
        </p:spPr>
        <p:txBody>
          <a:bodyPr>
            <a:normAutofit fontScale="55000" lnSpcReduction="20000"/>
          </a:bodyPr>
          <a:lstStyle/>
          <a:p>
            <a:pPr marL="0" indent="0">
              <a:buNone/>
            </a:pPr>
            <a:r>
              <a:rPr kumimoji="1" lang="en-US" altLang="ja-JP" sz="5100" dirty="0" smtClean="0"/>
              <a:t>【</a:t>
            </a:r>
            <a:r>
              <a:rPr kumimoji="1" lang="ja-JP" altLang="en-US" sz="5100" dirty="0" smtClean="0"/>
              <a:t>ここがポイント</a:t>
            </a:r>
            <a:r>
              <a:rPr kumimoji="1" lang="en-US" altLang="ja-JP" sz="5100" dirty="0" smtClean="0"/>
              <a:t>】</a:t>
            </a:r>
          </a:p>
          <a:p>
            <a:pPr marL="0" indent="0">
              <a:buNone/>
            </a:pPr>
            <a:endParaRPr kumimoji="1" lang="ja-JP" altLang="en-US" dirty="0"/>
          </a:p>
        </p:txBody>
      </p:sp>
      <p:sp>
        <p:nvSpPr>
          <p:cNvPr id="7" name="サブタイトル 2"/>
          <p:cNvSpPr txBox="1">
            <a:spLocks/>
          </p:cNvSpPr>
          <p:nvPr/>
        </p:nvSpPr>
        <p:spPr>
          <a:xfrm>
            <a:off x="478624" y="836296"/>
            <a:ext cx="8413856" cy="5503791"/>
          </a:xfrm>
          <a:prstGeom prst="rect">
            <a:avLst/>
          </a:prstGeom>
          <a:ln>
            <a:solidFill>
              <a:schemeClr val="tx1"/>
            </a:solidFill>
          </a:ln>
        </p:spPr>
        <p:txBody>
          <a:bodyPr vert="horz" lIns="68580" tIns="34290" rIns="68580" bIns="34290" rtlCol="0">
            <a:normAutofit/>
          </a:bodyPr>
          <a:lstStyle/>
          <a:p>
            <a:pPr defTabSz="685800">
              <a:lnSpc>
                <a:spcPct val="90000"/>
              </a:lnSpc>
              <a:spcBef>
                <a:spcPts val="750"/>
              </a:spcBef>
              <a:defRPr/>
            </a:pPr>
            <a:r>
              <a:rPr lang="ja-JP" altLang="en-US" sz="2800" dirty="0"/>
              <a:t>②</a:t>
            </a:r>
            <a:r>
              <a:rPr lang="en-US" altLang="ja-JP" sz="2800" dirty="0"/>
              <a:t>　</a:t>
            </a:r>
            <a:r>
              <a:rPr lang="ja-JP" altLang="en-US" sz="2800" dirty="0" smtClean="0"/>
              <a:t>ゲームを楽しむこと自体が目的ではありません</a:t>
            </a:r>
            <a:endParaRPr lang="en-US" altLang="ja-JP" sz="2800" dirty="0" smtClean="0"/>
          </a:p>
          <a:p>
            <a:pPr defTabSz="685800">
              <a:lnSpc>
                <a:spcPct val="90000"/>
              </a:lnSpc>
              <a:spcBef>
                <a:spcPts val="750"/>
              </a:spcBef>
              <a:defRPr/>
            </a:pPr>
            <a:endParaRPr lang="en-US" altLang="ja-JP" sz="1100" dirty="0" smtClean="0"/>
          </a:p>
          <a:p>
            <a:pPr defTabSz="685800">
              <a:lnSpc>
                <a:spcPct val="90000"/>
              </a:lnSpc>
              <a:spcBef>
                <a:spcPts val="750"/>
              </a:spcBef>
              <a:defRPr/>
            </a:pPr>
            <a:r>
              <a:rPr lang="en-US" altLang="ja-JP" sz="2400" b="1" dirty="0" smtClean="0">
                <a:latin typeface="Century" panose="02040604050505020304" pitchFamily="18" charset="0"/>
              </a:rPr>
              <a:t>Let’s Play</a:t>
            </a:r>
            <a:r>
              <a:rPr lang="ja-JP" altLang="en-US" sz="2400" dirty="0" smtClean="0"/>
              <a:t>は、子供が体験して学ぶ時間です。ゲームの面白さが優先され、英語を話すことが二の次になっては本末転倒です。</a:t>
            </a:r>
            <a:endParaRPr lang="en-US" altLang="ja-JP" sz="2400" dirty="0" smtClean="0"/>
          </a:p>
          <a:p>
            <a:pPr defTabSz="685800">
              <a:lnSpc>
                <a:spcPct val="90000"/>
              </a:lnSpc>
              <a:spcBef>
                <a:spcPts val="750"/>
              </a:spcBef>
              <a:defRPr/>
            </a:pPr>
            <a:r>
              <a:rPr lang="ja-JP" altLang="en-US" sz="2800" dirty="0" smtClean="0"/>
              <a:t>　　　　　　　　　　</a:t>
            </a:r>
            <a:endParaRPr lang="en-US" altLang="ja-JP" sz="2800" dirty="0" smtClean="0"/>
          </a:p>
          <a:p>
            <a:pPr defTabSz="685800">
              <a:lnSpc>
                <a:spcPct val="90000"/>
              </a:lnSpc>
              <a:spcBef>
                <a:spcPts val="750"/>
              </a:spcBef>
              <a:defRPr/>
            </a:pPr>
            <a:r>
              <a:rPr lang="ja-JP" altLang="ja-JP" sz="2800" dirty="0"/>
              <a:t>　</a:t>
            </a:r>
            <a:r>
              <a:rPr lang="ja-JP" altLang="en-US" sz="2800" dirty="0" smtClean="0"/>
              <a:t>　　　　　　　　　　</a:t>
            </a:r>
            <a:r>
              <a:rPr lang="en-US" altLang="ja-JP" sz="2800" dirty="0" smtClean="0"/>
              <a:t> </a:t>
            </a:r>
            <a:r>
              <a:rPr lang="ja-JP" altLang="en-US" sz="2400" dirty="0" smtClean="0">
                <a:solidFill>
                  <a:srgbClr val="FF0066"/>
                </a:solidFill>
              </a:rPr>
              <a:t>そ</a:t>
            </a:r>
            <a:r>
              <a:rPr lang="ja-JP" altLang="en-US" sz="2400" dirty="0">
                <a:solidFill>
                  <a:srgbClr val="FF0066"/>
                </a:solidFill>
              </a:rPr>
              <a:t>・の・た・め・</a:t>
            </a:r>
            <a:r>
              <a:rPr lang="ja-JP" altLang="en-US" sz="2400" dirty="0" smtClean="0">
                <a:solidFill>
                  <a:srgbClr val="FF0066"/>
                </a:solidFill>
              </a:rPr>
              <a:t>に</a:t>
            </a:r>
            <a:endParaRPr lang="en-US" altLang="ja-JP" sz="2400" dirty="0">
              <a:solidFill>
                <a:srgbClr val="FF0066"/>
              </a:solidFill>
            </a:endParaRPr>
          </a:p>
          <a:p>
            <a:pPr defTabSz="685800">
              <a:lnSpc>
                <a:spcPct val="90000"/>
              </a:lnSpc>
              <a:spcBef>
                <a:spcPts val="750"/>
              </a:spcBef>
              <a:defRPr/>
            </a:pPr>
            <a:r>
              <a:rPr lang="ja-JP" altLang="en-US" sz="2400" dirty="0" smtClean="0"/>
              <a:t>できるだけたくさん英語を聞いたり</a:t>
            </a:r>
            <a:r>
              <a:rPr lang="ja-JP" altLang="en-US" sz="2400" dirty="0"/>
              <a:t>話し</a:t>
            </a:r>
            <a:r>
              <a:rPr lang="ja-JP" altLang="en-US" sz="2400" dirty="0" smtClean="0"/>
              <a:t>たりする機会を設定しましょう。</a:t>
            </a:r>
            <a:endParaRPr lang="en-US" altLang="ja-JP" sz="2400" dirty="0" smtClean="0"/>
          </a:p>
          <a:p>
            <a:pPr defTabSz="685800">
              <a:lnSpc>
                <a:spcPct val="90000"/>
              </a:lnSpc>
              <a:spcBef>
                <a:spcPts val="750"/>
              </a:spcBef>
              <a:defRPr/>
            </a:pPr>
            <a:r>
              <a:rPr lang="ja-JP" altLang="en-US" sz="2800" dirty="0" smtClean="0"/>
              <a:t>　　　　　　　　　　　　</a:t>
            </a:r>
            <a:r>
              <a:rPr lang="ja-JP" altLang="en-US" sz="2400" dirty="0" smtClean="0">
                <a:solidFill>
                  <a:srgbClr val="FF0066"/>
                </a:solidFill>
              </a:rPr>
              <a:t>あなたなら、どうする？</a:t>
            </a:r>
            <a:endParaRPr lang="en-US" altLang="ja-JP" sz="2400" dirty="0" smtClean="0">
              <a:solidFill>
                <a:srgbClr val="FF0066"/>
              </a:solidFill>
            </a:endParaRPr>
          </a:p>
          <a:p>
            <a:pPr defTabSz="685800">
              <a:lnSpc>
                <a:spcPct val="90000"/>
              </a:lnSpc>
              <a:spcBef>
                <a:spcPts val="750"/>
              </a:spcBef>
              <a:defRPr/>
            </a:pPr>
            <a:endParaRPr lang="ja-JP" altLang="en-US" sz="2400" b="1" dirty="0" smtClean="0">
              <a:latin typeface="Century" panose="02040604050505020304" pitchFamily="18" charset="0"/>
            </a:endParaRPr>
          </a:p>
          <a:p>
            <a:pPr defTabSz="685800">
              <a:lnSpc>
                <a:spcPct val="90000"/>
              </a:lnSpc>
              <a:spcBef>
                <a:spcPts val="750"/>
              </a:spcBef>
              <a:defRPr/>
            </a:pPr>
            <a:r>
              <a:rPr lang="en-US" altLang="ja-JP" sz="2400" b="1" dirty="0" smtClean="0">
                <a:latin typeface="Century" panose="02040604050505020304" pitchFamily="18" charset="0"/>
              </a:rPr>
              <a:t>Hi, friends! 1</a:t>
            </a:r>
            <a:r>
              <a:rPr lang="ja-JP" altLang="en-US" sz="2400" dirty="0"/>
              <a:t>　</a:t>
            </a:r>
            <a:r>
              <a:rPr lang="en-US" altLang="ja-JP" sz="2400" b="1" dirty="0" smtClean="0">
                <a:latin typeface="Century" panose="02040604050505020304" pitchFamily="18" charset="0"/>
              </a:rPr>
              <a:t>Lesson 9</a:t>
            </a:r>
            <a:r>
              <a:rPr lang="ja-JP" altLang="en-US" sz="2400" dirty="0" smtClean="0"/>
              <a:t>の巻末の絵カードには、ランチメニューがたくさんあります。どんな活動が考えられるでしょうか。</a:t>
            </a:r>
            <a:endParaRPr lang="ja-JP" altLang="en-US" sz="2400" dirty="0"/>
          </a:p>
          <a:p>
            <a:pPr defTabSz="685800">
              <a:lnSpc>
                <a:spcPct val="90000"/>
              </a:lnSpc>
              <a:spcBef>
                <a:spcPts val="750"/>
              </a:spcBef>
              <a:defRPr/>
            </a:pPr>
            <a:endParaRPr lang="ja-JP" altLang="en-US" sz="2000" dirty="0"/>
          </a:p>
          <a:p>
            <a:pPr defTabSz="685800">
              <a:lnSpc>
                <a:spcPct val="90000"/>
              </a:lnSpc>
              <a:spcBef>
                <a:spcPts val="750"/>
              </a:spcBef>
              <a:defRPr/>
            </a:pPr>
            <a:endParaRPr lang="en-US" altLang="ja-JP" sz="2100" dirty="0" smtClean="0"/>
          </a:p>
          <a:p>
            <a:pPr defTabSz="685800">
              <a:lnSpc>
                <a:spcPct val="90000"/>
              </a:lnSpc>
              <a:spcBef>
                <a:spcPts val="750"/>
              </a:spcBef>
              <a:defRPr/>
            </a:pPr>
            <a:endParaRPr lang="en-US" altLang="ja-JP" sz="2100" dirty="0" smtClean="0"/>
          </a:p>
          <a:p>
            <a:pPr defTabSz="685800">
              <a:lnSpc>
                <a:spcPct val="90000"/>
              </a:lnSpc>
              <a:spcBef>
                <a:spcPts val="750"/>
              </a:spcBef>
              <a:defRPr/>
            </a:pPr>
            <a:endParaRPr lang="en-US" altLang="ja-JP" sz="2100" dirty="0" smtClean="0"/>
          </a:p>
          <a:p>
            <a:pPr defTabSz="685800">
              <a:lnSpc>
                <a:spcPct val="90000"/>
              </a:lnSpc>
              <a:spcBef>
                <a:spcPts val="750"/>
              </a:spcBef>
              <a:defRPr/>
            </a:pPr>
            <a:endParaRPr lang="en-US" altLang="ja-JP" sz="2100" dirty="0"/>
          </a:p>
          <a:p>
            <a:pPr defTabSz="685800">
              <a:lnSpc>
                <a:spcPct val="90000"/>
              </a:lnSpc>
              <a:spcBef>
                <a:spcPts val="750"/>
              </a:spcBef>
              <a:defRPr/>
            </a:pPr>
            <a:endParaRPr lang="en-US" altLang="ja-JP" sz="2100" dirty="0" smtClean="0"/>
          </a:p>
          <a:p>
            <a:pPr defTabSz="685800">
              <a:lnSpc>
                <a:spcPct val="90000"/>
              </a:lnSpc>
              <a:spcBef>
                <a:spcPts val="750"/>
              </a:spcBef>
              <a:defRPr/>
            </a:pPr>
            <a:endParaRPr lang="en-US" altLang="ja-JP" sz="1589" dirty="0"/>
          </a:p>
        </p:txBody>
      </p:sp>
      <p:sp>
        <p:nvSpPr>
          <p:cNvPr id="2" name="下矢印 1"/>
          <p:cNvSpPr/>
          <p:nvPr/>
        </p:nvSpPr>
        <p:spPr>
          <a:xfrm>
            <a:off x="2087828" y="4167172"/>
            <a:ext cx="814288" cy="686672"/>
          </a:xfrm>
          <a:prstGeom prst="downArrow">
            <a:avLst/>
          </a:prstGeom>
          <a:gradFill flip="none" rotWithShape="1">
            <a:gsLst>
              <a:gs pos="0">
                <a:srgbClr val="0000FF"/>
              </a:gs>
              <a:gs pos="100000">
                <a:srgbClr val="000090"/>
              </a:gs>
            </a:gsLst>
            <a:lin ang="54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4" name="下矢印 3"/>
          <p:cNvSpPr/>
          <p:nvPr/>
        </p:nvSpPr>
        <p:spPr>
          <a:xfrm>
            <a:off x="2080561" y="2420888"/>
            <a:ext cx="762000" cy="717177"/>
          </a:xfrm>
          <a:prstGeom prst="downArrow">
            <a:avLst/>
          </a:prstGeom>
          <a:gradFill flip="none" rotWithShape="1">
            <a:gsLst>
              <a:gs pos="0">
                <a:srgbClr val="0000FF"/>
              </a:gs>
              <a:gs pos="100000">
                <a:srgbClr val="000090"/>
              </a:gs>
            </a:gsLst>
            <a:lin ang="54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400962347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78117" y="209177"/>
            <a:ext cx="8072438" cy="467848"/>
          </a:xfrm>
          <a:solidFill>
            <a:srgbClr val="FF66FF"/>
          </a:solidFill>
          <a:ln>
            <a:solidFill>
              <a:schemeClr val="tx1"/>
            </a:solidFill>
          </a:ln>
        </p:spPr>
        <p:txBody>
          <a:bodyPr>
            <a:normAutofit fontScale="55000" lnSpcReduction="20000"/>
          </a:bodyPr>
          <a:lstStyle/>
          <a:p>
            <a:pPr marL="0" indent="0">
              <a:buNone/>
            </a:pPr>
            <a:r>
              <a:rPr kumimoji="1" lang="en-US" altLang="ja-JP" sz="3800" dirty="0" smtClean="0"/>
              <a:t>【</a:t>
            </a:r>
            <a:r>
              <a:rPr lang="ja-JP" altLang="en-US" sz="3800" dirty="0" smtClean="0"/>
              <a:t>カードゲーム紹介</a:t>
            </a:r>
            <a:r>
              <a:rPr kumimoji="1" lang="en-US" altLang="ja-JP" sz="3800" dirty="0" smtClean="0"/>
              <a:t>】</a:t>
            </a:r>
            <a:r>
              <a:rPr kumimoji="1" lang="ja-JP" altLang="en-US" sz="5100" dirty="0" smtClean="0"/>
              <a:t>　　</a:t>
            </a:r>
            <a:r>
              <a:rPr lang="en-US" altLang="ja-JP" sz="5100" dirty="0" smtClean="0"/>
              <a:t>“</a:t>
            </a:r>
            <a:r>
              <a:rPr lang="en-US" altLang="ja-JP" sz="4000" b="1" dirty="0" smtClean="0">
                <a:latin typeface="Century" panose="02040604050505020304" pitchFamily="18" charset="0"/>
              </a:rPr>
              <a:t>Hi, friends! </a:t>
            </a:r>
            <a:r>
              <a:rPr lang="ja-JP" altLang="en-US" sz="4000" b="1" dirty="0" smtClean="0">
                <a:latin typeface="Century" panose="02040604050505020304" pitchFamily="18" charset="0"/>
              </a:rPr>
              <a:t>”</a:t>
            </a:r>
            <a:r>
              <a:rPr lang="en-US" altLang="ja-JP" sz="4000" b="1" dirty="0" smtClean="0">
                <a:latin typeface="Century" panose="02040604050505020304" pitchFamily="18" charset="0"/>
              </a:rPr>
              <a:t> 1</a:t>
            </a:r>
            <a:r>
              <a:rPr lang="ja-JP" altLang="en-US" sz="4000" b="1" dirty="0" smtClean="0">
                <a:latin typeface="Century" panose="02040604050505020304" pitchFamily="18" charset="0"/>
              </a:rPr>
              <a:t>　</a:t>
            </a:r>
            <a:r>
              <a:rPr lang="ja-JP" altLang="en-US" sz="4000" b="1" dirty="0">
                <a:latin typeface="Century" panose="02040604050505020304" pitchFamily="18" charset="0"/>
              </a:rPr>
              <a:t>　</a:t>
            </a:r>
            <a:r>
              <a:rPr lang="en-US" altLang="ja-JP" sz="4000" b="1" dirty="0" smtClean="0">
                <a:latin typeface="Century" panose="02040604050505020304" pitchFamily="18" charset="0"/>
              </a:rPr>
              <a:t>Lesson  9</a:t>
            </a:r>
            <a:endParaRPr lang="ja-JP" altLang="en-US" sz="4000" b="1" dirty="0">
              <a:latin typeface="Century" panose="02040604050505020304" pitchFamily="18" charset="0"/>
            </a:endParaRPr>
          </a:p>
          <a:p>
            <a:pPr marL="0" indent="0">
              <a:buNone/>
            </a:pPr>
            <a:endParaRPr kumimoji="1" lang="en-US" altLang="ja-JP" sz="5100" dirty="0" smtClean="0"/>
          </a:p>
          <a:p>
            <a:pPr marL="0" indent="0">
              <a:buNone/>
            </a:pPr>
            <a:endParaRPr kumimoji="1" lang="ja-JP" altLang="en-US" dirty="0"/>
          </a:p>
        </p:txBody>
      </p:sp>
      <p:sp>
        <p:nvSpPr>
          <p:cNvPr id="7" name="サブタイトル 2"/>
          <p:cNvSpPr txBox="1">
            <a:spLocks/>
          </p:cNvSpPr>
          <p:nvPr/>
        </p:nvSpPr>
        <p:spPr>
          <a:xfrm>
            <a:off x="478117" y="836712"/>
            <a:ext cx="8336670" cy="3167523"/>
          </a:xfrm>
          <a:prstGeom prst="rect">
            <a:avLst/>
          </a:prstGeom>
          <a:ln>
            <a:solidFill>
              <a:schemeClr val="tx1"/>
            </a:solidFill>
          </a:ln>
        </p:spPr>
        <p:txBody>
          <a:bodyPr vert="horz" lIns="68580" tIns="34290" rIns="68580" bIns="34290" rtlCol="0">
            <a:normAutofit/>
          </a:bodyPr>
          <a:lstStyle/>
          <a:p>
            <a:pPr defTabSz="685800">
              <a:lnSpc>
                <a:spcPct val="90000"/>
              </a:lnSpc>
              <a:spcBef>
                <a:spcPts val="750"/>
              </a:spcBef>
              <a:defRPr/>
            </a:pPr>
            <a:endParaRPr lang="en-US" altLang="ja-JP" sz="1050" dirty="0" smtClean="0">
              <a:solidFill>
                <a:srgbClr val="FF0066"/>
              </a:solidFill>
            </a:endParaRPr>
          </a:p>
          <a:p>
            <a:pPr defTabSz="685800">
              <a:lnSpc>
                <a:spcPct val="90000"/>
              </a:lnSpc>
              <a:spcBef>
                <a:spcPts val="750"/>
              </a:spcBef>
              <a:defRPr/>
            </a:pPr>
            <a:r>
              <a:rPr lang="ja-JP" altLang="en-US" sz="2400" dirty="0" smtClean="0">
                <a:solidFill>
                  <a:srgbClr val="FF0066"/>
                </a:solidFill>
              </a:rPr>
              <a:t>＜偶然性のあるルールでたくさん話す・たくさん聞く＞</a:t>
            </a:r>
            <a:endParaRPr lang="en-US" altLang="ja-JP" sz="2400" dirty="0" smtClean="0">
              <a:solidFill>
                <a:srgbClr val="FF0066"/>
              </a:solidFill>
            </a:endParaRPr>
          </a:p>
          <a:p>
            <a:pPr defTabSz="685800">
              <a:lnSpc>
                <a:spcPct val="90000"/>
              </a:lnSpc>
              <a:spcBef>
                <a:spcPts val="750"/>
              </a:spcBef>
              <a:defRPr/>
            </a:pPr>
            <a:r>
              <a:rPr lang="en-US" altLang="ja-JP" dirty="0" smtClean="0"/>
              <a:t>①</a:t>
            </a:r>
            <a:r>
              <a:rPr lang="en-US" altLang="ja-JP" b="1" dirty="0" smtClean="0">
                <a:latin typeface="Century" panose="02040604050505020304" pitchFamily="18" charset="0"/>
              </a:rPr>
              <a:t>”Hi, friends! “ 1 </a:t>
            </a:r>
            <a:r>
              <a:rPr lang="ja-JP" altLang="en-US" b="1" dirty="0">
                <a:latin typeface="Century" panose="02040604050505020304" pitchFamily="18" charset="0"/>
              </a:rPr>
              <a:t>　</a:t>
            </a:r>
            <a:r>
              <a:rPr lang="en-US" altLang="ja-JP" b="1" dirty="0" smtClean="0">
                <a:latin typeface="Century" panose="02040604050505020304" pitchFamily="18" charset="0"/>
              </a:rPr>
              <a:t>Lesson 9 </a:t>
            </a:r>
            <a:r>
              <a:rPr lang="ja-JP" altLang="en-US" dirty="0" smtClean="0"/>
              <a:t>の巻末の絵カードを切り取ります。</a:t>
            </a:r>
            <a:endParaRPr lang="en-US" altLang="ja-JP" dirty="0" smtClean="0"/>
          </a:p>
          <a:p>
            <a:pPr defTabSz="685800">
              <a:lnSpc>
                <a:spcPct val="90000"/>
              </a:lnSpc>
              <a:spcBef>
                <a:spcPts val="750"/>
              </a:spcBef>
              <a:defRPr/>
            </a:pPr>
            <a:r>
              <a:rPr lang="en-US" altLang="ja-JP" dirty="0" smtClean="0"/>
              <a:t>②</a:t>
            </a:r>
            <a:r>
              <a:rPr lang="ja-JP" altLang="en-US" dirty="0" smtClean="0"/>
              <a:t>４</a:t>
            </a:r>
            <a:r>
              <a:rPr lang="en-US" altLang="ja-JP" dirty="0" smtClean="0"/>
              <a:t>〜</a:t>
            </a:r>
            <a:r>
              <a:rPr lang="ja-JP" altLang="en-US" dirty="0" smtClean="0"/>
              <a:t>５人グループで、絵カードを全員分あわせて裏返しにして積み重ねます。</a:t>
            </a:r>
            <a:endParaRPr lang="en-US" altLang="ja-JP" dirty="0" smtClean="0"/>
          </a:p>
          <a:p>
            <a:pPr defTabSz="685800">
              <a:lnSpc>
                <a:spcPct val="90000"/>
              </a:lnSpc>
              <a:spcBef>
                <a:spcPts val="750"/>
              </a:spcBef>
              <a:defRPr/>
            </a:pPr>
            <a:r>
              <a:rPr lang="en-US" altLang="ja-JP" dirty="0" smtClean="0"/>
              <a:t>③</a:t>
            </a:r>
            <a:r>
              <a:rPr lang="ja-JP" altLang="en-US" dirty="0" smtClean="0"/>
              <a:t>順番を決め、一人目が積み重ねたカードの上から一枚を取って、表返します。</a:t>
            </a:r>
            <a:endParaRPr lang="en-US" altLang="ja-JP" dirty="0" smtClean="0"/>
          </a:p>
          <a:p>
            <a:pPr defTabSz="685800">
              <a:lnSpc>
                <a:spcPct val="90000"/>
              </a:lnSpc>
              <a:spcBef>
                <a:spcPts val="750"/>
              </a:spcBef>
              <a:defRPr/>
            </a:pPr>
            <a:r>
              <a:rPr lang="en-US" altLang="ja-JP" dirty="0" smtClean="0"/>
              <a:t>④</a:t>
            </a:r>
            <a:r>
              <a:rPr lang="ja-JP" altLang="en-US" dirty="0" smtClean="0"/>
              <a:t>出たカードがハンバーガーなら、</a:t>
            </a:r>
            <a:r>
              <a:rPr lang="en-US" altLang="ja-JP" b="1" dirty="0" smtClean="0">
                <a:latin typeface="Century" panose="02040604050505020304" pitchFamily="18" charset="0"/>
              </a:rPr>
              <a:t>I’ d like a hamburger.  </a:t>
            </a:r>
            <a:r>
              <a:rPr lang="ja-JP" altLang="en-US" dirty="0" smtClean="0"/>
              <a:t>と言い、脇に置きます。</a:t>
            </a:r>
            <a:endParaRPr lang="en-US" altLang="ja-JP" dirty="0" smtClean="0"/>
          </a:p>
          <a:p>
            <a:pPr defTabSz="685800">
              <a:lnSpc>
                <a:spcPct val="90000"/>
              </a:lnSpc>
              <a:spcBef>
                <a:spcPts val="750"/>
              </a:spcBef>
              <a:defRPr/>
            </a:pPr>
            <a:r>
              <a:rPr lang="en-US" altLang="ja-JP" dirty="0" smtClean="0"/>
              <a:t>⑤</a:t>
            </a:r>
            <a:r>
              <a:rPr lang="ja-JP" altLang="en-US" dirty="0" smtClean="0"/>
              <a:t>次の順番の人からも同様に行います。</a:t>
            </a:r>
            <a:endParaRPr lang="en-US" altLang="ja-JP" dirty="0" smtClean="0"/>
          </a:p>
          <a:p>
            <a:pPr defTabSz="685800">
              <a:lnSpc>
                <a:spcPct val="90000"/>
              </a:lnSpc>
              <a:spcBef>
                <a:spcPts val="750"/>
              </a:spcBef>
              <a:defRPr/>
            </a:pPr>
            <a:r>
              <a:rPr lang="en-US" altLang="ja-JP" dirty="0" smtClean="0"/>
              <a:t>⑥</a:t>
            </a:r>
            <a:r>
              <a:rPr lang="ja-JP" altLang="en-US" dirty="0" smtClean="0"/>
              <a:t>もし、再び</a:t>
            </a:r>
            <a:r>
              <a:rPr lang="en-US" altLang="ja-JP" b="1" dirty="0" smtClean="0">
                <a:latin typeface="Century" panose="02040604050505020304" pitchFamily="18" charset="0"/>
              </a:rPr>
              <a:t>hamburger </a:t>
            </a:r>
            <a:r>
              <a:rPr lang="ja-JP" altLang="en-US" dirty="0" smtClean="0"/>
              <a:t>の絵カードが出たら、脇に置いてあるカードすべてをもらう</a:t>
            </a:r>
            <a:endParaRPr lang="en-US" altLang="ja-JP" dirty="0" smtClean="0"/>
          </a:p>
          <a:p>
            <a:pPr defTabSz="685800">
              <a:lnSpc>
                <a:spcPct val="90000"/>
              </a:lnSpc>
              <a:spcBef>
                <a:spcPts val="750"/>
              </a:spcBef>
              <a:defRPr/>
            </a:pPr>
            <a:r>
              <a:rPr lang="en-US" altLang="ja-JP" dirty="0"/>
              <a:t> </a:t>
            </a:r>
            <a:r>
              <a:rPr lang="en-US" altLang="ja-JP" dirty="0" smtClean="0"/>
              <a:t>  </a:t>
            </a:r>
            <a:r>
              <a:rPr lang="ja-JP" altLang="en-US" dirty="0" smtClean="0"/>
              <a:t>ことができます。</a:t>
            </a:r>
            <a:endParaRPr lang="en-US" altLang="ja-JP" dirty="0" smtClean="0"/>
          </a:p>
          <a:p>
            <a:pPr defTabSz="685800">
              <a:lnSpc>
                <a:spcPct val="90000"/>
              </a:lnSpc>
              <a:spcBef>
                <a:spcPts val="750"/>
              </a:spcBef>
              <a:defRPr/>
            </a:pPr>
            <a:endParaRPr lang="ja-JP" altLang="en-US" dirty="0"/>
          </a:p>
          <a:p>
            <a:pPr defTabSz="685800">
              <a:lnSpc>
                <a:spcPct val="90000"/>
              </a:lnSpc>
              <a:spcBef>
                <a:spcPts val="750"/>
              </a:spcBef>
              <a:defRPr/>
            </a:pPr>
            <a:endParaRPr lang="ja-JP" altLang="en-US" sz="2000" dirty="0"/>
          </a:p>
          <a:p>
            <a:pPr defTabSz="685800">
              <a:lnSpc>
                <a:spcPct val="90000"/>
              </a:lnSpc>
              <a:spcBef>
                <a:spcPts val="750"/>
              </a:spcBef>
              <a:defRPr/>
            </a:pPr>
            <a:endParaRPr lang="en-US" altLang="ja-JP" sz="2100" dirty="0" smtClean="0"/>
          </a:p>
          <a:p>
            <a:pPr defTabSz="685800">
              <a:lnSpc>
                <a:spcPct val="90000"/>
              </a:lnSpc>
              <a:spcBef>
                <a:spcPts val="750"/>
              </a:spcBef>
              <a:defRPr/>
            </a:pPr>
            <a:endParaRPr lang="en-US" altLang="ja-JP" sz="2100" dirty="0" smtClean="0"/>
          </a:p>
          <a:p>
            <a:pPr defTabSz="685800">
              <a:lnSpc>
                <a:spcPct val="90000"/>
              </a:lnSpc>
              <a:spcBef>
                <a:spcPts val="750"/>
              </a:spcBef>
              <a:defRPr/>
            </a:pPr>
            <a:endParaRPr lang="en-US" altLang="ja-JP" sz="2100" dirty="0"/>
          </a:p>
          <a:p>
            <a:pPr defTabSz="685800">
              <a:lnSpc>
                <a:spcPct val="90000"/>
              </a:lnSpc>
              <a:spcBef>
                <a:spcPts val="750"/>
              </a:spcBef>
              <a:defRPr/>
            </a:pPr>
            <a:endParaRPr lang="en-US" altLang="ja-JP" sz="2100" dirty="0" smtClean="0"/>
          </a:p>
          <a:p>
            <a:pPr defTabSz="685800">
              <a:lnSpc>
                <a:spcPct val="90000"/>
              </a:lnSpc>
              <a:spcBef>
                <a:spcPts val="750"/>
              </a:spcBef>
              <a:defRPr/>
            </a:pPr>
            <a:endParaRPr lang="en-US" altLang="ja-JP" sz="1589" dirty="0"/>
          </a:p>
        </p:txBody>
      </p:sp>
      <p:sp>
        <p:nvSpPr>
          <p:cNvPr id="25" name="右矢印 24"/>
          <p:cNvSpPr/>
          <p:nvPr/>
        </p:nvSpPr>
        <p:spPr>
          <a:xfrm>
            <a:off x="3137647" y="4870824"/>
            <a:ext cx="702235" cy="762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59" name="右矢印 58"/>
          <p:cNvSpPr/>
          <p:nvPr/>
        </p:nvSpPr>
        <p:spPr>
          <a:xfrm>
            <a:off x="6618941" y="4915647"/>
            <a:ext cx="687294" cy="70223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60" name="テキスト ボックス 59"/>
          <p:cNvSpPr txBox="1"/>
          <p:nvPr/>
        </p:nvSpPr>
        <p:spPr>
          <a:xfrm>
            <a:off x="7351058" y="4557059"/>
            <a:ext cx="1464236" cy="1200329"/>
          </a:xfrm>
          <a:prstGeom prst="rect">
            <a:avLst/>
          </a:prstGeom>
          <a:noFill/>
        </p:spPr>
        <p:txBody>
          <a:bodyPr wrap="square" rtlCol="0">
            <a:spAutoFit/>
          </a:bodyPr>
          <a:lstStyle/>
          <a:p>
            <a:r>
              <a:rPr kumimoji="1" lang="ja-JP" altLang="en-US" dirty="0" smtClean="0"/>
              <a:t>児童４が４枚のカード</a:t>
            </a:r>
            <a:r>
              <a:rPr lang="ja-JP" altLang="en-US" dirty="0" smtClean="0"/>
              <a:t>をもらうことができる。</a:t>
            </a:r>
            <a:endParaRPr kumimoji="1" lang="ja-JP" altLang="en-US" dirty="0"/>
          </a:p>
        </p:txBody>
      </p:sp>
      <p:grpSp>
        <p:nvGrpSpPr>
          <p:cNvPr id="2" name="グループ化 44"/>
          <p:cNvGrpSpPr/>
          <p:nvPr/>
        </p:nvGrpSpPr>
        <p:grpSpPr>
          <a:xfrm>
            <a:off x="0" y="4003026"/>
            <a:ext cx="2838823" cy="1748119"/>
            <a:chOff x="0" y="4003026"/>
            <a:chExt cx="2838823" cy="1748119"/>
          </a:xfrm>
        </p:grpSpPr>
        <p:grpSp>
          <p:nvGrpSpPr>
            <p:cNvPr id="4" name="図形グループ 31"/>
            <p:cNvGrpSpPr/>
            <p:nvPr/>
          </p:nvGrpSpPr>
          <p:grpSpPr>
            <a:xfrm>
              <a:off x="0" y="4003026"/>
              <a:ext cx="2838823" cy="1748119"/>
              <a:chOff x="0" y="4004235"/>
              <a:chExt cx="2838823" cy="1748119"/>
            </a:xfrm>
          </p:grpSpPr>
          <p:sp>
            <p:nvSpPr>
              <p:cNvPr id="54" name="直方体 53"/>
              <p:cNvSpPr/>
              <p:nvPr/>
            </p:nvSpPr>
            <p:spPr>
              <a:xfrm>
                <a:off x="1733176" y="5050119"/>
                <a:ext cx="1016000" cy="567764"/>
              </a:xfrm>
              <a:prstGeom prst="cube">
                <a:avLst>
                  <a:gd name="adj" fmla="val 40789"/>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5" name="フローチャート: データ 54"/>
              <p:cNvSpPr/>
              <p:nvPr/>
            </p:nvSpPr>
            <p:spPr>
              <a:xfrm>
                <a:off x="1852705" y="4482352"/>
                <a:ext cx="986118" cy="373530"/>
              </a:xfrm>
              <a:prstGeom prst="flowChartInputOutpu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solidFill>
                      <a:srgbClr val="000000"/>
                    </a:solidFill>
                  </a:rPr>
                  <a:t>ア</a:t>
                </a:r>
                <a:endParaRPr kumimoji="1" lang="ja-JP" altLang="en-US" dirty="0">
                  <a:solidFill>
                    <a:srgbClr val="000000"/>
                  </a:solidFill>
                </a:endParaRPr>
              </a:p>
            </p:txBody>
          </p:sp>
          <p:sp>
            <p:nvSpPr>
              <p:cNvPr id="56" name="フローチャート: データ 55"/>
              <p:cNvSpPr/>
              <p:nvPr/>
            </p:nvSpPr>
            <p:spPr>
              <a:xfrm>
                <a:off x="717177" y="4796117"/>
                <a:ext cx="1045882" cy="373530"/>
              </a:xfrm>
              <a:prstGeom prst="flowChartInputOutpu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dirty="0" smtClean="0">
                    <a:solidFill>
                      <a:srgbClr val="000000"/>
                    </a:solidFill>
                  </a:rPr>
                  <a:t>イ</a:t>
                </a:r>
                <a:endParaRPr kumimoji="1" lang="ja-JP" altLang="en-US" dirty="0">
                  <a:solidFill>
                    <a:srgbClr val="000000"/>
                  </a:solidFill>
                </a:endParaRPr>
              </a:p>
            </p:txBody>
          </p:sp>
          <p:sp>
            <p:nvSpPr>
              <p:cNvPr id="57" name="フローチャート: データ 56"/>
              <p:cNvSpPr/>
              <p:nvPr/>
            </p:nvSpPr>
            <p:spPr>
              <a:xfrm>
                <a:off x="642471" y="5378824"/>
                <a:ext cx="956235" cy="373530"/>
              </a:xfrm>
              <a:prstGeom prst="flowChartInputOutpu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solidFill>
                      <a:srgbClr val="000000"/>
                    </a:solidFill>
                  </a:rPr>
                  <a:t>ウ</a:t>
                </a:r>
                <a:endParaRPr kumimoji="1" lang="ja-JP" altLang="en-US" dirty="0">
                  <a:solidFill>
                    <a:srgbClr val="000000"/>
                  </a:solidFill>
                </a:endParaRPr>
              </a:p>
            </p:txBody>
          </p:sp>
          <p:sp>
            <p:nvSpPr>
              <p:cNvPr id="58" name="テキスト ボックス 57"/>
              <p:cNvSpPr txBox="1"/>
              <p:nvPr/>
            </p:nvSpPr>
            <p:spPr>
              <a:xfrm>
                <a:off x="1942354" y="4004235"/>
                <a:ext cx="881529" cy="369332"/>
              </a:xfrm>
              <a:prstGeom prst="rect">
                <a:avLst/>
              </a:prstGeom>
              <a:noFill/>
            </p:spPr>
            <p:txBody>
              <a:bodyPr wrap="square" rtlCol="0">
                <a:spAutoFit/>
              </a:bodyPr>
              <a:lstStyle/>
              <a:p>
                <a:r>
                  <a:rPr lang="ja-JP" altLang="en-US" dirty="0"/>
                  <a:t>児童１</a:t>
                </a:r>
              </a:p>
            </p:txBody>
          </p:sp>
          <p:sp>
            <p:nvSpPr>
              <p:cNvPr id="61" name="テキスト ボックス 60"/>
              <p:cNvSpPr txBox="1"/>
              <p:nvPr/>
            </p:nvSpPr>
            <p:spPr>
              <a:xfrm>
                <a:off x="478117" y="4362822"/>
                <a:ext cx="1090707" cy="369332"/>
              </a:xfrm>
              <a:prstGeom prst="rect">
                <a:avLst/>
              </a:prstGeom>
              <a:noFill/>
              <a:ln>
                <a:noFill/>
              </a:ln>
            </p:spPr>
            <p:txBody>
              <a:bodyPr wrap="square" rtlCol="0">
                <a:spAutoFit/>
              </a:bodyPr>
              <a:lstStyle/>
              <a:p>
                <a:r>
                  <a:rPr kumimoji="1" lang="ja-JP" altLang="en-US" dirty="0" smtClean="0"/>
                  <a:t>児童２</a:t>
                </a:r>
                <a:endParaRPr kumimoji="1" lang="ja-JP" altLang="en-US" dirty="0"/>
              </a:p>
            </p:txBody>
          </p:sp>
          <p:sp>
            <p:nvSpPr>
              <p:cNvPr id="62" name="テキスト ボックス 61"/>
              <p:cNvSpPr txBox="1"/>
              <p:nvPr/>
            </p:nvSpPr>
            <p:spPr>
              <a:xfrm>
                <a:off x="0" y="5154706"/>
                <a:ext cx="956235" cy="369332"/>
              </a:xfrm>
              <a:prstGeom prst="rect">
                <a:avLst/>
              </a:prstGeom>
              <a:noFill/>
              <a:ln>
                <a:noFill/>
              </a:ln>
            </p:spPr>
            <p:txBody>
              <a:bodyPr wrap="square" rtlCol="0">
                <a:spAutoFit/>
              </a:bodyPr>
              <a:lstStyle/>
              <a:p>
                <a:r>
                  <a:rPr kumimoji="1" lang="ja-JP" altLang="en-US" dirty="0" smtClean="0"/>
                  <a:t>児童３</a:t>
                </a:r>
                <a:endParaRPr kumimoji="1" lang="ja-JP" altLang="en-US" dirty="0"/>
              </a:p>
            </p:txBody>
          </p:sp>
        </p:grpSp>
        <p:cxnSp>
          <p:nvCxnSpPr>
            <p:cNvPr id="49" name="直線コネクタ 48"/>
            <p:cNvCxnSpPr>
              <a:stCxn id="54" idx="2"/>
              <a:endCxn id="54" idx="4"/>
            </p:cNvCxnSpPr>
            <p:nvPr/>
          </p:nvCxnSpPr>
          <p:spPr>
            <a:xfrm>
              <a:off x="1733176" y="5448585"/>
              <a:ext cx="7844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1733176" y="5515536"/>
              <a:ext cx="7844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1733175" y="5562948"/>
              <a:ext cx="7844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1733175" y="5396754"/>
              <a:ext cx="7844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1733175" y="5348195"/>
              <a:ext cx="7844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 name="グループ化 62"/>
          <p:cNvGrpSpPr/>
          <p:nvPr/>
        </p:nvGrpSpPr>
        <p:grpSpPr>
          <a:xfrm>
            <a:off x="3765175" y="4057420"/>
            <a:ext cx="2838823" cy="2550743"/>
            <a:chOff x="3660588" y="4078942"/>
            <a:chExt cx="2838823" cy="2550743"/>
          </a:xfrm>
        </p:grpSpPr>
        <p:sp>
          <p:nvSpPr>
            <p:cNvPr id="64" name="平行四辺形 63"/>
            <p:cNvSpPr/>
            <p:nvPr/>
          </p:nvSpPr>
          <p:spPr>
            <a:xfrm>
              <a:off x="5139765" y="6051176"/>
              <a:ext cx="986117" cy="418353"/>
            </a:xfrm>
            <a:prstGeom prst="parallelogram">
              <a:avLst>
                <a:gd name="adj" fmla="val 50000"/>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solidFill>
                    <a:srgbClr val="000000"/>
                  </a:solidFill>
                </a:rPr>
                <a:t>ア</a:t>
              </a:r>
              <a:endParaRPr kumimoji="1" lang="ja-JP" altLang="en-US" dirty="0">
                <a:solidFill>
                  <a:srgbClr val="000000"/>
                </a:solidFill>
              </a:endParaRPr>
            </a:p>
          </p:txBody>
        </p:sp>
        <p:sp>
          <p:nvSpPr>
            <p:cNvPr id="65" name="テキスト ボックス 64"/>
            <p:cNvSpPr txBox="1"/>
            <p:nvPr/>
          </p:nvSpPr>
          <p:spPr>
            <a:xfrm>
              <a:off x="4392705" y="6260353"/>
              <a:ext cx="926353" cy="369332"/>
            </a:xfrm>
            <a:prstGeom prst="rect">
              <a:avLst/>
            </a:prstGeom>
            <a:noFill/>
          </p:spPr>
          <p:txBody>
            <a:bodyPr wrap="square" rtlCol="0">
              <a:spAutoFit/>
            </a:bodyPr>
            <a:lstStyle/>
            <a:p>
              <a:r>
                <a:rPr kumimoji="1" lang="ja-JP" altLang="en-US" dirty="0" smtClean="0">
                  <a:solidFill>
                    <a:srgbClr val="000000"/>
                  </a:solidFill>
                </a:rPr>
                <a:t>児童４</a:t>
              </a:r>
              <a:endParaRPr kumimoji="1" lang="ja-JP" altLang="en-US" dirty="0">
                <a:solidFill>
                  <a:srgbClr val="000000"/>
                </a:solidFill>
              </a:endParaRPr>
            </a:p>
          </p:txBody>
        </p:sp>
        <p:grpSp>
          <p:nvGrpSpPr>
            <p:cNvPr id="6" name="グループ化 65"/>
            <p:cNvGrpSpPr/>
            <p:nvPr/>
          </p:nvGrpSpPr>
          <p:grpSpPr>
            <a:xfrm>
              <a:off x="3660588" y="4078942"/>
              <a:ext cx="2838823" cy="1748119"/>
              <a:chOff x="0" y="4003026"/>
              <a:chExt cx="2838823" cy="1748119"/>
            </a:xfrm>
          </p:grpSpPr>
          <p:grpSp>
            <p:nvGrpSpPr>
              <p:cNvPr id="8" name="図形グループ 31"/>
              <p:cNvGrpSpPr/>
              <p:nvPr/>
            </p:nvGrpSpPr>
            <p:grpSpPr>
              <a:xfrm>
                <a:off x="0" y="4003026"/>
                <a:ext cx="2838823" cy="1748119"/>
                <a:chOff x="0" y="4004235"/>
                <a:chExt cx="2838823" cy="1748119"/>
              </a:xfrm>
            </p:grpSpPr>
            <p:sp>
              <p:nvSpPr>
                <p:cNvPr id="73" name="直方体 72"/>
                <p:cNvSpPr/>
                <p:nvPr/>
              </p:nvSpPr>
              <p:spPr>
                <a:xfrm>
                  <a:off x="1733176" y="5050119"/>
                  <a:ext cx="1016000" cy="567764"/>
                </a:xfrm>
                <a:prstGeom prst="cube">
                  <a:avLst>
                    <a:gd name="adj" fmla="val 40789"/>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4" name="フローチャート: データ 73"/>
                <p:cNvSpPr/>
                <p:nvPr/>
              </p:nvSpPr>
              <p:spPr>
                <a:xfrm>
                  <a:off x="1852705" y="4482352"/>
                  <a:ext cx="986118" cy="373530"/>
                </a:xfrm>
                <a:prstGeom prst="flowChartInputOutpu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solidFill>
                        <a:srgbClr val="000000"/>
                      </a:solidFill>
                    </a:rPr>
                    <a:t>ア</a:t>
                  </a:r>
                  <a:endParaRPr kumimoji="1" lang="ja-JP" altLang="en-US" dirty="0">
                    <a:solidFill>
                      <a:srgbClr val="000000"/>
                    </a:solidFill>
                  </a:endParaRPr>
                </a:p>
              </p:txBody>
            </p:sp>
            <p:sp>
              <p:nvSpPr>
                <p:cNvPr id="75" name="フローチャート: データ 74"/>
                <p:cNvSpPr/>
                <p:nvPr/>
              </p:nvSpPr>
              <p:spPr>
                <a:xfrm>
                  <a:off x="717177" y="4796117"/>
                  <a:ext cx="1045882" cy="373530"/>
                </a:xfrm>
                <a:prstGeom prst="flowChartInputOutpu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dirty="0" smtClean="0">
                      <a:solidFill>
                        <a:srgbClr val="000000"/>
                      </a:solidFill>
                    </a:rPr>
                    <a:t>イ</a:t>
                  </a:r>
                  <a:endParaRPr kumimoji="1" lang="ja-JP" altLang="en-US" dirty="0">
                    <a:solidFill>
                      <a:srgbClr val="000000"/>
                    </a:solidFill>
                  </a:endParaRPr>
                </a:p>
              </p:txBody>
            </p:sp>
            <p:sp>
              <p:nvSpPr>
                <p:cNvPr id="76" name="フローチャート: データ 75"/>
                <p:cNvSpPr/>
                <p:nvPr/>
              </p:nvSpPr>
              <p:spPr>
                <a:xfrm>
                  <a:off x="642471" y="5378824"/>
                  <a:ext cx="956235" cy="373530"/>
                </a:xfrm>
                <a:prstGeom prst="flowChartInputOutpu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solidFill>
                        <a:srgbClr val="000000"/>
                      </a:solidFill>
                    </a:rPr>
                    <a:t>ウ</a:t>
                  </a:r>
                  <a:endParaRPr kumimoji="1" lang="ja-JP" altLang="en-US" dirty="0">
                    <a:solidFill>
                      <a:srgbClr val="000000"/>
                    </a:solidFill>
                  </a:endParaRPr>
                </a:p>
              </p:txBody>
            </p:sp>
            <p:sp>
              <p:nvSpPr>
                <p:cNvPr id="77" name="テキスト ボックス 76"/>
                <p:cNvSpPr txBox="1"/>
                <p:nvPr/>
              </p:nvSpPr>
              <p:spPr>
                <a:xfrm>
                  <a:off x="1942354" y="4004235"/>
                  <a:ext cx="881529" cy="369332"/>
                </a:xfrm>
                <a:prstGeom prst="rect">
                  <a:avLst/>
                </a:prstGeom>
                <a:noFill/>
              </p:spPr>
              <p:txBody>
                <a:bodyPr wrap="square" rtlCol="0">
                  <a:spAutoFit/>
                </a:bodyPr>
                <a:lstStyle/>
                <a:p>
                  <a:r>
                    <a:rPr lang="ja-JP" altLang="en-US" dirty="0"/>
                    <a:t>児童１</a:t>
                  </a:r>
                </a:p>
              </p:txBody>
            </p:sp>
            <p:sp>
              <p:nvSpPr>
                <p:cNvPr id="78" name="テキスト ボックス 77"/>
                <p:cNvSpPr txBox="1"/>
                <p:nvPr/>
              </p:nvSpPr>
              <p:spPr>
                <a:xfrm>
                  <a:off x="478117" y="4362822"/>
                  <a:ext cx="1090707" cy="369332"/>
                </a:xfrm>
                <a:prstGeom prst="rect">
                  <a:avLst/>
                </a:prstGeom>
                <a:noFill/>
                <a:ln>
                  <a:noFill/>
                </a:ln>
              </p:spPr>
              <p:txBody>
                <a:bodyPr wrap="square" rtlCol="0">
                  <a:spAutoFit/>
                </a:bodyPr>
                <a:lstStyle/>
                <a:p>
                  <a:r>
                    <a:rPr kumimoji="1" lang="ja-JP" altLang="en-US" dirty="0" smtClean="0"/>
                    <a:t>児童２</a:t>
                  </a:r>
                  <a:endParaRPr kumimoji="1" lang="ja-JP" altLang="en-US" dirty="0"/>
                </a:p>
              </p:txBody>
            </p:sp>
            <p:sp>
              <p:nvSpPr>
                <p:cNvPr id="79" name="テキスト ボックス 78"/>
                <p:cNvSpPr txBox="1"/>
                <p:nvPr/>
              </p:nvSpPr>
              <p:spPr>
                <a:xfrm>
                  <a:off x="0" y="5154706"/>
                  <a:ext cx="956235" cy="369332"/>
                </a:xfrm>
                <a:prstGeom prst="rect">
                  <a:avLst/>
                </a:prstGeom>
                <a:noFill/>
                <a:ln>
                  <a:noFill/>
                </a:ln>
              </p:spPr>
              <p:txBody>
                <a:bodyPr wrap="square" rtlCol="0">
                  <a:spAutoFit/>
                </a:bodyPr>
                <a:lstStyle/>
                <a:p>
                  <a:r>
                    <a:rPr kumimoji="1" lang="ja-JP" altLang="en-US" dirty="0" smtClean="0"/>
                    <a:t>児童３</a:t>
                  </a:r>
                  <a:endParaRPr kumimoji="1" lang="ja-JP" altLang="en-US" dirty="0"/>
                </a:p>
              </p:txBody>
            </p:sp>
          </p:grpSp>
          <p:cxnSp>
            <p:nvCxnSpPr>
              <p:cNvPr id="68" name="直線コネクタ 67"/>
              <p:cNvCxnSpPr>
                <a:stCxn id="73" idx="2"/>
                <a:endCxn id="73" idx="4"/>
              </p:cNvCxnSpPr>
              <p:nvPr/>
            </p:nvCxnSpPr>
            <p:spPr>
              <a:xfrm>
                <a:off x="1733176" y="5448585"/>
                <a:ext cx="7844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a:off x="1733176" y="5515536"/>
                <a:ext cx="7844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a:off x="1733175" y="5562948"/>
                <a:ext cx="7844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a:off x="1733175" y="5396754"/>
                <a:ext cx="7844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a:off x="1733175" y="5348195"/>
                <a:ext cx="7844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39403113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23528" y="1412776"/>
            <a:ext cx="8424936" cy="1585049"/>
          </a:xfrm>
          <a:prstGeom prst="rect">
            <a:avLst/>
          </a:prstGeom>
          <a:noFill/>
        </p:spPr>
        <p:txBody>
          <a:bodyPr wrap="square" rtlCol="0">
            <a:spAutoFit/>
          </a:bodyPr>
          <a:lstStyle/>
          <a:p>
            <a:pPr algn="ctr"/>
            <a:r>
              <a:rPr lang="ja-JP" altLang="en-US" sz="2400" dirty="0" smtClean="0">
                <a:latin typeface="ＭＳ ゴシック" pitchFamily="49" charset="-128"/>
                <a:ea typeface="ＭＳ ゴシック" pitchFamily="49" charset="-128"/>
              </a:rPr>
              <a:t>第４章</a:t>
            </a:r>
          </a:p>
          <a:p>
            <a:pPr algn="ctr"/>
            <a:endParaRPr lang="ja-JP" altLang="en-US" sz="1050" dirty="0">
              <a:latin typeface="ＭＳ ゴシック" pitchFamily="49" charset="-128"/>
              <a:ea typeface="ＭＳ ゴシック" pitchFamily="49" charset="-128"/>
            </a:endParaRPr>
          </a:p>
          <a:p>
            <a:pPr algn="ctr"/>
            <a:r>
              <a:rPr lang="ja-JP" altLang="en-US" sz="3200" dirty="0" smtClean="0">
                <a:latin typeface="ＭＳ ゴシック" pitchFamily="49" charset="-128"/>
                <a:ea typeface="ＭＳ ゴシック" pitchFamily="49" charset="-128"/>
              </a:rPr>
              <a:t>コミュニケーションへの関心・意欲・態度</a:t>
            </a:r>
            <a:endParaRPr kumimoji="1" lang="ja-JP" altLang="en-US" sz="3200" dirty="0" smtClean="0">
              <a:latin typeface="ＭＳ ゴシック" pitchFamily="49" charset="-128"/>
              <a:ea typeface="ＭＳ ゴシック" pitchFamily="49" charset="-128"/>
            </a:endParaRPr>
          </a:p>
          <a:p>
            <a:pPr algn="ctr"/>
            <a:endParaRPr kumimoji="1" lang="ja-JP" altLang="en-US" sz="1050" dirty="0" smtClean="0">
              <a:latin typeface="ＭＳ ゴシック" pitchFamily="49" charset="-128"/>
              <a:ea typeface="ＭＳ ゴシック" pitchFamily="49" charset="-128"/>
            </a:endParaRPr>
          </a:p>
          <a:p>
            <a:pPr algn="ctr"/>
            <a:r>
              <a:rPr lang="ja-JP" altLang="en-US" sz="2000" dirty="0" smtClean="0">
                <a:latin typeface="ＭＳ ゴシック" pitchFamily="49" charset="-128"/>
                <a:ea typeface="ＭＳ ゴシック" pitchFamily="49" charset="-128"/>
              </a:rPr>
              <a:t>　　～“</a:t>
            </a:r>
            <a:r>
              <a:rPr lang="en-US" altLang="ja-JP" sz="2000" b="1" dirty="0" smtClean="0">
                <a:latin typeface="Century" panose="02040604050505020304" pitchFamily="18" charset="0"/>
                <a:ea typeface="ＭＳ ゴシック" pitchFamily="49" charset="-128"/>
              </a:rPr>
              <a:t>Hi, friends !” </a:t>
            </a:r>
            <a:r>
              <a:rPr lang="ja-JP" altLang="en-US" sz="2000" dirty="0" smtClean="0">
                <a:latin typeface="ＭＳ ゴシック" pitchFamily="49" charset="-128"/>
                <a:ea typeface="ＭＳ ゴシック" pitchFamily="49" charset="-128"/>
              </a:rPr>
              <a:t>の</a:t>
            </a:r>
            <a:r>
              <a:rPr lang="en-US" altLang="ja-JP" sz="2000" b="1" dirty="0" smtClean="0">
                <a:latin typeface="Century" panose="02040604050505020304" pitchFamily="18" charset="0"/>
                <a:ea typeface="ＭＳ ゴシック" pitchFamily="49" charset="-128"/>
              </a:rPr>
              <a:t>Activity </a:t>
            </a:r>
            <a:r>
              <a:rPr lang="ja-JP" altLang="en-US" sz="2000" dirty="0" smtClean="0">
                <a:latin typeface="ＭＳ ゴシック" pitchFamily="49" charset="-128"/>
                <a:ea typeface="ＭＳ ゴシック" pitchFamily="49" charset="-128"/>
              </a:rPr>
              <a:t>を体験してみましょう～</a:t>
            </a:r>
            <a:endParaRPr kumimoji="1" lang="ja-JP" altLang="en-US" sz="2000" dirty="0">
              <a:latin typeface="ＭＳ ゴシック" pitchFamily="49" charset="-128"/>
              <a:ea typeface="ＭＳ ゴシック" pitchFamily="49" charset="-128"/>
            </a:endParaRPr>
          </a:p>
        </p:txBody>
      </p:sp>
      <p:sp>
        <p:nvSpPr>
          <p:cNvPr id="7" name="テキスト ボックス 6"/>
          <p:cNvSpPr txBox="1"/>
          <p:nvPr/>
        </p:nvSpPr>
        <p:spPr>
          <a:xfrm>
            <a:off x="683568" y="3717032"/>
            <a:ext cx="8064896" cy="2714589"/>
          </a:xfrm>
          <a:prstGeom prst="rect">
            <a:avLst/>
          </a:prstGeom>
          <a:noFill/>
          <a:ln w="9525">
            <a:solidFill>
              <a:schemeClr val="tx1"/>
            </a:solidFill>
          </a:ln>
        </p:spPr>
        <p:txBody>
          <a:bodyPr wrap="square" rtlCol="0">
            <a:spAutoFit/>
          </a:bodyPr>
          <a:lstStyle/>
          <a:p>
            <a:pPr>
              <a:lnSpc>
                <a:spcPct val="120000"/>
              </a:lnSpc>
            </a:pPr>
            <a:endParaRPr lang="ja-JP" altLang="en-US" sz="1050" b="1" dirty="0" smtClean="0">
              <a:solidFill>
                <a:srgbClr val="FF0066"/>
              </a:solidFill>
              <a:latin typeface="Century" pitchFamily="18" charset="0"/>
              <a:ea typeface="ＭＳ ゴシック" pitchFamily="49" charset="-128"/>
            </a:endParaRPr>
          </a:p>
          <a:p>
            <a:pPr>
              <a:lnSpc>
                <a:spcPct val="120000"/>
              </a:lnSpc>
            </a:pPr>
            <a:r>
              <a:rPr lang="en-US" altLang="ja-JP" sz="2000" b="1" dirty="0" smtClean="0">
                <a:solidFill>
                  <a:srgbClr val="FF0066"/>
                </a:solidFill>
                <a:latin typeface="Century" pitchFamily="18" charset="0"/>
                <a:ea typeface="ＭＳ ゴシック" pitchFamily="49" charset="-128"/>
              </a:rPr>
              <a:t>CONTENTS</a:t>
            </a:r>
            <a:endParaRPr lang="ja-JP" altLang="en-US" sz="2000" b="1" dirty="0" smtClean="0">
              <a:solidFill>
                <a:srgbClr val="FF0066"/>
              </a:solidFill>
              <a:latin typeface="Century" pitchFamily="18" charset="0"/>
              <a:ea typeface="ＭＳ ゴシック" pitchFamily="49" charset="-128"/>
            </a:endParaRPr>
          </a:p>
          <a:p>
            <a:pPr>
              <a:lnSpc>
                <a:spcPct val="120000"/>
              </a:lnSpc>
            </a:pPr>
            <a:endParaRPr kumimoji="1" lang="ja-JP" altLang="en-US" sz="1050" b="1" dirty="0" smtClean="0">
              <a:solidFill>
                <a:srgbClr val="FF0066"/>
              </a:solidFill>
              <a:latin typeface="Century" pitchFamily="18" charset="0"/>
              <a:ea typeface="ＭＳ ゴシック" pitchFamily="49" charset="-128"/>
            </a:endParaRPr>
          </a:p>
          <a:p>
            <a:pPr>
              <a:lnSpc>
                <a:spcPct val="120000"/>
              </a:lnSpc>
            </a:pPr>
            <a:r>
              <a:rPr lang="ja-JP" altLang="en-US" sz="2000" dirty="0" smtClean="0">
                <a:latin typeface="ＭＳ ゴシック" pitchFamily="49" charset="-128"/>
                <a:ea typeface="ＭＳ ゴシック" pitchFamily="49" charset="-128"/>
              </a:rPr>
              <a:t>　研修例５　クイズ・インタビュー形式のコミュニケーション</a:t>
            </a:r>
          </a:p>
          <a:p>
            <a:pPr>
              <a:lnSpc>
                <a:spcPct val="120000"/>
              </a:lnSpc>
            </a:pPr>
            <a:r>
              <a:rPr lang="ja-JP" altLang="en-US" sz="2000" dirty="0" smtClean="0">
                <a:latin typeface="ＭＳ ゴシック" pitchFamily="49" charset="-128"/>
                <a:ea typeface="ＭＳ ゴシック" pitchFamily="49" charset="-128"/>
              </a:rPr>
              <a:t>　　　　　　演習　</a:t>
            </a:r>
            <a:r>
              <a:rPr lang="en-US" altLang="ja-JP" sz="2000" b="1" dirty="0" smtClean="0">
                <a:latin typeface="Century" panose="02040604050505020304" pitchFamily="18" charset="0"/>
                <a:ea typeface="ＭＳ ゴシック" pitchFamily="49" charset="-128"/>
              </a:rPr>
              <a:t>ID</a:t>
            </a:r>
            <a:r>
              <a:rPr lang="ja-JP" altLang="en-US" sz="2000" b="1" dirty="0" smtClean="0">
                <a:latin typeface="Century" panose="02040604050505020304" pitchFamily="18" charset="0"/>
                <a:ea typeface="ＭＳ ゴシック" pitchFamily="49" charset="-128"/>
              </a:rPr>
              <a:t> </a:t>
            </a:r>
            <a:r>
              <a:rPr lang="en-US" altLang="ja-JP" sz="2000" b="1" dirty="0" smtClean="0">
                <a:latin typeface="Century" panose="02040604050505020304" pitchFamily="18" charset="0"/>
                <a:ea typeface="ＭＳ ゴシック" pitchFamily="49" charset="-128"/>
              </a:rPr>
              <a:t>EXCHANGE</a:t>
            </a:r>
            <a:endParaRPr lang="ja-JP" altLang="en-US" sz="2000" b="1" dirty="0" smtClean="0">
              <a:latin typeface="Century" panose="02040604050505020304" pitchFamily="18" charset="0"/>
              <a:ea typeface="ＭＳ ゴシック" pitchFamily="49" charset="-128"/>
            </a:endParaRPr>
          </a:p>
          <a:p>
            <a:pPr>
              <a:lnSpc>
                <a:spcPct val="120000"/>
              </a:lnSpc>
            </a:pPr>
            <a:endParaRPr lang="ja-JP" altLang="en-US" sz="1050" dirty="0">
              <a:latin typeface="ＭＳ ゴシック" pitchFamily="49" charset="-128"/>
              <a:ea typeface="ＭＳ ゴシック" pitchFamily="49" charset="-128"/>
            </a:endParaRPr>
          </a:p>
          <a:p>
            <a:pPr>
              <a:lnSpc>
                <a:spcPct val="120000"/>
              </a:lnSpc>
            </a:pPr>
            <a:r>
              <a:rPr lang="ja-JP" altLang="en-US" sz="2000" dirty="0" smtClean="0">
                <a:latin typeface="ＭＳ ゴシック" pitchFamily="49" charset="-128"/>
                <a:ea typeface="ＭＳ ゴシック" pitchFamily="49" charset="-128"/>
              </a:rPr>
              <a:t>　研修例６　ショー・アンド・テル形式のコミュニケーション</a:t>
            </a:r>
          </a:p>
          <a:p>
            <a:pPr>
              <a:lnSpc>
                <a:spcPct val="120000"/>
              </a:lnSpc>
            </a:pPr>
            <a:r>
              <a:rPr lang="ja-JP" altLang="en-US" sz="2000" dirty="0">
                <a:latin typeface="ＭＳ ゴシック" pitchFamily="49" charset="-128"/>
                <a:ea typeface="ＭＳ ゴシック" pitchFamily="49" charset="-128"/>
              </a:rPr>
              <a:t>　</a:t>
            </a:r>
            <a:r>
              <a:rPr lang="ja-JP" altLang="en-US" sz="2000" dirty="0" smtClean="0">
                <a:latin typeface="ＭＳ ゴシック" pitchFamily="49" charset="-128"/>
                <a:ea typeface="ＭＳ ゴシック" pitchFamily="49" charset="-128"/>
              </a:rPr>
              <a:t>　　　　　</a:t>
            </a:r>
            <a:r>
              <a:rPr lang="ja-JP" altLang="en-US" sz="2000" dirty="0">
                <a:latin typeface="ＭＳ ゴシック" pitchFamily="49" charset="-128"/>
                <a:ea typeface="ＭＳ ゴシック" pitchFamily="49" charset="-128"/>
              </a:rPr>
              <a:t>あなた</a:t>
            </a:r>
            <a:r>
              <a:rPr lang="ja-JP" altLang="en-US" sz="2000" dirty="0" smtClean="0">
                <a:latin typeface="ＭＳ ゴシック" pitchFamily="49" charset="-128"/>
                <a:ea typeface="ＭＳ ゴシック" pitchFamily="49" charset="-128"/>
              </a:rPr>
              <a:t>の一日を紹介しよう　</a:t>
            </a:r>
            <a:endParaRPr lang="ja-JP" altLang="en-US" sz="2000" dirty="0">
              <a:latin typeface="ＭＳ ゴシック" pitchFamily="49" charset="-128"/>
              <a:ea typeface="ＭＳ ゴシック" pitchFamily="49" charset="-128"/>
            </a:endParaRPr>
          </a:p>
          <a:p>
            <a:pPr>
              <a:lnSpc>
                <a:spcPct val="120000"/>
              </a:lnSpc>
            </a:pPr>
            <a:r>
              <a:rPr lang="ja-JP" altLang="en-US" sz="1050" dirty="0" smtClean="0">
                <a:latin typeface="ＭＳ ゴシック" pitchFamily="49" charset="-128"/>
                <a:ea typeface="ＭＳ ゴシック" pitchFamily="49" charset="-128"/>
              </a:rPr>
              <a:t>　</a:t>
            </a:r>
          </a:p>
        </p:txBody>
      </p:sp>
      <p:sp>
        <p:nvSpPr>
          <p:cNvPr id="5" name="テキスト ボックス 4"/>
          <p:cNvSpPr txBox="1"/>
          <p:nvPr/>
        </p:nvSpPr>
        <p:spPr>
          <a:xfrm>
            <a:off x="5796136" y="4869160"/>
            <a:ext cx="2088232" cy="369332"/>
          </a:xfrm>
          <a:prstGeom prst="rect">
            <a:avLst/>
          </a:prstGeom>
          <a:solidFill>
            <a:srgbClr val="FFFF00"/>
          </a:solidFill>
        </p:spPr>
        <p:txBody>
          <a:bodyPr wrap="square" rtlCol="0">
            <a:spAutoFit/>
          </a:bodyPr>
          <a:lstStyle/>
          <a:p>
            <a:pPr algn="ctr"/>
            <a:r>
              <a:rPr lang="ja-JP" altLang="en-US" dirty="0" smtClean="0">
                <a:latin typeface="ＭＳ ゴシック" pitchFamily="49" charset="-128"/>
                <a:ea typeface="ＭＳ ゴシック" pitchFamily="49" charset="-128"/>
              </a:rPr>
              <a:t>全員体験型</a:t>
            </a:r>
            <a:endParaRPr kumimoji="1" lang="ja-JP" altLang="en-US" dirty="0">
              <a:latin typeface="ＭＳ ゴシック" pitchFamily="49" charset="-128"/>
              <a:ea typeface="ＭＳ ゴシック" pitchFamily="49" charset="-128"/>
            </a:endParaRPr>
          </a:p>
        </p:txBody>
      </p:sp>
      <p:sp>
        <p:nvSpPr>
          <p:cNvPr id="6" name="テキスト ボックス 5"/>
          <p:cNvSpPr txBox="1"/>
          <p:nvPr/>
        </p:nvSpPr>
        <p:spPr>
          <a:xfrm>
            <a:off x="5796136" y="5805264"/>
            <a:ext cx="2592288" cy="369332"/>
          </a:xfrm>
          <a:prstGeom prst="rect">
            <a:avLst/>
          </a:prstGeom>
          <a:solidFill>
            <a:srgbClr val="FFFF00"/>
          </a:solidFill>
        </p:spPr>
        <p:txBody>
          <a:bodyPr wrap="square" rtlCol="0">
            <a:spAutoFit/>
          </a:bodyPr>
          <a:lstStyle/>
          <a:p>
            <a:pPr algn="ctr"/>
            <a:r>
              <a:rPr lang="ja-JP" altLang="en-US" dirty="0" smtClean="0">
                <a:latin typeface="ＭＳ ゴシック" pitchFamily="49" charset="-128"/>
                <a:ea typeface="ＭＳ ゴシック" pitchFamily="49" charset="-128"/>
              </a:rPr>
              <a:t>少人数グループ型</a:t>
            </a:r>
            <a:endParaRPr kumimoji="1" lang="ja-JP" altLang="en-US" dirty="0">
              <a:latin typeface="ＭＳ ゴシック" pitchFamily="49" charset="-128"/>
              <a:ea typeface="ＭＳ ゴシック" pitchFamily="49" charset="-128"/>
            </a:endParaRPr>
          </a:p>
        </p:txBody>
      </p:sp>
    </p:spTree>
    <p:extLst>
      <p:ext uri="{BB962C8B-B14F-4D97-AF65-F5344CB8AC3E}">
        <p14:creationId xmlns:p14="http://schemas.microsoft.com/office/powerpoint/2010/main" val="1834372356"/>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1520" y="1484784"/>
            <a:ext cx="8640960" cy="4154984"/>
          </a:xfrm>
          <a:prstGeom prst="rect">
            <a:avLst/>
          </a:prstGeom>
          <a:noFill/>
        </p:spPr>
        <p:txBody>
          <a:bodyPr wrap="square" rtlCol="0">
            <a:spAutoFit/>
          </a:bodyPr>
          <a:lstStyle/>
          <a:p>
            <a:r>
              <a:rPr lang="ja-JP" altLang="en-US" dirty="0" smtClean="0"/>
              <a:t>　　　　</a:t>
            </a:r>
            <a:r>
              <a:rPr lang="ja-JP" altLang="ja-JP" dirty="0" smtClean="0"/>
              <a:t>　</a:t>
            </a:r>
            <a:r>
              <a:rPr lang="ja-JP" altLang="en-US" dirty="0" smtClean="0"/>
              <a:t>　　　　　　</a:t>
            </a:r>
            <a:r>
              <a:rPr lang="ja-JP" altLang="ja-JP" dirty="0" smtClean="0">
                <a:solidFill>
                  <a:srgbClr val="0000FF"/>
                </a:solidFill>
              </a:rPr>
              <a:t>校内研修の時間を設定する</a:t>
            </a:r>
          </a:p>
          <a:p>
            <a:r>
              <a:rPr lang="ja-JP" altLang="ja-JP" dirty="0" smtClean="0"/>
              <a:t>　　</a:t>
            </a:r>
            <a:r>
              <a:rPr lang="ja-JP" altLang="ja-JP" sz="1600" dirty="0" smtClean="0"/>
              <a:t>学校の校内研修の中に「外国語活動の研修」を組み込み，研修の時間を設定してください。</a:t>
            </a:r>
            <a:endParaRPr lang="ja-JP" altLang="en-US" sz="1600" dirty="0" smtClean="0"/>
          </a:p>
          <a:p>
            <a:endParaRPr lang="ja-JP" altLang="en-US" dirty="0" smtClean="0"/>
          </a:p>
          <a:p>
            <a:endParaRPr lang="ja-JP" altLang="en-US" dirty="0" smtClean="0"/>
          </a:p>
          <a:p>
            <a:r>
              <a:rPr lang="ja-JP" altLang="en-US" dirty="0" smtClean="0"/>
              <a:t>　　　　</a:t>
            </a:r>
            <a:r>
              <a:rPr lang="ja-JP" altLang="ja-JP" dirty="0" smtClean="0"/>
              <a:t>　</a:t>
            </a:r>
            <a:r>
              <a:rPr lang="ja-JP" altLang="en-US" dirty="0" smtClean="0"/>
              <a:t>　　　　　　</a:t>
            </a:r>
            <a:r>
              <a:rPr lang="ja-JP" altLang="ja-JP" dirty="0" smtClean="0">
                <a:solidFill>
                  <a:srgbClr val="0000FF"/>
                </a:solidFill>
              </a:rPr>
              <a:t>研修例を選択す</a:t>
            </a:r>
            <a:r>
              <a:rPr lang="ja-JP" altLang="en-US" dirty="0" smtClean="0">
                <a:solidFill>
                  <a:srgbClr val="0000FF"/>
                </a:solidFill>
              </a:rPr>
              <a:t>る</a:t>
            </a:r>
            <a:endParaRPr lang="ja-JP" altLang="ja-JP" dirty="0" smtClean="0">
              <a:solidFill>
                <a:srgbClr val="0000FF"/>
              </a:solidFill>
            </a:endParaRPr>
          </a:p>
          <a:p>
            <a:r>
              <a:rPr lang="ja-JP" altLang="ja-JP" sz="1600" dirty="0" smtClean="0"/>
              <a:t>　　</a:t>
            </a:r>
            <a:r>
              <a:rPr lang="ja-JP" altLang="en-US" sz="1600" dirty="0" smtClean="0"/>
              <a:t>研修時間の設定ができたら，</a:t>
            </a:r>
            <a:r>
              <a:rPr lang="ja-JP" altLang="ja-JP" sz="1600" dirty="0" smtClean="0"/>
              <a:t>どの研修例を参考にして校内研修を実施するかを決定します。長期休業中であれば，２つの研修例を一度に実施することも可能です。学校の実態に応じて選択してください。</a:t>
            </a:r>
            <a:endParaRPr lang="ja-JP" altLang="en-US" sz="1600" dirty="0" smtClean="0"/>
          </a:p>
          <a:p>
            <a:endParaRPr lang="ja-JP" altLang="en-US" sz="1600" dirty="0" smtClean="0"/>
          </a:p>
          <a:p>
            <a:endParaRPr lang="ja-JP" altLang="ja-JP" sz="2400" dirty="0" smtClean="0"/>
          </a:p>
          <a:p>
            <a:r>
              <a:rPr lang="ja-JP" altLang="en-US" dirty="0" smtClean="0"/>
              <a:t>　　　</a:t>
            </a:r>
            <a:r>
              <a:rPr lang="ja-JP" altLang="ja-JP" dirty="0" smtClean="0"/>
              <a:t>　</a:t>
            </a:r>
            <a:r>
              <a:rPr lang="ja-JP" altLang="en-US" dirty="0" smtClean="0"/>
              <a:t>　　　　　　　</a:t>
            </a:r>
            <a:r>
              <a:rPr lang="ja-JP" altLang="ja-JP" dirty="0" smtClean="0">
                <a:solidFill>
                  <a:srgbClr val="0000FF"/>
                </a:solidFill>
              </a:rPr>
              <a:t>教材を準備する</a:t>
            </a:r>
          </a:p>
          <a:p>
            <a:r>
              <a:rPr lang="ja-JP" altLang="en-US" dirty="0" smtClean="0"/>
              <a:t>　</a:t>
            </a:r>
            <a:r>
              <a:rPr lang="ja-JP" altLang="ja-JP" sz="1600" dirty="0" smtClean="0"/>
              <a:t>各校に</a:t>
            </a:r>
            <a:r>
              <a:rPr lang="ja-JP" altLang="en-US" sz="1600" dirty="0" smtClean="0"/>
              <a:t>本書の</a:t>
            </a:r>
            <a:r>
              <a:rPr lang="ja-JP" altLang="ja-JP" sz="1600" dirty="0" smtClean="0"/>
              <a:t>データ</a:t>
            </a:r>
            <a:r>
              <a:rPr lang="ja-JP" altLang="en-US" sz="1600" dirty="0" smtClean="0"/>
              <a:t>（パワーポイント）を</a:t>
            </a:r>
            <a:r>
              <a:rPr lang="ja-JP" altLang="ja-JP" sz="1600" dirty="0" smtClean="0"/>
              <a:t>配信してあります。必要なページをプリントアウトしてください。</a:t>
            </a:r>
            <a:r>
              <a:rPr lang="ja-JP" altLang="en-US" sz="1600" dirty="0" smtClean="0"/>
              <a:t>研修する部分の</a:t>
            </a:r>
            <a:r>
              <a:rPr lang="ja-JP" altLang="ja-JP" sz="1600" dirty="0" smtClean="0"/>
              <a:t>パワーポイント</a:t>
            </a:r>
            <a:r>
              <a:rPr lang="ja-JP" altLang="en-US" sz="1600" dirty="0" smtClean="0"/>
              <a:t>をテレビやスクリーンで映して研修を進めてください。</a:t>
            </a:r>
            <a:r>
              <a:rPr lang="ja-JP" altLang="ja-JP" sz="1600" dirty="0" smtClean="0"/>
              <a:t>他に，“</a:t>
            </a:r>
            <a:r>
              <a:rPr lang="en-US" altLang="ja-JP" sz="1600" dirty="0" smtClean="0"/>
              <a:t>Hi, friends!” </a:t>
            </a:r>
            <a:r>
              <a:rPr lang="ja-JP" altLang="ja-JP" sz="1600" dirty="0" smtClean="0"/>
              <a:t>と各校に配付してあるデジタル教材を準備してください。</a:t>
            </a:r>
          </a:p>
          <a:p>
            <a:endParaRPr kumimoji="1" lang="ja-JP" altLang="en-US" dirty="0"/>
          </a:p>
        </p:txBody>
      </p:sp>
      <p:sp>
        <p:nvSpPr>
          <p:cNvPr id="3" name="テキスト ボックス 2"/>
          <p:cNvSpPr txBox="1"/>
          <p:nvPr/>
        </p:nvSpPr>
        <p:spPr>
          <a:xfrm>
            <a:off x="467544" y="548680"/>
            <a:ext cx="2808312" cy="461665"/>
          </a:xfrm>
          <a:prstGeom prst="rect">
            <a:avLst/>
          </a:prstGeom>
          <a:solidFill>
            <a:srgbClr val="FFFF00"/>
          </a:solidFill>
        </p:spPr>
        <p:txBody>
          <a:bodyPr wrap="square" rtlCol="0">
            <a:spAutoFit/>
          </a:bodyPr>
          <a:lstStyle/>
          <a:p>
            <a:pPr algn="ctr"/>
            <a:r>
              <a:rPr lang="ja-JP" altLang="en-US" sz="2400" dirty="0" smtClean="0"/>
              <a:t>本書の使い方</a:t>
            </a:r>
            <a:endParaRPr kumimoji="1" lang="ja-JP" altLang="en-US" sz="2400" dirty="0"/>
          </a:p>
        </p:txBody>
      </p:sp>
      <p:sp>
        <p:nvSpPr>
          <p:cNvPr id="4" name="テキスト ボックス 3"/>
          <p:cNvSpPr txBox="1"/>
          <p:nvPr/>
        </p:nvSpPr>
        <p:spPr>
          <a:xfrm>
            <a:off x="251520" y="1412776"/>
            <a:ext cx="1440160" cy="369332"/>
          </a:xfrm>
          <a:prstGeom prst="rect">
            <a:avLst/>
          </a:prstGeom>
          <a:solidFill>
            <a:srgbClr val="FFFF00"/>
          </a:solidFill>
        </p:spPr>
        <p:txBody>
          <a:bodyPr wrap="square" rtlCol="0">
            <a:spAutoFit/>
          </a:bodyPr>
          <a:lstStyle/>
          <a:p>
            <a:r>
              <a:rPr kumimoji="1" lang="ja-JP" altLang="en-US" dirty="0" smtClean="0"/>
              <a:t>　使い方　１</a:t>
            </a:r>
            <a:endParaRPr kumimoji="1" lang="ja-JP" altLang="en-US" dirty="0"/>
          </a:p>
        </p:txBody>
      </p:sp>
      <p:sp>
        <p:nvSpPr>
          <p:cNvPr id="5" name="テキスト ボックス 4"/>
          <p:cNvSpPr txBox="1"/>
          <p:nvPr/>
        </p:nvSpPr>
        <p:spPr>
          <a:xfrm>
            <a:off x="251520" y="2492896"/>
            <a:ext cx="1440160" cy="369332"/>
          </a:xfrm>
          <a:prstGeom prst="rect">
            <a:avLst/>
          </a:prstGeom>
          <a:solidFill>
            <a:srgbClr val="FFFF00"/>
          </a:solidFill>
        </p:spPr>
        <p:txBody>
          <a:bodyPr wrap="square" rtlCol="0">
            <a:spAutoFit/>
          </a:bodyPr>
          <a:lstStyle/>
          <a:p>
            <a:r>
              <a:rPr kumimoji="1" lang="ja-JP" altLang="en-US" dirty="0" smtClean="0"/>
              <a:t>　使い方　２</a:t>
            </a:r>
            <a:endParaRPr kumimoji="1" lang="ja-JP" altLang="en-US" dirty="0"/>
          </a:p>
        </p:txBody>
      </p:sp>
      <p:sp>
        <p:nvSpPr>
          <p:cNvPr id="6" name="テキスト ボックス 5"/>
          <p:cNvSpPr txBox="1"/>
          <p:nvPr/>
        </p:nvSpPr>
        <p:spPr>
          <a:xfrm>
            <a:off x="251520" y="4077072"/>
            <a:ext cx="1440160" cy="369332"/>
          </a:xfrm>
          <a:prstGeom prst="rect">
            <a:avLst/>
          </a:prstGeom>
          <a:solidFill>
            <a:srgbClr val="FFFF00"/>
          </a:solidFill>
        </p:spPr>
        <p:txBody>
          <a:bodyPr wrap="square" rtlCol="0">
            <a:spAutoFit/>
          </a:bodyPr>
          <a:lstStyle/>
          <a:p>
            <a:r>
              <a:rPr kumimoji="1" lang="ja-JP" altLang="en-US" dirty="0" smtClean="0"/>
              <a:t>　使い方　３</a:t>
            </a:r>
            <a:endParaRPr kumimoji="1" lang="ja-JP" alt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スクリーンショット 2014-11-24 9.02.00.png"/>
          <p:cNvPicPr/>
          <p:nvPr/>
        </p:nvPicPr>
        <p:blipFill>
          <a:blip r:embed="rId2" cstate="print">
            <a:extLst/>
          </a:blip>
          <a:stretch>
            <a:fillRect/>
          </a:stretch>
        </p:blipFill>
        <p:spPr>
          <a:xfrm>
            <a:off x="397371" y="1605984"/>
            <a:ext cx="4232672" cy="2125266"/>
          </a:xfrm>
          <a:prstGeom prst="rect">
            <a:avLst/>
          </a:prstGeom>
          <a:ln w="12700">
            <a:miter lim="400000"/>
          </a:ln>
        </p:spPr>
      </p:pic>
      <p:sp>
        <p:nvSpPr>
          <p:cNvPr id="36" name="Shape 36"/>
          <p:cNvSpPr/>
          <p:nvPr/>
        </p:nvSpPr>
        <p:spPr>
          <a:xfrm>
            <a:off x="428625" y="685533"/>
            <a:ext cx="8286750" cy="892969"/>
          </a:xfrm>
          <a:prstGeom prst="rect">
            <a:avLst/>
          </a:prstGeom>
          <a:ln w="25400">
            <a:solidFill/>
            <a:miter lim="400000"/>
          </a:ln>
          <a:extLst>
            <a:ext uri="{C572A759-6A51-4108-AA02-DFA0A04FC94B}">
              <ma14:wrappingTextBoxFlag xmlns:ma14="http://schemas.microsoft.com/office/mac/drawingml/2011/main" xmlns="" val="1"/>
            </a:ext>
          </a:extLst>
        </p:spPr>
        <p:txBody>
          <a:bodyPr lIns="0" tIns="0" rIns="0" bIns="0" anchor="ctr"/>
          <a:lstStyle>
            <a:lvl1pPr algn="l">
              <a:defRPr sz="2400"/>
            </a:lvl1pPr>
          </a:lstStyle>
          <a:p>
            <a:pPr lvl="0">
              <a:defRPr sz="1800"/>
            </a:pPr>
            <a:r>
              <a:rPr sz="1700" dirty="0">
                <a:latin typeface="+mj-lt"/>
                <a:ea typeface="ＭＳ ゴシック"/>
                <a:cs typeface="ＭＳ ゴシック"/>
              </a:rPr>
              <a:t>　</a:t>
            </a:r>
            <a:r>
              <a:rPr lang="en-US" sz="2000" b="1" dirty="0" smtClean="0">
                <a:latin typeface="Century" panose="02040604050505020304" pitchFamily="18" charset="0"/>
                <a:ea typeface="ＭＳ ゴシック"/>
                <a:cs typeface="ＭＳ ゴシック"/>
              </a:rPr>
              <a:t>“</a:t>
            </a:r>
            <a:r>
              <a:rPr lang="en-US" altLang="ja-JP" sz="2000" b="1" dirty="0" smtClean="0">
                <a:latin typeface="Century" panose="02040604050505020304" pitchFamily="18" charset="0"/>
                <a:ea typeface="ＭＳ ゴシック"/>
                <a:cs typeface="ＭＳ ゴシック"/>
              </a:rPr>
              <a:t>Hi, friends!</a:t>
            </a:r>
            <a:r>
              <a:rPr lang="en-US" sz="2000" b="1" dirty="0" smtClean="0">
                <a:latin typeface="Century" panose="02040604050505020304" pitchFamily="18" charset="0"/>
                <a:ea typeface="ＭＳ ゴシック"/>
                <a:cs typeface="ＭＳ ゴシック"/>
              </a:rPr>
              <a:t>”</a:t>
            </a:r>
            <a:r>
              <a:rPr sz="2000" dirty="0" smtClean="0">
                <a:latin typeface="+mj-lt"/>
                <a:ea typeface="ＭＳ ゴシック"/>
                <a:cs typeface="ＭＳ ゴシック"/>
              </a:rPr>
              <a:t> </a:t>
            </a:r>
            <a:r>
              <a:rPr sz="2000" dirty="0" err="1" smtClean="0">
                <a:latin typeface="+mj-lt"/>
                <a:ea typeface="ＭＳ ゴシック"/>
                <a:cs typeface="ＭＳ ゴシック"/>
              </a:rPr>
              <a:t>の</a:t>
            </a:r>
            <a:r>
              <a:rPr sz="2000" b="1" dirty="0" err="1" smtClean="0">
                <a:latin typeface="Century" panose="02040604050505020304" pitchFamily="18" charset="0"/>
                <a:ea typeface="ＭＳ ゴシック"/>
                <a:cs typeface="ＭＳ ゴシック"/>
              </a:rPr>
              <a:t>Activity</a:t>
            </a:r>
            <a:r>
              <a:rPr lang="en-US" sz="2000" b="1" dirty="0" smtClean="0">
                <a:latin typeface="Century" panose="02040604050505020304" pitchFamily="18" charset="0"/>
                <a:ea typeface="ＭＳ ゴシック"/>
                <a:cs typeface="ＭＳ ゴシック"/>
              </a:rPr>
              <a:t> </a:t>
            </a:r>
            <a:r>
              <a:rPr sz="2000" dirty="0" err="1" smtClean="0">
                <a:latin typeface="+mj-lt"/>
                <a:ea typeface="ＭＳ ゴシック"/>
                <a:cs typeface="ＭＳ ゴシック"/>
              </a:rPr>
              <a:t>は何をねらいとした活動ですか</a:t>
            </a:r>
            <a:r>
              <a:rPr sz="2000" dirty="0">
                <a:latin typeface="+mj-lt"/>
                <a:ea typeface="ＭＳ ゴシック"/>
                <a:cs typeface="ＭＳ ゴシック"/>
              </a:rPr>
              <a:t>。</a:t>
            </a:r>
          </a:p>
        </p:txBody>
      </p:sp>
      <p:sp>
        <p:nvSpPr>
          <p:cNvPr id="37" name="Shape 37"/>
          <p:cNvSpPr/>
          <p:nvPr/>
        </p:nvSpPr>
        <p:spPr>
          <a:xfrm>
            <a:off x="4417621" y="1656422"/>
            <a:ext cx="4222627" cy="2024249"/>
          </a:xfrm>
          <a:custGeom>
            <a:avLst/>
            <a:gdLst/>
            <a:ahLst/>
            <a:cxnLst>
              <a:cxn ang="0">
                <a:pos x="wd2" y="hd2"/>
              </a:cxn>
              <a:cxn ang="5400000">
                <a:pos x="wd2" y="hd2"/>
              </a:cxn>
              <a:cxn ang="10800000">
                <a:pos x="wd2" y="hd2"/>
              </a:cxn>
              <a:cxn ang="16200000">
                <a:pos x="wd2" y="hd2"/>
              </a:cxn>
            </a:cxnLst>
            <a:rect l="0" t="0" r="r" b="b"/>
            <a:pathLst>
              <a:path w="21600" h="21600" extrusionOk="0">
                <a:moveTo>
                  <a:pt x="3924" y="0"/>
                </a:moveTo>
                <a:cubicBezTo>
                  <a:pt x="3798" y="0"/>
                  <a:pt x="3696" y="213"/>
                  <a:pt x="3696" y="476"/>
                </a:cubicBezTo>
                <a:lnTo>
                  <a:pt x="3696" y="9189"/>
                </a:lnTo>
                <a:lnTo>
                  <a:pt x="0" y="10142"/>
                </a:lnTo>
                <a:lnTo>
                  <a:pt x="3696" y="11095"/>
                </a:lnTo>
                <a:lnTo>
                  <a:pt x="3696" y="21124"/>
                </a:lnTo>
                <a:cubicBezTo>
                  <a:pt x="3696" y="21387"/>
                  <a:pt x="3798" y="21600"/>
                  <a:pt x="3924" y="21600"/>
                </a:cubicBezTo>
                <a:lnTo>
                  <a:pt x="21372" y="21600"/>
                </a:lnTo>
                <a:cubicBezTo>
                  <a:pt x="21498" y="21600"/>
                  <a:pt x="21600" y="21387"/>
                  <a:pt x="21600" y="21124"/>
                </a:cubicBezTo>
                <a:lnTo>
                  <a:pt x="21600" y="476"/>
                </a:lnTo>
                <a:cubicBezTo>
                  <a:pt x="21600" y="213"/>
                  <a:pt x="21498" y="0"/>
                  <a:pt x="21372" y="0"/>
                </a:cubicBezTo>
                <a:lnTo>
                  <a:pt x="3924" y="0"/>
                </a:lnTo>
                <a:close/>
              </a:path>
            </a:pathLst>
          </a:custGeom>
          <a:ln w="25400">
            <a:solidFill/>
            <a:miter lim="400000"/>
          </a:ln>
          <a:extLst>
            <a:ext uri="{C572A759-6A51-4108-AA02-DFA0A04FC94B}">
              <ma14:wrappingTextBoxFlag xmlns:ma14="http://schemas.microsoft.com/office/mac/drawingml/2011/main" xmlns="" val="1"/>
            </a:ext>
          </a:extLst>
        </p:spPr>
        <p:txBody>
          <a:bodyPr lIns="0" tIns="0" rIns="0" bIns="0" anchor="ctr"/>
          <a:lstStyle>
            <a:lvl1pPr algn="l">
              <a:defRPr sz="2400"/>
            </a:lvl1pPr>
          </a:lstStyle>
          <a:p>
            <a:pPr lvl="0">
              <a:defRPr sz="1800"/>
            </a:pPr>
            <a:endParaRPr sz="1700" dirty="0"/>
          </a:p>
        </p:txBody>
      </p:sp>
      <p:pic>
        <p:nvPicPr>
          <p:cNvPr id="38" name="スクリーンショット 2014-11-24 9.15.00.png"/>
          <p:cNvPicPr/>
          <p:nvPr/>
        </p:nvPicPr>
        <p:blipFill>
          <a:blip r:embed="rId3" cstate="print">
            <a:extLst/>
          </a:blip>
          <a:stretch>
            <a:fillRect/>
          </a:stretch>
        </p:blipFill>
        <p:spPr>
          <a:xfrm>
            <a:off x="6109476" y="4737083"/>
            <a:ext cx="2800332" cy="1924440"/>
          </a:xfrm>
          <a:prstGeom prst="rect">
            <a:avLst/>
          </a:prstGeom>
          <a:ln w="12700">
            <a:miter lim="400000"/>
          </a:ln>
        </p:spPr>
      </p:pic>
      <p:sp>
        <p:nvSpPr>
          <p:cNvPr id="39" name="Shape 39"/>
          <p:cNvSpPr/>
          <p:nvPr/>
        </p:nvSpPr>
        <p:spPr>
          <a:xfrm>
            <a:off x="428625" y="3952991"/>
            <a:ext cx="5571602" cy="2706812"/>
          </a:xfrm>
          <a:prstGeom prst="rect">
            <a:avLst/>
          </a:prstGeom>
          <a:ln w="25400">
            <a:solidFill/>
            <a:miter lim="400000"/>
          </a:ln>
          <a:extLst>
            <a:ext uri="{C572A759-6A51-4108-AA02-DFA0A04FC94B}">
              <ma14:wrappingTextBoxFlag xmlns:ma14="http://schemas.microsoft.com/office/mac/drawingml/2011/main" xmlns="" val="1"/>
            </a:ext>
          </a:extLst>
        </p:spPr>
        <p:txBody>
          <a:bodyPr lIns="126558" tIns="0" rIns="126558" bIns="0" anchor="ctr"/>
          <a:lstStyle/>
          <a:p>
            <a:pPr algn="just">
              <a:lnSpc>
                <a:spcPct val="120000"/>
              </a:lnSpc>
              <a:defRPr sz="1800"/>
            </a:pPr>
            <a:r>
              <a:rPr sz="1700" dirty="0"/>
              <a:t>【留意点】</a:t>
            </a:r>
          </a:p>
          <a:p>
            <a:pPr marL="208352" indent="-208352" algn="just">
              <a:lnSpc>
                <a:spcPct val="120000"/>
              </a:lnSpc>
              <a:buSzPct val="75000"/>
              <a:buChar char="๏"/>
              <a:defRPr sz="1800"/>
            </a:pPr>
            <a:r>
              <a:rPr sz="1700" dirty="0"/>
              <a:t>暗記した英語を再生する時間ではありません。「言葉」のやりとりを練習するのではなく、「言葉」を通して「意味」や「感情」をやりとりする体験をする時間です。</a:t>
            </a:r>
          </a:p>
          <a:p>
            <a:pPr marL="208352" indent="-208352" algn="just">
              <a:lnSpc>
                <a:spcPct val="120000"/>
              </a:lnSpc>
              <a:buSzPct val="75000"/>
              <a:buChar char="๏"/>
              <a:defRPr sz="1800"/>
            </a:pPr>
            <a:r>
              <a:rPr sz="1700" dirty="0"/>
              <a:t>子供たちに、「英語の意味が分かった！」「英語が伝わった！」というコミュニケーションの成功体験を実感させることが大切です。</a:t>
            </a:r>
          </a:p>
        </p:txBody>
      </p:sp>
      <p:sp>
        <p:nvSpPr>
          <p:cNvPr id="2" name="テキスト ボックス 1"/>
          <p:cNvSpPr txBox="1"/>
          <p:nvPr/>
        </p:nvSpPr>
        <p:spPr>
          <a:xfrm>
            <a:off x="5197342" y="1825798"/>
            <a:ext cx="3442907" cy="194700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7" tIns="35717" rIns="35717" bIns="35717" numCol="1" spcCol="26788" rtlCol="0" anchor="ctr">
            <a:spAutoFit/>
          </a:bodyPr>
          <a:lstStyle/>
          <a:p>
            <a:pPr lvl="0" algn="l" rtl="0" latinLnBrk="1" hangingPunct="0">
              <a:lnSpc>
                <a:spcPct val="120000"/>
              </a:lnSpc>
            </a:pPr>
            <a:r>
              <a:rPr lang="ja-JP" altLang="en-US" sz="1700" dirty="0"/>
              <a:t>　「言葉を使おう」と示されているとおり、「</a:t>
            </a:r>
            <a:r>
              <a:rPr lang="en-US" altLang="ja-JP" sz="1700" b="1" dirty="0">
                <a:latin typeface="Century" panose="02040604050505020304" pitchFamily="18" charset="0"/>
              </a:rPr>
              <a:t>Let’s ~</a:t>
            </a:r>
            <a:r>
              <a:rPr lang="ja-JP" altLang="en-US" sz="1700" dirty="0"/>
              <a:t>」の活動を通して慣れ親しんだ表現を使い、英語を使ったコミュニケーションを実際に体験することをねらった活動です。</a:t>
            </a:r>
          </a:p>
          <a:p>
            <a:pPr defTabSz="410751" latinLnBrk="1" hangingPunct="0">
              <a:lnSpc>
                <a:spcPct val="120000"/>
              </a:lnSpc>
            </a:pPr>
            <a:endParaRPr kumimoji="0" lang="ja-JP" altLang="en-US" sz="1700" dirty="0">
              <a:solidFill>
                <a:srgbClr val="000000"/>
              </a:solidFill>
              <a:sym typeface="ヒラギノ角ゴ ProN W3"/>
            </a:endParaRPr>
          </a:p>
        </p:txBody>
      </p:sp>
      <p:sp>
        <p:nvSpPr>
          <p:cNvPr id="9" name="テキスト ボックス 8"/>
          <p:cNvSpPr txBox="1"/>
          <p:nvPr/>
        </p:nvSpPr>
        <p:spPr>
          <a:xfrm>
            <a:off x="430841" y="116632"/>
            <a:ext cx="1987046" cy="461665"/>
          </a:xfrm>
          <a:prstGeom prst="rect">
            <a:avLst/>
          </a:prstGeom>
          <a:solidFill>
            <a:srgbClr val="FFFF00"/>
          </a:solidFill>
        </p:spPr>
        <p:txBody>
          <a:bodyPr wrap="square" rtlCol="0">
            <a:spAutoFit/>
          </a:bodyPr>
          <a:lstStyle/>
          <a:p>
            <a:pPr algn="ctr"/>
            <a:r>
              <a:rPr kumimoji="1" lang="en-US" altLang="ja-JP" sz="2400" dirty="0" smtClean="0"/>
              <a:t>【</a:t>
            </a:r>
            <a:r>
              <a:rPr kumimoji="1" lang="ja-JP" altLang="en-US" sz="2400" dirty="0" smtClean="0"/>
              <a:t>研修例５</a:t>
            </a:r>
            <a:r>
              <a:rPr kumimoji="1" lang="en-US" altLang="ja-JP" sz="2400" dirty="0" smtClean="0"/>
              <a:t>】</a:t>
            </a:r>
            <a:endParaRPr kumimoji="1" lang="ja-JP" altLang="en-US" sz="2400" dirty="0"/>
          </a:p>
        </p:txBody>
      </p:sp>
    </p:spTree>
    <p:extLst>
      <p:ext uri="{BB962C8B-B14F-4D97-AF65-F5344CB8AC3E}">
        <p14:creationId xmlns:p14="http://schemas.microsoft.com/office/powerpoint/2010/main" val="4160571471"/>
      </p:ext>
    </p:extLst>
  </p:cSld>
  <p:clrMapOvr>
    <a:masterClrMapping/>
  </p:clrMapOvr>
  <p:transition spd="med"/>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hape 42"/>
          <p:cNvSpPr/>
          <p:nvPr/>
        </p:nvSpPr>
        <p:spPr>
          <a:xfrm>
            <a:off x="428625" y="303609"/>
            <a:ext cx="8286750" cy="1409670"/>
          </a:xfrm>
          <a:prstGeom prst="rect">
            <a:avLst/>
          </a:prstGeom>
          <a:ln w="25400">
            <a:solidFill/>
            <a:miter lim="400000"/>
          </a:ln>
          <a:extLst>
            <a:ext uri="{C572A759-6A51-4108-AA02-DFA0A04FC94B}">
              <ma14:wrappingTextBoxFlag xmlns:ma14="http://schemas.microsoft.com/office/mac/drawingml/2011/main" xmlns="" val="1"/>
            </a:ext>
          </a:extLst>
        </p:spPr>
        <p:txBody>
          <a:bodyPr lIns="126558" tIns="0" rIns="126558" bIns="0" anchor="ctr"/>
          <a:lstStyle>
            <a:lvl1pPr algn="l">
              <a:defRPr sz="2400"/>
            </a:lvl1pPr>
          </a:lstStyle>
          <a:p>
            <a:pPr lvl="0">
              <a:lnSpc>
                <a:spcPct val="120000"/>
              </a:lnSpc>
              <a:defRPr sz="1800"/>
            </a:pPr>
            <a:r>
              <a:rPr sz="1700" dirty="0"/>
              <a:t>　</a:t>
            </a:r>
            <a:r>
              <a:rPr sz="1700" b="1" dirty="0" smtClean="0">
                <a:latin typeface="Century" panose="02040604050505020304" pitchFamily="18" charset="0"/>
              </a:rPr>
              <a:t>Activity</a:t>
            </a:r>
            <a:r>
              <a:rPr lang="en-US" sz="1700" b="1" dirty="0" smtClean="0">
                <a:latin typeface="Century" panose="02040604050505020304" pitchFamily="18" charset="0"/>
              </a:rPr>
              <a:t> </a:t>
            </a:r>
            <a:r>
              <a:rPr sz="1700" dirty="0" err="1" smtClean="0"/>
              <a:t>を</a:t>
            </a:r>
            <a:r>
              <a:rPr sz="1700" dirty="0" err="1"/>
              <a:t>「言葉」の練習ではなく</a:t>
            </a:r>
            <a:r>
              <a:rPr sz="1700" dirty="0"/>
              <a:t>、「言葉」を通して、「意味」や「感情」をやりとりするコミュニケーションの成功体験の場にするためには、どんなことに気を付ければよいですか。</a:t>
            </a:r>
          </a:p>
        </p:txBody>
      </p:sp>
      <p:sp>
        <p:nvSpPr>
          <p:cNvPr id="43" name="Shape 43"/>
          <p:cNvSpPr/>
          <p:nvPr/>
        </p:nvSpPr>
        <p:spPr>
          <a:xfrm>
            <a:off x="428625" y="4666285"/>
            <a:ext cx="8286750" cy="1805995"/>
          </a:xfrm>
          <a:prstGeom prst="rect">
            <a:avLst/>
          </a:prstGeom>
          <a:ln w="25400">
            <a:solidFill/>
            <a:miter lim="400000"/>
          </a:ln>
          <a:extLst>
            <a:ext uri="{C572A759-6A51-4108-AA02-DFA0A04FC94B}">
              <ma14:wrappingTextBoxFlag xmlns:ma14="http://schemas.microsoft.com/office/mac/drawingml/2011/main" xmlns="" val="1"/>
            </a:ext>
          </a:extLst>
        </p:spPr>
        <p:txBody>
          <a:bodyPr lIns="126558" tIns="0" rIns="126558" bIns="0" anchor="ctr"/>
          <a:lstStyle/>
          <a:p>
            <a:pPr lvl="0" algn="l">
              <a:lnSpc>
                <a:spcPct val="120000"/>
              </a:lnSpc>
              <a:defRPr sz="1800"/>
            </a:pPr>
            <a:r>
              <a:rPr sz="1700" dirty="0"/>
              <a:t>【留意点】</a:t>
            </a:r>
          </a:p>
          <a:p>
            <a:pPr marL="208352" indent="-208352">
              <a:lnSpc>
                <a:spcPct val="120000"/>
              </a:lnSpc>
              <a:buSzPct val="75000"/>
              <a:buChar char="๏"/>
              <a:defRPr sz="1800"/>
            </a:pPr>
            <a:r>
              <a:rPr sz="1700" dirty="0"/>
              <a:t>インフォメーション・ギャップ（二人が持っている情報に差があること）がある状況をつくって場面設定をすると、伝え合う必然性が生まれます。</a:t>
            </a:r>
          </a:p>
          <a:p>
            <a:pPr marL="208352" indent="-208352">
              <a:lnSpc>
                <a:spcPct val="120000"/>
              </a:lnSpc>
              <a:buSzPct val="75000"/>
              <a:buChar char="๏"/>
              <a:defRPr sz="1800"/>
            </a:pPr>
            <a:r>
              <a:rPr sz="1700" dirty="0"/>
              <a:t>正しい英語を話せたかどうかではなく、伝えたいことが伝わったかどうかを大切にしましょう。</a:t>
            </a:r>
          </a:p>
        </p:txBody>
      </p:sp>
      <p:pic>
        <p:nvPicPr>
          <p:cNvPr id="44" name="スクリーンショット 2014-11-24 9.34.18.png"/>
          <p:cNvPicPr/>
          <p:nvPr/>
        </p:nvPicPr>
        <p:blipFill>
          <a:blip r:embed="rId2" cstate="print">
            <a:extLst/>
          </a:blip>
          <a:stretch>
            <a:fillRect/>
          </a:stretch>
        </p:blipFill>
        <p:spPr>
          <a:xfrm>
            <a:off x="442892" y="1949768"/>
            <a:ext cx="2593915" cy="2339271"/>
          </a:xfrm>
          <a:prstGeom prst="rect">
            <a:avLst/>
          </a:prstGeom>
          <a:ln w="12700">
            <a:miter lim="400000"/>
          </a:ln>
        </p:spPr>
      </p:pic>
      <p:sp>
        <p:nvSpPr>
          <p:cNvPr id="45" name="Shape 45"/>
          <p:cNvSpPr/>
          <p:nvPr/>
        </p:nvSpPr>
        <p:spPr>
          <a:xfrm>
            <a:off x="2915481" y="1977891"/>
            <a:ext cx="5785043" cy="2539380"/>
          </a:xfrm>
          <a:custGeom>
            <a:avLst/>
            <a:gdLst/>
            <a:ahLst/>
            <a:cxnLst>
              <a:cxn ang="0">
                <a:pos x="wd2" y="hd2"/>
              </a:cxn>
              <a:cxn ang="5400000">
                <a:pos x="wd2" y="hd2"/>
              </a:cxn>
              <a:cxn ang="10800000">
                <a:pos x="wd2" y="hd2"/>
              </a:cxn>
              <a:cxn ang="16200000">
                <a:pos x="wd2" y="hd2"/>
              </a:cxn>
            </a:cxnLst>
            <a:rect l="0" t="0" r="r" b="b"/>
            <a:pathLst>
              <a:path w="21600" h="21600" extrusionOk="0">
                <a:moveTo>
                  <a:pt x="2772" y="0"/>
                </a:moveTo>
                <a:cubicBezTo>
                  <a:pt x="2679" y="0"/>
                  <a:pt x="2605" y="170"/>
                  <a:pt x="2605" y="380"/>
                </a:cubicBezTo>
                <a:lnTo>
                  <a:pt x="2605" y="1745"/>
                </a:lnTo>
                <a:lnTo>
                  <a:pt x="0" y="2507"/>
                </a:lnTo>
                <a:lnTo>
                  <a:pt x="2605" y="3266"/>
                </a:lnTo>
                <a:lnTo>
                  <a:pt x="2605" y="21220"/>
                </a:lnTo>
                <a:cubicBezTo>
                  <a:pt x="2605" y="21430"/>
                  <a:pt x="2679" y="21600"/>
                  <a:pt x="2772" y="21600"/>
                </a:cubicBezTo>
                <a:lnTo>
                  <a:pt x="21433" y="21600"/>
                </a:lnTo>
                <a:cubicBezTo>
                  <a:pt x="21525" y="21600"/>
                  <a:pt x="21600" y="21430"/>
                  <a:pt x="21600" y="21220"/>
                </a:cubicBezTo>
                <a:lnTo>
                  <a:pt x="21600" y="380"/>
                </a:lnTo>
                <a:cubicBezTo>
                  <a:pt x="21600" y="170"/>
                  <a:pt x="21525" y="0"/>
                  <a:pt x="21433" y="0"/>
                </a:cubicBezTo>
                <a:lnTo>
                  <a:pt x="2772" y="0"/>
                </a:lnTo>
                <a:close/>
              </a:path>
            </a:pathLst>
          </a:custGeom>
          <a:ln w="25400">
            <a:solidFill/>
            <a:miter lim="400000"/>
          </a:ln>
          <a:extLst>
            <a:ext uri="{C572A759-6A51-4108-AA02-DFA0A04FC94B}">
              <ma14:wrappingTextBoxFlag xmlns:ma14="http://schemas.microsoft.com/office/mac/drawingml/2011/main" xmlns="" val="1"/>
            </a:ext>
          </a:extLst>
        </p:spPr>
        <p:txBody>
          <a:bodyPr lIns="0" tIns="0" rIns="0" bIns="0" anchor="ctr"/>
          <a:lstStyle/>
          <a:p>
            <a:pPr lvl="0" algn="l">
              <a:defRPr sz="1800"/>
            </a:pPr>
            <a:endParaRPr sz="1700" dirty="0"/>
          </a:p>
        </p:txBody>
      </p:sp>
      <p:sp>
        <p:nvSpPr>
          <p:cNvPr id="2" name="テキスト ボックス 1"/>
          <p:cNvSpPr txBox="1"/>
          <p:nvPr/>
        </p:nvSpPr>
        <p:spPr>
          <a:xfrm>
            <a:off x="3754907" y="2117668"/>
            <a:ext cx="4842456" cy="224484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7" tIns="35717" rIns="35717" bIns="35717" numCol="1" spcCol="26788" rtlCol="0" anchor="ctr">
            <a:spAutoFit/>
          </a:bodyPr>
          <a:lstStyle/>
          <a:p>
            <a:pPr lvl="0" algn="just">
              <a:lnSpc>
                <a:spcPct val="120000"/>
              </a:lnSpc>
              <a:defRPr sz="1800"/>
            </a:pPr>
            <a:r>
              <a:rPr lang="ja-JP" altLang="en-US" sz="1700" dirty="0"/>
              <a:t>　「意味」や「感情」を伝える必然性のある場面を設定することが大切です。</a:t>
            </a:r>
          </a:p>
          <a:p>
            <a:pPr lvl="0" algn="just">
              <a:lnSpc>
                <a:spcPct val="120000"/>
              </a:lnSpc>
              <a:defRPr sz="1800"/>
            </a:pPr>
            <a:r>
              <a:rPr lang="ja-JP" altLang="en-US" sz="1700" dirty="0"/>
              <a:t>　例えば、「自己紹介」の場面を考えてみましょう。お互いの顔も名前もよく知っている者同士で自己紹介活動をしても、そこに伝え合う必然性はありませんね。伝え合う必然性が生じるような場面設定の工夫が必要となるのです。</a:t>
            </a:r>
          </a:p>
        </p:txBody>
      </p:sp>
    </p:spTree>
    <p:extLst>
      <p:ext uri="{BB962C8B-B14F-4D97-AF65-F5344CB8AC3E}">
        <p14:creationId xmlns:p14="http://schemas.microsoft.com/office/powerpoint/2010/main" val="3626315661"/>
      </p:ext>
    </p:extLst>
  </p:cSld>
  <p:clrMapOvr>
    <a:masterClrMapping/>
  </p:clrMapOvr>
  <p:transition spd="med"/>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スクリーンショット 2014-11-24 10.09.34.png"/>
          <p:cNvPicPr/>
          <p:nvPr/>
        </p:nvPicPr>
        <p:blipFill>
          <a:blip r:embed="rId2" cstate="print">
            <a:extLst/>
          </a:blip>
          <a:stretch>
            <a:fillRect/>
          </a:stretch>
        </p:blipFill>
        <p:spPr>
          <a:xfrm>
            <a:off x="285546" y="226523"/>
            <a:ext cx="8572908" cy="588979"/>
          </a:xfrm>
          <a:prstGeom prst="rect">
            <a:avLst/>
          </a:prstGeom>
          <a:ln w="12700">
            <a:miter lim="400000"/>
          </a:ln>
        </p:spPr>
      </p:pic>
      <p:sp>
        <p:nvSpPr>
          <p:cNvPr id="48" name="Shape 48"/>
          <p:cNvSpPr/>
          <p:nvPr/>
        </p:nvSpPr>
        <p:spPr>
          <a:xfrm>
            <a:off x="5596727" y="4226839"/>
            <a:ext cx="3122321" cy="1074369"/>
          </a:xfrm>
          <a:custGeom>
            <a:avLst/>
            <a:gdLst/>
            <a:ahLst/>
            <a:cxnLst>
              <a:cxn ang="0">
                <a:pos x="wd2" y="hd2"/>
              </a:cxn>
              <a:cxn ang="5400000">
                <a:pos x="wd2" y="hd2"/>
              </a:cxn>
              <a:cxn ang="10800000">
                <a:pos x="wd2" y="hd2"/>
              </a:cxn>
              <a:cxn ang="16200000">
                <a:pos x="wd2" y="hd2"/>
              </a:cxn>
            </a:cxnLst>
            <a:rect l="0" t="0" r="r" b="b"/>
            <a:pathLst>
              <a:path w="21600" h="21600" extrusionOk="0">
                <a:moveTo>
                  <a:pt x="4844" y="0"/>
                </a:moveTo>
                <a:cubicBezTo>
                  <a:pt x="4673" y="0"/>
                  <a:pt x="4535" y="290"/>
                  <a:pt x="4535" y="648"/>
                </a:cubicBezTo>
                <a:lnTo>
                  <a:pt x="4535" y="6760"/>
                </a:lnTo>
                <a:lnTo>
                  <a:pt x="0" y="8056"/>
                </a:lnTo>
                <a:lnTo>
                  <a:pt x="4535" y="9352"/>
                </a:lnTo>
                <a:lnTo>
                  <a:pt x="4535" y="20952"/>
                </a:lnTo>
                <a:cubicBezTo>
                  <a:pt x="4535" y="21310"/>
                  <a:pt x="4673" y="21600"/>
                  <a:pt x="4844" y="21600"/>
                </a:cubicBezTo>
                <a:lnTo>
                  <a:pt x="21291" y="21600"/>
                </a:lnTo>
                <a:cubicBezTo>
                  <a:pt x="21462" y="21600"/>
                  <a:pt x="21600" y="21310"/>
                  <a:pt x="21600" y="20952"/>
                </a:cubicBezTo>
                <a:lnTo>
                  <a:pt x="21600" y="648"/>
                </a:lnTo>
                <a:cubicBezTo>
                  <a:pt x="21600" y="290"/>
                  <a:pt x="21462" y="0"/>
                  <a:pt x="21291" y="0"/>
                </a:cubicBezTo>
                <a:lnTo>
                  <a:pt x="4844" y="0"/>
                </a:lnTo>
                <a:close/>
              </a:path>
            </a:pathLst>
          </a:custGeom>
          <a:ln w="25400">
            <a:solidFill/>
            <a:miter lim="400000"/>
          </a:ln>
          <a:extLst>
            <a:ext uri="{C572A759-6A51-4108-AA02-DFA0A04FC94B}">
              <ma14:wrappingTextBoxFlag xmlns:ma14="http://schemas.microsoft.com/office/mac/drawingml/2011/main" xmlns="" val="1"/>
            </a:ext>
          </a:extLst>
        </p:spPr>
        <p:txBody>
          <a:bodyPr lIns="0" tIns="0" rIns="0" bIns="0" anchor="ctr"/>
          <a:lstStyle/>
          <a:p>
            <a:pPr lvl="0" algn="l">
              <a:defRPr sz="1800"/>
            </a:pPr>
            <a:endParaRPr sz="1700" dirty="0"/>
          </a:p>
        </p:txBody>
      </p:sp>
      <p:sp>
        <p:nvSpPr>
          <p:cNvPr id="49" name="Shape 49"/>
          <p:cNvSpPr/>
          <p:nvPr/>
        </p:nvSpPr>
        <p:spPr>
          <a:xfrm>
            <a:off x="424952" y="4226839"/>
            <a:ext cx="2837409" cy="1074369"/>
          </a:xfrm>
          <a:custGeom>
            <a:avLst/>
            <a:gdLst/>
            <a:ahLst/>
            <a:cxnLst>
              <a:cxn ang="0">
                <a:pos x="wd2" y="hd2"/>
              </a:cxn>
              <a:cxn ang="5400000">
                <a:pos x="wd2" y="hd2"/>
              </a:cxn>
              <a:cxn ang="10800000">
                <a:pos x="wd2" y="hd2"/>
              </a:cxn>
              <a:cxn ang="16200000">
                <a:pos x="wd2" y="hd2"/>
              </a:cxn>
            </a:cxnLst>
            <a:rect l="0" t="0" r="r" b="b"/>
            <a:pathLst>
              <a:path w="21600" h="21600" extrusionOk="0">
                <a:moveTo>
                  <a:pt x="340" y="0"/>
                </a:moveTo>
                <a:cubicBezTo>
                  <a:pt x="152" y="0"/>
                  <a:pt x="0" y="290"/>
                  <a:pt x="0" y="648"/>
                </a:cubicBezTo>
                <a:lnTo>
                  <a:pt x="0" y="20952"/>
                </a:lnTo>
                <a:cubicBezTo>
                  <a:pt x="0" y="21310"/>
                  <a:pt x="152" y="21600"/>
                  <a:pt x="340" y="21600"/>
                </a:cubicBezTo>
                <a:lnTo>
                  <a:pt x="18439" y="21600"/>
                </a:lnTo>
                <a:cubicBezTo>
                  <a:pt x="18627" y="21600"/>
                  <a:pt x="18779" y="21310"/>
                  <a:pt x="18779" y="20952"/>
                </a:cubicBezTo>
                <a:lnTo>
                  <a:pt x="18779" y="10458"/>
                </a:lnTo>
                <a:lnTo>
                  <a:pt x="21600" y="9166"/>
                </a:lnTo>
                <a:lnTo>
                  <a:pt x="18779" y="7870"/>
                </a:lnTo>
                <a:lnTo>
                  <a:pt x="18779" y="648"/>
                </a:lnTo>
                <a:cubicBezTo>
                  <a:pt x="18779" y="290"/>
                  <a:pt x="18627" y="0"/>
                  <a:pt x="18439" y="0"/>
                </a:cubicBezTo>
                <a:lnTo>
                  <a:pt x="340" y="0"/>
                </a:lnTo>
                <a:close/>
              </a:path>
            </a:pathLst>
          </a:custGeom>
          <a:ln w="25400">
            <a:solidFill/>
            <a:miter lim="400000"/>
          </a:ln>
          <a:extLst>
            <a:ext uri="{C572A759-6A51-4108-AA02-DFA0A04FC94B}">
              <ma14:wrappingTextBoxFlag xmlns:ma14="http://schemas.microsoft.com/office/mac/drawingml/2011/main" xmlns="" val="1"/>
            </a:ext>
          </a:extLst>
        </p:spPr>
        <p:txBody>
          <a:bodyPr lIns="0" tIns="0" rIns="0" bIns="0" anchor="ctr"/>
          <a:lstStyle/>
          <a:p>
            <a:pPr lvl="0" algn="l">
              <a:lnSpc>
                <a:spcPct val="120000"/>
              </a:lnSpc>
              <a:defRPr sz="1800"/>
            </a:pPr>
            <a:r>
              <a:rPr sz="1700" dirty="0"/>
              <a:t> </a:t>
            </a:r>
            <a:r>
              <a:rPr sz="1700" b="1" dirty="0">
                <a:latin typeface="Century" panose="02040604050505020304" pitchFamily="18" charset="0"/>
              </a:rPr>
              <a:t>Hello.</a:t>
            </a:r>
          </a:p>
          <a:p>
            <a:pPr lvl="0" algn="l">
              <a:lnSpc>
                <a:spcPct val="120000"/>
              </a:lnSpc>
              <a:defRPr sz="1800"/>
            </a:pPr>
            <a:r>
              <a:rPr sz="1700" b="1" dirty="0">
                <a:latin typeface="Century" panose="02040604050505020304" pitchFamily="18" charset="0"/>
              </a:rPr>
              <a:t> My name is Sakura.</a:t>
            </a:r>
          </a:p>
          <a:p>
            <a:pPr lvl="0" algn="l">
              <a:lnSpc>
                <a:spcPct val="120000"/>
              </a:lnSpc>
              <a:defRPr sz="1800"/>
            </a:pPr>
            <a:r>
              <a:rPr sz="1700" b="1" dirty="0">
                <a:latin typeface="Century" panose="02040604050505020304" pitchFamily="18" charset="0"/>
              </a:rPr>
              <a:t> Nice to meet you, too.</a:t>
            </a:r>
          </a:p>
        </p:txBody>
      </p:sp>
      <p:sp>
        <p:nvSpPr>
          <p:cNvPr id="50" name="Shape 50"/>
          <p:cNvSpPr/>
          <p:nvPr/>
        </p:nvSpPr>
        <p:spPr>
          <a:xfrm>
            <a:off x="428625" y="919758"/>
            <a:ext cx="8286751" cy="3193895"/>
          </a:xfrm>
          <a:prstGeom prst="rect">
            <a:avLst/>
          </a:prstGeom>
          <a:ln w="25400">
            <a:solidFill/>
            <a:miter lim="400000"/>
          </a:ln>
          <a:extLst>
            <a:ext uri="{C572A759-6A51-4108-AA02-DFA0A04FC94B}">
              <ma14:wrappingTextBoxFlag xmlns:ma14="http://schemas.microsoft.com/office/mac/drawingml/2011/main" xmlns="" val="1"/>
            </a:ext>
          </a:extLst>
        </p:spPr>
        <p:txBody>
          <a:bodyPr lIns="126558" tIns="0" rIns="126558" bIns="0" anchor="ctr"/>
          <a:lstStyle/>
          <a:p>
            <a:pPr lvl="0" algn="just">
              <a:lnSpc>
                <a:spcPct val="120000"/>
              </a:lnSpc>
              <a:defRPr sz="1800"/>
            </a:pPr>
            <a:r>
              <a:rPr lang="ja-JP" altLang="en-US" sz="2000" dirty="0" smtClean="0">
                <a:latin typeface="Century" panose="02040604050505020304" pitchFamily="18" charset="0"/>
              </a:rPr>
              <a:t>演習</a:t>
            </a:r>
            <a:r>
              <a:rPr lang="ja-JP" altLang="en-US" sz="2400" b="1" dirty="0" smtClean="0">
                <a:latin typeface="Century" panose="02040604050505020304" pitchFamily="18" charset="0"/>
              </a:rPr>
              <a:t>　</a:t>
            </a:r>
            <a:r>
              <a:rPr lang="en-US" altLang="ja-JP" sz="2400" b="1" dirty="0" smtClean="0">
                <a:latin typeface="Century" panose="02040604050505020304" pitchFamily="18" charset="0"/>
              </a:rPr>
              <a:t>ID EXCHANGE</a:t>
            </a:r>
            <a:r>
              <a:rPr lang="ja-JP" altLang="en-US" sz="2400" dirty="0" smtClean="0"/>
              <a:t>　</a:t>
            </a:r>
            <a:r>
              <a:rPr sz="1700" dirty="0" smtClean="0"/>
              <a:t>【</a:t>
            </a:r>
            <a:r>
              <a:rPr sz="1700" dirty="0" err="1"/>
              <a:t>状況設定</a:t>
            </a:r>
            <a:r>
              <a:rPr sz="1700" dirty="0" smtClean="0"/>
              <a:t>】</a:t>
            </a:r>
            <a:r>
              <a:rPr lang="ja-JP" altLang="en-US" sz="1700" dirty="0" smtClean="0"/>
              <a:t>　</a:t>
            </a:r>
            <a:r>
              <a:rPr lang="en-US" altLang="ja-JP" sz="2400" dirty="0"/>
              <a:t> </a:t>
            </a:r>
            <a:endParaRPr sz="2400" dirty="0"/>
          </a:p>
          <a:p>
            <a:pPr lvl="0" algn="just">
              <a:lnSpc>
                <a:spcPct val="120000"/>
              </a:lnSpc>
              <a:defRPr sz="1800"/>
            </a:pPr>
            <a:r>
              <a:rPr sz="1700" dirty="0"/>
              <a:t>　</a:t>
            </a:r>
            <a:r>
              <a:rPr sz="1700" dirty="0" smtClean="0"/>
              <a:t>ID</a:t>
            </a:r>
            <a:r>
              <a:rPr lang="en-US" sz="1700" dirty="0"/>
              <a:t> </a:t>
            </a:r>
            <a:r>
              <a:rPr sz="1700" dirty="0" smtClean="0"/>
              <a:t>EXCHANGE</a:t>
            </a:r>
            <a:r>
              <a:rPr sz="1700" dirty="0"/>
              <a:t>という活動を行います。この活動が、通常の「名刺交換」と異なるのは、相手と名刺を交換し、握手した途端、自分が相手に変身してしまうという点です。例えば、ＡさんとＢさんが名刺を交換すると、ＡさんはＢさんになり、ＢさんはＡさんになってしまうわけです。</a:t>
            </a:r>
          </a:p>
          <a:p>
            <a:pPr lvl="0" algn="just">
              <a:lnSpc>
                <a:spcPct val="120000"/>
              </a:lnSpc>
              <a:defRPr sz="1800"/>
            </a:pPr>
            <a:r>
              <a:rPr sz="1700" dirty="0"/>
              <a:t>ですから、Ａさんが次の相手に自己紹介をするときには、Ｂさんになりきり</a:t>
            </a:r>
            <a:r>
              <a:rPr sz="1700" b="1" dirty="0">
                <a:latin typeface="Century" panose="02040604050505020304" pitchFamily="18" charset="0"/>
              </a:rPr>
              <a:t>、“Hello. My name is B.”</a:t>
            </a:r>
            <a:r>
              <a:rPr sz="1700" dirty="0"/>
              <a:t>と言わなければなりません。この設定ですと、自己紹介の必然性が生まれます。自己紹介をしてみないと、相手が誰になっているのかが分からないからです。（参考：『英語ゲーム92』オックスフォード大学出版局）</a:t>
            </a:r>
          </a:p>
        </p:txBody>
      </p:sp>
      <p:sp>
        <p:nvSpPr>
          <p:cNvPr id="51" name="Shape 51"/>
          <p:cNvSpPr/>
          <p:nvPr/>
        </p:nvSpPr>
        <p:spPr>
          <a:xfrm>
            <a:off x="415945" y="5417225"/>
            <a:ext cx="2787903" cy="1180127"/>
          </a:xfrm>
          <a:prstGeom prst="rect">
            <a:avLst/>
          </a:prstGeom>
          <a:ln w="12700">
            <a:miter lim="400000"/>
          </a:ln>
          <a:extLst>
            <a:ext uri="{C572A759-6A51-4108-AA02-DFA0A04FC94B}">
              <ma14:wrappingTextBoxFlag xmlns:ma14="http://schemas.microsoft.com/office/mac/drawingml/2011/main" xmlns="" val="1"/>
            </a:ext>
          </a:extLst>
        </p:spPr>
        <p:txBody>
          <a:bodyPr wrap="square" lIns="35717" tIns="35717" rIns="35717" bIns="35717" anchor="ctr">
            <a:spAutoFit/>
          </a:bodyPr>
          <a:lstStyle>
            <a:lvl1pPr algn="l">
              <a:defRPr sz="1800"/>
            </a:lvl1pPr>
          </a:lstStyle>
          <a:p>
            <a:pPr lvl="0"/>
            <a:r>
              <a:rPr dirty="0"/>
              <a:t>　握手した途端、</a:t>
            </a:r>
            <a:r>
              <a:rPr b="1" dirty="0">
                <a:latin typeface="Century" pitchFamily="18" charset="0"/>
              </a:rPr>
              <a:t>Sakura</a:t>
            </a:r>
            <a:r>
              <a:rPr dirty="0"/>
              <a:t>は</a:t>
            </a:r>
            <a:r>
              <a:rPr b="1" dirty="0">
                <a:latin typeface="Century" panose="02040604050505020304" pitchFamily="18" charset="0"/>
              </a:rPr>
              <a:t>Ken</a:t>
            </a:r>
            <a:r>
              <a:rPr dirty="0"/>
              <a:t>になります。次の友達には、</a:t>
            </a:r>
            <a:r>
              <a:rPr b="1" dirty="0">
                <a:latin typeface="Century" panose="02040604050505020304" pitchFamily="18" charset="0"/>
              </a:rPr>
              <a:t>My name is Ken.</a:t>
            </a:r>
            <a:r>
              <a:rPr dirty="0"/>
              <a:t>と自己紹介します。</a:t>
            </a:r>
          </a:p>
        </p:txBody>
      </p:sp>
      <p:sp>
        <p:nvSpPr>
          <p:cNvPr id="52" name="Shape 52"/>
          <p:cNvSpPr/>
          <p:nvPr/>
        </p:nvSpPr>
        <p:spPr>
          <a:xfrm>
            <a:off x="5596727" y="5489233"/>
            <a:ext cx="3151738" cy="1180127"/>
          </a:xfrm>
          <a:prstGeom prst="rect">
            <a:avLst/>
          </a:prstGeom>
          <a:ln w="12700">
            <a:miter lim="400000"/>
          </a:ln>
          <a:extLst>
            <a:ext uri="{C572A759-6A51-4108-AA02-DFA0A04FC94B}">
              <ma14:wrappingTextBoxFlag xmlns:ma14="http://schemas.microsoft.com/office/mac/drawingml/2011/main" xmlns="" val="1"/>
            </a:ext>
          </a:extLst>
        </p:spPr>
        <p:txBody>
          <a:bodyPr wrap="square" lIns="35717" tIns="35717" rIns="35717" bIns="35717" anchor="ctr">
            <a:spAutoFit/>
          </a:bodyPr>
          <a:lstStyle>
            <a:lvl1pPr algn="l">
              <a:defRPr sz="1800"/>
            </a:lvl1pPr>
          </a:lstStyle>
          <a:p>
            <a:pPr lvl="0"/>
            <a:r>
              <a:rPr dirty="0"/>
              <a:t>　</a:t>
            </a:r>
            <a:r>
              <a:rPr dirty="0" err="1"/>
              <a:t>握手した途端、</a:t>
            </a:r>
            <a:r>
              <a:rPr b="1" dirty="0" err="1" smtClean="0">
                <a:latin typeface="Century" panose="02040604050505020304" pitchFamily="18" charset="0"/>
              </a:rPr>
              <a:t>Ken</a:t>
            </a:r>
            <a:r>
              <a:rPr lang="en-US" b="1" dirty="0" smtClean="0">
                <a:latin typeface="Century" panose="02040604050505020304" pitchFamily="18" charset="0"/>
              </a:rPr>
              <a:t> </a:t>
            </a:r>
            <a:r>
              <a:rPr dirty="0" err="1" smtClean="0"/>
              <a:t>は</a:t>
            </a:r>
            <a:r>
              <a:rPr b="1" dirty="0" err="1">
                <a:latin typeface="Century" panose="02040604050505020304" pitchFamily="18" charset="0"/>
              </a:rPr>
              <a:t>Sakura</a:t>
            </a:r>
            <a:r>
              <a:rPr dirty="0" err="1"/>
              <a:t>になります。次の友達には、</a:t>
            </a:r>
            <a:r>
              <a:rPr b="1" dirty="0" err="1">
                <a:latin typeface="Century" panose="02040604050505020304" pitchFamily="18" charset="0"/>
              </a:rPr>
              <a:t>My</a:t>
            </a:r>
            <a:r>
              <a:rPr b="1" dirty="0">
                <a:latin typeface="Century" panose="02040604050505020304" pitchFamily="18" charset="0"/>
              </a:rPr>
              <a:t> name is Sakura</a:t>
            </a:r>
            <a:r>
              <a:rPr b="1" dirty="0" smtClean="0">
                <a:latin typeface="Century" panose="02040604050505020304" pitchFamily="18" charset="0"/>
              </a:rPr>
              <a:t>.</a:t>
            </a:r>
            <a:r>
              <a:rPr lang="en-US" b="1" dirty="0" smtClean="0">
                <a:latin typeface="Century" panose="02040604050505020304" pitchFamily="18" charset="0"/>
              </a:rPr>
              <a:t> </a:t>
            </a:r>
            <a:r>
              <a:rPr dirty="0" err="1" smtClean="0"/>
              <a:t>と自己紹介します</a:t>
            </a:r>
            <a:r>
              <a:rPr dirty="0"/>
              <a:t>。</a:t>
            </a:r>
          </a:p>
        </p:txBody>
      </p:sp>
      <p:pic>
        <p:nvPicPr>
          <p:cNvPr id="53" name="スクリーンショット 2014-11-24 10.40.34.png"/>
          <p:cNvPicPr/>
          <p:nvPr/>
        </p:nvPicPr>
        <p:blipFill>
          <a:blip r:embed="rId3" cstate="print">
            <a:extLst/>
          </a:blip>
          <a:stretch>
            <a:fillRect/>
          </a:stretch>
        </p:blipFill>
        <p:spPr>
          <a:xfrm flipH="1">
            <a:off x="3475146" y="4128611"/>
            <a:ext cx="1909683" cy="2638616"/>
          </a:xfrm>
          <a:prstGeom prst="rect">
            <a:avLst/>
          </a:prstGeom>
          <a:ln w="12700">
            <a:miter lim="400000"/>
          </a:ln>
        </p:spPr>
      </p:pic>
      <p:sp>
        <p:nvSpPr>
          <p:cNvPr id="54" name="Shape 54"/>
          <p:cNvSpPr/>
          <p:nvPr/>
        </p:nvSpPr>
        <p:spPr>
          <a:xfrm>
            <a:off x="6009680" y="401453"/>
            <a:ext cx="2613539" cy="310555"/>
          </a:xfrm>
          <a:prstGeom prst="rect">
            <a:avLst/>
          </a:prstGeom>
          <a:blipFill>
            <a:blip r:embed="rId4" cstate="print"/>
          </a:blipFill>
          <a:ln w="12700">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rPr sz="1700"/>
              <a:t>Hi, friends! 1 Lesson 1</a:t>
            </a:r>
          </a:p>
        </p:txBody>
      </p:sp>
      <p:sp>
        <p:nvSpPr>
          <p:cNvPr id="2" name="テキスト ボックス 1"/>
          <p:cNvSpPr txBox="1"/>
          <p:nvPr/>
        </p:nvSpPr>
        <p:spPr>
          <a:xfrm>
            <a:off x="6372200" y="4285307"/>
            <a:ext cx="2200954" cy="101392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7" tIns="35717" rIns="35717" bIns="35717" numCol="1" spcCol="26788" rtlCol="0" anchor="ctr">
            <a:spAutoFit/>
          </a:bodyPr>
          <a:lstStyle/>
          <a:p>
            <a:pPr lvl="0" algn="l">
              <a:lnSpc>
                <a:spcPct val="120000"/>
              </a:lnSpc>
              <a:defRPr sz="1800"/>
            </a:pPr>
            <a:r>
              <a:rPr lang="en-US" altLang="ja-JP" sz="1700" dirty="0"/>
              <a:t> </a:t>
            </a:r>
            <a:r>
              <a:rPr lang="en-US" altLang="ja-JP" sz="1700" b="1" dirty="0">
                <a:latin typeface="Century" panose="02040604050505020304" pitchFamily="18" charset="0"/>
              </a:rPr>
              <a:t>Hello.</a:t>
            </a:r>
          </a:p>
          <a:p>
            <a:pPr lvl="0" algn="l">
              <a:lnSpc>
                <a:spcPct val="120000"/>
              </a:lnSpc>
              <a:defRPr sz="1800"/>
            </a:pPr>
            <a:r>
              <a:rPr lang="en-US" altLang="ja-JP" sz="1700" b="1" dirty="0">
                <a:latin typeface="Century" panose="02040604050505020304" pitchFamily="18" charset="0"/>
              </a:rPr>
              <a:t> My name is Ken.</a:t>
            </a:r>
          </a:p>
          <a:p>
            <a:pPr lvl="0" algn="l">
              <a:lnSpc>
                <a:spcPct val="120000"/>
              </a:lnSpc>
              <a:defRPr sz="1800"/>
            </a:pPr>
            <a:r>
              <a:rPr lang="en-US" altLang="ja-JP" sz="1700" b="1" dirty="0">
                <a:latin typeface="Century" panose="02040604050505020304" pitchFamily="18" charset="0"/>
              </a:rPr>
              <a:t> Nice to meet you.</a:t>
            </a:r>
          </a:p>
        </p:txBody>
      </p:sp>
      <p:sp>
        <p:nvSpPr>
          <p:cNvPr id="11" name="テキスト ボックス 10"/>
          <p:cNvSpPr txBox="1"/>
          <p:nvPr/>
        </p:nvSpPr>
        <p:spPr>
          <a:xfrm>
            <a:off x="5580112" y="1052736"/>
            <a:ext cx="2088232" cy="369332"/>
          </a:xfrm>
          <a:prstGeom prst="rect">
            <a:avLst/>
          </a:prstGeom>
          <a:solidFill>
            <a:srgbClr val="FFFF00"/>
          </a:solidFill>
        </p:spPr>
        <p:txBody>
          <a:bodyPr wrap="square" rtlCol="0">
            <a:spAutoFit/>
          </a:bodyPr>
          <a:lstStyle/>
          <a:p>
            <a:pPr algn="ctr"/>
            <a:r>
              <a:rPr lang="ja-JP" altLang="en-US" dirty="0" smtClean="0">
                <a:latin typeface="ＭＳ ゴシック" pitchFamily="49" charset="-128"/>
                <a:ea typeface="ＭＳ ゴシック" pitchFamily="49" charset="-128"/>
              </a:rPr>
              <a:t>全員体験型</a:t>
            </a:r>
            <a:endParaRPr kumimoji="1" lang="ja-JP" altLang="en-US" dirty="0">
              <a:latin typeface="ＭＳ ゴシック" pitchFamily="49" charset="-128"/>
              <a:ea typeface="ＭＳ ゴシック" pitchFamily="49" charset="-128"/>
            </a:endParaRPr>
          </a:p>
        </p:txBody>
      </p:sp>
    </p:spTree>
    <p:extLst>
      <p:ext uri="{BB962C8B-B14F-4D97-AF65-F5344CB8AC3E}">
        <p14:creationId xmlns:p14="http://schemas.microsoft.com/office/powerpoint/2010/main" val="881447753"/>
      </p:ext>
    </p:extLst>
  </p:cSld>
  <p:clrMapOvr>
    <a:masterClrMapping/>
  </p:clrMapOvr>
  <p:transition spd="med"/>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スクリーンショット 2014-11-24 10.09.34.png"/>
          <p:cNvPicPr/>
          <p:nvPr/>
        </p:nvPicPr>
        <p:blipFill>
          <a:blip r:embed="rId2" cstate="print">
            <a:extLst/>
          </a:blip>
          <a:stretch>
            <a:fillRect/>
          </a:stretch>
        </p:blipFill>
        <p:spPr>
          <a:xfrm>
            <a:off x="285546" y="226523"/>
            <a:ext cx="8572908" cy="588979"/>
          </a:xfrm>
          <a:prstGeom prst="rect">
            <a:avLst/>
          </a:prstGeom>
          <a:ln w="12700">
            <a:miter lim="400000"/>
          </a:ln>
        </p:spPr>
      </p:pic>
      <p:sp>
        <p:nvSpPr>
          <p:cNvPr id="57" name="Shape 57"/>
          <p:cNvSpPr/>
          <p:nvPr/>
        </p:nvSpPr>
        <p:spPr>
          <a:xfrm>
            <a:off x="428625" y="919758"/>
            <a:ext cx="8286751" cy="5468174"/>
          </a:xfrm>
          <a:prstGeom prst="rect">
            <a:avLst/>
          </a:prstGeom>
          <a:ln w="25400">
            <a:solidFill/>
            <a:miter lim="400000"/>
          </a:ln>
          <a:extLst>
            <a:ext uri="{C572A759-6A51-4108-AA02-DFA0A04FC94B}">
              <ma14:wrappingTextBoxFlag xmlns:ma14="http://schemas.microsoft.com/office/mac/drawingml/2011/main" xmlns="" val="1"/>
            </a:ext>
          </a:extLst>
        </p:spPr>
        <p:txBody>
          <a:bodyPr lIns="126558" tIns="0" rIns="126558" bIns="0" anchor="ctr"/>
          <a:lstStyle/>
          <a:p>
            <a:pPr lvl="0">
              <a:lnSpc>
                <a:spcPct val="150000"/>
              </a:lnSpc>
              <a:defRPr sz="1800"/>
            </a:pPr>
            <a:r>
              <a:rPr lang="en-US" altLang="ja-JP" sz="1600" b="1" dirty="0">
                <a:latin typeface="Century" panose="02040604050505020304" pitchFamily="18" charset="0"/>
              </a:rPr>
              <a:t> </a:t>
            </a:r>
            <a:r>
              <a:rPr lang="en-US" altLang="ja-JP" sz="2400" b="1" dirty="0">
                <a:latin typeface="Century" panose="02040604050505020304" pitchFamily="18" charset="0"/>
              </a:rPr>
              <a:t>ID EXCHANGE</a:t>
            </a:r>
            <a:r>
              <a:rPr lang="ja-JP" altLang="en-US" sz="1600" dirty="0"/>
              <a:t>　</a:t>
            </a:r>
            <a:r>
              <a:rPr sz="1700" dirty="0" smtClean="0"/>
              <a:t>【</a:t>
            </a:r>
            <a:r>
              <a:rPr sz="1700" dirty="0"/>
              <a:t>活動のやり方】</a:t>
            </a:r>
          </a:p>
          <a:p>
            <a:pPr marL="297645" indent="-297645">
              <a:lnSpc>
                <a:spcPct val="150000"/>
              </a:lnSpc>
              <a:buSzPct val="100000"/>
              <a:buAutoNum type="arabicPeriod"/>
              <a:defRPr sz="1800"/>
            </a:pPr>
            <a:r>
              <a:rPr sz="1700" dirty="0"/>
              <a:t>一人１枚の名刺を用意します。通常の名刺交換ですと，自分の名刺を複数作っておく必要がありますが，</a:t>
            </a:r>
            <a:r>
              <a:rPr sz="1700" b="1" dirty="0">
                <a:latin typeface="Century" panose="02040604050505020304" pitchFamily="18" charset="0"/>
              </a:rPr>
              <a:t>ID </a:t>
            </a:r>
            <a:r>
              <a:rPr sz="1700" b="1" dirty="0" smtClean="0">
                <a:latin typeface="Century" panose="02040604050505020304" pitchFamily="18" charset="0"/>
              </a:rPr>
              <a:t>EXCHANGE</a:t>
            </a:r>
            <a:r>
              <a:rPr lang="en-US" sz="1700" b="1" dirty="0" smtClean="0">
                <a:latin typeface="Century" panose="02040604050505020304" pitchFamily="18" charset="0"/>
              </a:rPr>
              <a:t> </a:t>
            </a:r>
            <a:r>
              <a:rPr sz="1700" dirty="0" smtClean="0"/>
              <a:t>の場合は</a:t>
            </a:r>
            <a:r>
              <a:rPr sz="1700" dirty="0"/>
              <a:t>，一人１枚で</a:t>
            </a:r>
            <a:r>
              <a:rPr sz="1700" b="1" dirty="0">
                <a:latin typeface="Century" panose="02040604050505020304" pitchFamily="18" charset="0"/>
              </a:rPr>
              <a:t>ＯＫ</a:t>
            </a:r>
            <a:r>
              <a:rPr sz="1700" dirty="0"/>
              <a:t>です。交換した相手の名刺が，自分の名刺となりますので，名刺がなくなってしまうことはないからです。</a:t>
            </a:r>
          </a:p>
          <a:p>
            <a:pPr marL="297645" indent="-297645">
              <a:lnSpc>
                <a:spcPct val="150000"/>
              </a:lnSpc>
              <a:buSzPct val="100000"/>
              <a:buAutoNum type="arabicPeriod"/>
              <a:defRPr sz="1800"/>
            </a:pPr>
            <a:r>
              <a:rPr sz="1700" dirty="0"/>
              <a:t>７〜１０名程度のグループで活動します。名刺を持って，出会った友達と</a:t>
            </a:r>
            <a:r>
              <a:rPr sz="1700" b="1" dirty="0">
                <a:latin typeface="Century" panose="02040604050505020304" pitchFamily="18" charset="0"/>
              </a:rPr>
              <a:t>Hello! My name is A. </a:t>
            </a:r>
            <a:r>
              <a:rPr lang="en-US" sz="1700" b="1" dirty="0" smtClean="0">
                <a:latin typeface="Century" panose="02040604050505020304" pitchFamily="18" charset="0"/>
              </a:rPr>
              <a:t> </a:t>
            </a:r>
            <a:r>
              <a:rPr sz="1700" b="1" dirty="0" smtClean="0">
                <a:latin typeface="Century" panose="02040604050505020304" pitchFamily="18" charset="0"/>
              </a:rPr>
              <a:t>Nice </a:t>
            </a:r>
            <a:r>
              <a:rPr sz="1700" b="1" dirty="0">
                <a:latin typeface="Century" panose="02040604050505020304" pitchFamily="18" charset="0"/>
              </a:rPr>
              <a:t>to meet you</a:t>
            </a:r>
            <a:r>
              <a:rPr sz="1700" b="1" dirty="0" smtClean="0">
                <a:latin typeface="Century" panose="02040604050505020304" pitchFamily="18" charset="0"/>
              </a:rPr>
              <a:t>.</a:t>
            </a:r>
            <a:r>
              <a:rPr lang="en-US" sz="1700" b="1" dirty="0" smtClean="0">
                <a:latin typeface="Century" panose="02040604050505020304" pitchFamily="18" charset="0"/>
              </a:rPr>
              <a:t> </a:t>
            </a:r>
            <a:r>
              <a:rPr sz="1700" dirty="0" err="1" smtClean="0"/>
              <a:t>と自己紹介をし</a:t>
            </a:r>
            <a:r>
              <a:rPr sz="1700" dirty="0" err="1"/>
              <a:t>，握手をしながら名刺交換をします。握手をした瞬間に，自分と相手の</a:t>
            </a:r>
            <a:r>
              <a:rPr sz="1700" b="1" dirty="0" err="1" smtClean="0">
                <a:latin typeface="Century" panose="02040604050505020304" pitchFamily="18" charset="0"/>
              </a:rPr>
              <a:t>ID</a:t>
            </a:r>
            <a:r>
              <a:rPr lang="en-US" sz="1700" b="1" dirty="0" smtClean="0">
                <a:latin typeface="Century" panose="02040604050505020304" pitchFamily="18" charset="0"/>
              </a:rPr>
              <a:t> </a:t>
            </a:r>
            <a:r>
              <a:rPr sz="1700" dirty="0" err="1" smtClean="0"/>
              <a:t>が入れ替わります</a:t>
            </a:r>
            <a:r>
              <a:rPr sz="1700" dirty="0"/>
              <a:t>。</a:t>
            </a:r>
          </a:p>
          <a:p>
            <a:pPr marL="297645" indent="-297645">
              <a:lnSpc>
                <a:spcPct val="150000"/>
              </a:lnSpc>
              <a:buSzPct val="100000"/>
              <a:buAutoNum type="arabicPeriod"/>
              <a:defRPr sz="1800"/>
            </a:pPr>
            <a:r>
              <a:rPr sz="1700" dirty="0"/>
              <a:t>入れ替わった人物になりきり，次の友達と名刺交換をします。</a:t>
            </a:r>
          </a:p>
          <a:p>
            <a:pPr marL="297645" indent="-297645">
              <a:lnSpc>
                <a:spcPct val="150000"/>
              </a:lnSpc>
              <a:buSzPct val="100000"/>
              <a:buAutoNum type="arabicPeriod"/>
              <a:defRPr sz="1800"/>
            </a:pPr>
            <a:r>
              <a:rPr sz="1700" dirty="0"/>
              <a:t>上のように，自己紹介と名刺交換を繰り返し，本当の自分の名刺が手元に戻ってきたら，自席に着席します。（グループの人数が多すぎるとなかなか自分の名刺を自分のところに戻ってきません。）</a:t>
            </a:r>
          </a:p>
        </p:txBody>
      </p:sp>
      <p:pic>
        <p:nvPicPr>
          <p:cNvPr id="58" name="スクリーンショット 2014-11-24 10.45.04.png"/>
          <p:cNvPicPr/>
          <p:nvPr/>
        </p:nvPicPr>
        <p:blipFill>
          <a:blip r:embed="rId3" cstate="print">
            <a:extLst/>
          </a:blip>
          <a:stretch>
            <a:fillRect/>
          </a:stretch>
        </p:blipFill>
        <p:spPr>
          <a:xfrm rot="20821542">
            <a:off x="4562554" y="338365"/>
            <a:ext cx="1635611" cy="997502"/>
          </a:xfrm>
          <a:prstGeom prst="rect">
            <a:avLst/>
          </a:prstGeom>
          <a:ln w="12700">
            <a:miter lim="400000"/>
          </a:ln>
        </p:spPr>
      </p:pic>
      <p:pic>
        <p:nvPicPr>
          <p:cNvPr id="59" name="スクリーンショット 2014-11-24 10.44.35.png"/>
          <p:cNvPicPr/>
          <p:nvPr/>
        </p:nvPicPr>
        <p:blipFill>
          <a:blip r:embed="rId4" cstate="print">
            <a:extLst/>
          </a:blip>
          <a:stretch>
            <a:fillRect/>
          </a:stretch>
        </p:blipFill>
        <p:spPr>
          <a:xfrm rot="628522">
            <a:off x="6546926" y="322707"/>
            <a:ext cx="1692330" cy="1028818"/>
          </a:xfrm>
          <a:prstGeom prst="rect">
            <a:avLst/>
          </a:prstGeom>
          <a:ln w="12700">
            <a:miter lim="400000"/>
          </a:ln>
        </p:spPr>
      </p:pic>
    </p:spTree>
    <p:extLst>
      <p:ext uri="{BB962C8B-B14F-4D97-AF65-F5344CB8AC3E}">
        <p14:creationId xmlns:p14="http://schemas.microsoft.com/office/powerpoint/2010/main" val="1250993134"/>
      </p:ext>
    </p:extLst>
  </p:cSld>
  <p:clrMapOvr>
    <a:masterClrMapping/>
  </p:clrMapOvr>
  <p:transition spd="med"/>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スクリーンショット 2014-11-24 11.50.34.png"/>
          <p:cNvPicPr/>
          <p:nvPr/>
        </p:nvPicPr>
        <p:blipFill>
          <a:blip r:embed="rId2" cstate="print">
            <a:extLst/>
          </a:blip>
          <a:stretch>
            <a:fillRect/>
          </a:stretch>
        </p:blipFill>
        <p:spPr>
          <a:xfrm>
            <a:off x="7408254" y="5221360"/>
            <a:ext cx="1412218" cy="1636640"/>
          </a:xfrm>
          <a:prstGeom prst="rect">
            <a:avLst/>
          </a:prstGeom>
          <a:ln w="12700">
            <a:miter lim="400000"/>
          </a:ln>
        </p:spPr>
      </p:pic>
      <p:sp>
        <p:nvSpPr>
          <p:cNvPr id="63" name="Shape 63"/>
          <p:cNvSpPr/>
          <p:nvPr/>
        </p:nvSpPr>
        <p:spPr>
          <a:xfrm>
            <a:off x="7247577" y="4480967"/>
            <a:ext cx="1572895" cy="706074"/>
          </a:xfrm>
          <a:prstGeom prst="wedgeEllipseCallout">
            <a:avLst>
              <a:gd name="adj1" fmla="val 23491"/>
              <a:gd name="adj2" fmla="val 66389"/>
            </a:avLst>
          </a:prstGeom>
          <a:solidFill>
            <a:srgbClr val="FFFFFF"/>
          </a:solidFill>
          <a:ln w="25400">
            <a:solidFill>
              <a:srgbClr val="85888D"/>
            </a:solidFill>
            <a:miter lim="400000"/>
          </a:ln>
          <a:extLst>
            <a:ext uri="{C572A759-6A51-4108-AA02-DFA0A04FC94B}">
              <ma14:wrappingTextBoxFlag xmlns:ma14="http://schemas.microsoft.com/office/mac/drawingml/2011/main" xmlns="" val="1"/>
            </a:ext>
          </a:extLst>
        </p:spPr>
        <p:txBody>
          <a:bodyPr lIns="0" tIns="0" rIns="0" bIns="0" anchor="ctr"/>
          <a:lstStyle>
            <a:lvl1pPr>
              <a:defRPr sz="1800"/>
            </a:lvl1pPr>
          </a:lstStyle>
          <a:p>
            <a:pPr lvl="0"/>
            <a:r>
              <a:rPr dirty="0"/>
              <a:t>I get up at six.</a:t>
            </a:r>
          </a:p>
        </p:txBody>
      </p:sp>
      <p:sp>
        <p:nvSpPr>
          <p:cNvPr id="64" name="Shape 64"/>
          <p:cNvSpPr/>
          <p:nvPr/>
        </p:nvSpPr>
        <p:spPr>
          <a:xfrm>
            <a:off x="428625" y="764704"/>
            <a:ext cx="8286750" cy="892969"/>
          </a:xfrm>
          <a:prstGeom prst="rect">
            <a:avLst/>
          </a:prstGeom>
          <a:ln w="25400">
            <a:solidFill/>
            <a:miter lim="400000"/>
          </a:ln>
          <a:extLst>
            <a:ext uri="{C572A759-6A51-4108-AA02-DFA0A04FC94B}">
              <ma14:wrappingTextBoxFlag xmlns:ma14="http://schemas.microsoft.com/office/mac/drawingml/2011/main" xmlns="" val="1"/>
            </a:ext>
          </a:extLst>
        </p:spPr>
        <p:txBody>
          <a:bodyPr lIns="126558" tIns="0" rIns="126558" bIns="0" anchor="ctr"/>
          <a:lstStyle>
            <a:lvl1pPr algn="l">
              <a:defRPr sz="2400"/>
            </a:lvl1pPr>
          </a:lstStyle>
          <a:p>
            <a:pPr lvl="0">
              <a:lnSpc>
                <a:spcPct val="120000"/>
              </a:lnSpc>
              <a:defRPr sz="1800"/>
            </a:pPr>
            <a:r>
              <a:rPr sz="1700" dirty="0"/>
              <a:t>　</a:t>
            </a:r>
            <a:r>
              <a:rPr lang="en-US" sz="1700" b="1" dirty="0" smtClean="0">
                <a:latin typeface="Century" panose="02040604050505020304" pitchFamily="18" charset="0"/>
              </a:rPr>
              <a:t>“</a:t>
            </a:r>
            <a:r>
              <a:rPr lang="en-US" altLang="ja-JP" sz="1700" b="1" dirty="0" smtClean="0">
                <a:latin typeface="Century" panose="02040604050505020304" pitchFamily="18" charset="0"/>
              </a:rPr>
              <a:t>Hi, friends!</a:t>
            </a:r>
            <a:r>
              <a:rPr lang="en-US" sz="1700" b="1" dirty="0" smtClean="0">
                <a:latin typeface="Century" panose="02040604050505020304" pitchFamily="18" charset="0"/>
              </a:rPr>
              <a:t>”</a:t>
            </a:r>
            <a:r>
              <a:rPr sz="1700" b="1" dirty="0" smtClean="0">
                <a:latin typeface="Century" panose="02040604050505020304" pitchFamily="18" charset="0"/>
              </a:rPr>
              <a:t> </a:t>
            </a:r>
            <a:r>
              <a:rPr sz="1700" dirty="0" err="1" smtClean="0"/>
              <a:t>の</a:t>
            </a:r>
            <a:r>
              <a:rPr sz="1700" b="1" dirty="0" err="1">
                <a:latin typeface="Century" panose="02040604050505020304" pitchFamily="18" charset="0"/>
              </a:rPr>
              <a:t>Activity</a:t>
            </a:r>
            <a:r>
              <a:rPr sz="1700" dirty="0" err="1"/>
              <a:t>で扱われている活動には、一対一のコミュニケーション活動と一対多のコミュニケーション活動があるようですが</a:t>
            </a:r>
            <a:r>
              <a:rPr sz="1700" dirty="0"/>
              <a:t>・・・。</a:t>
            </a:r>
          </a:p>
        </p:txBody>
      </p:sp>
      <p:sp>
        <p:nvSpPr>
          <p:cNvPr id="65" name="Shape 65"/>
          <p:cNvSpPr/>
          <p:nvPr/>
        </p:nvSpPr>
        <p:spPr>
          <a:xfrm>
            <a:off x="425214" y="1657709"/>
            <a:ext cx="8293448" cy="1826680"/>
          </a:xfrm>
          <a:custGeom>
            <a:avLst/>
            <a:gdLst/>
            <a:ahLst/>
            <a:cxnLst>
              <a:cxn ang="0">
                <a:pos x="wd2" y="hd2"/>
              </a:cxn>
              <a:cxn ang="5400000">
                <a:pos x="wd2" y="hd2"/>
              </a:cxn>
              <a:cxn ang="10800000">
                <a:pos x="wd2" y="hd2"/>
              </a:cxn>
              <a:cxn ang="16200000">
                <a:pos x="wd2" y="hd2"/>
              </a:cxn>
            </a:cxnLst>
            <a:rect l="0" t="0" r="r" b="b"/>
            <a:pathLst>
              <a:path w="21600" h="21600" extrusionOk="0">
                <a:moveTo>
                  <a:pt x="4525" y="0"/>
                </a:moveTo>
                <a:lnTo>
                  <a:pt x="4292" y="2759"/>
                </a:lnTo>
                <a:lnTo>
                  <a:pt x="116" y="2759"/>
                </a:lnTo>
                <a:cubicBezTo>
                  <a:pt x="52" y="2759"/>
                  <a:pt x="0" y="2995"/>
                  <a:pt x="0" y="3287"/>
                </a:cubicBezTo>
                <a:lnTo>
                  <a:pt x="0" y="21072"/>
                </a:lnTo>
                <a:cubicBezTo>
                  <a:pt x="0" y="21364"/>
                  <a:pt x="52" y="21600"/>
                  <a:pt x="116" y="21600"/>
                </a:cubicBezTo>
                <a:lnTo>
                  <a:pt x="21484" y="21600"/>
                </a:lnTo>
                <a:cubicBezTo>
                  <a:pt x="21548" y="21600"/>
                  <a:pt x="21600" y="21364"/>
                  <a:pt x="21600" y="21072"/>
                </a:cubicBezTo>
                <a:lnTo>
                  <a:pt x="21600" y="3287"/>
                </a:lnTo>
                <a:cubicBezTo>
                  <a:pt x="21600" y="2995"/>
                  <a:pt x="21548" y="2759"/>
                  <a:pt x="21484" y="2759"/>
                </a:cubicBezTo>
                <a:lnTo>
                  <a:pt x="4758" y="2759"/>
                </a:lnTo>
                <a:lnTo>
                  <a:pt x="4525" y="0"/>
                </a:lnTo>
                <a:close/>
              </a:path>
            </a:pathLst>
          </a:custGeom>
          <a:ln w="25400">
            <a:solidFill/>
            <a:miter lim="400000"/>
          </a:ln>
          <a:extLst>
            <a:ext uri="{C572A759-6A51-4108-AA02-DFA0A04FC94B}">
              <ma14:wrappingTextBoxFlag xmlns:ma14="http://schemas.microsoft.com/office/mac/drawingml/2011/main" xmlns="" val="1"/>
            </a:ext>
          </a:extLst>
        </p:spPr>
        <p:txBody>
          <a:bodyPr lIns="126558" tIns="0" rIns="126558" bIns="0" anchor="ctr"/>
          <a:lstStyle/>
          <a:p>
            <a:pPr lvl="0" algn="just">
              <a:lnSpc>
                <a:spcPct val="120000"/>
              </a:lnSpc>
              <a:defRPr sz="1800"/>
            </a:pPr>
            <a:r>
              <a:rPr sz="1700" dirty="0"/>
              <a:t>　一対一のコミュニケーション活動としては、【研修例５】で扱った名刺交換や、誕生日インタビューなどが挙げられます。</a:t>
            </a:r>
          </a:p>
          <a:p>
            <a:pPr lvl="0" algn="just">
              <a:lnSpc>
                <a:spcPct val="120000"/>
              </a:lnSpc>
              <a:defRPr sz="1800"/>
            </a:pPr>
            <a:r>
              <a:rPr sz="1700" dirty="0"/>
              <a:t>　一方、グループのメンバーにクイズを出題したり、スピーチをする等の活動は、一対多のコミュニケーション活動ですね。</a:t>
            </a:r>
          </a:p>
        </p:txBody>
      </p:sp>
      <p:sp>
        <p:nvSpPr>
          <p:cNvPr id="66" name="Shape 66"/>
          <p:cNvSpPr/>
          <p:nvPr/>
        </p:nvSpPr>
        <p:spPr>
          <a:xfrm>
            <a:off x="431912" y="3861048"/>
            <a:ext cx="8286750" cy="552589"/>
          </a:xfrm>
          <a:prstGeom prst="rect">
            <a:avLst/>
          </a:prstGeom>
          <a:ln w="25400">
            <a:solidFill/>
            <a:miter lim="400000"/>
          </a:ln>
          <a:extLst>
            <a:ext uri="{C572A759-6A51-4108-AA02-DFA0A04FC94B}">
              <ma14:wrappingTextBoxFlag xmlns:ma14="http://schemas.microsoft.com/office/mac/drawingml/2011/main" xmlns="" val="1"/>
            </a:ext>
          </a:extLst>
        </p:spPr>
        <p:txBody>
          <a:bodyPr lIns="0" tIns="0" rIns="0" bIns="0" anchor="ctr"/>
          <a:lstStyle>
            <a:lvl1pPr algn="l">
              <a:defRPr sz="2400"/>
            </a:lvl1pPr>
          </a:lstStyle>
          <a:p>
            <a:pPr lvl="0">
              <a:defRPr sz="1800"/>
            </a:pPr>
            <a:r>
              <a:rPr sz="1700" dirty="0"/>
              <a:t>　</a:t>
            </a:r>
            <a:r>
              <a:rPr sz="1700" dirty="0" err="1"/>
              <a:t>一対多のコミュニケーション活動を行う際、留意することはありますか</a:t>
            </a:r>
            <a:r>
              <a:rPr sz="1700" dirty="0"/>
              <a:t>。</a:t>
            </a:r>
          </a:p>
        </p:txBody>
      </p:sp>
      <p:sp>
        <p:nvSpPr>
          <p:cNvPr id="67" name="Shape 67"/>
          <p:cNvSpPr/>
          <p:nvPr/>
        </p:nvSpPr>
        <p:spPr>
          <a:xfrm>
            <a:off x="425276" y="4413637"/>
            <a:ext cx="6811020" cy="1941370"/>
          </a:xfrm>
          <a:custGeom>
            <a:avLst/>
            <a:gdLst/>
            <a:ahLst/>
            <a:cxnLst>
              <a:cxn ang="0">
                <a:pos x="wd2" y="hd2"/>
              </a:cxn>
              <a:cxn ang="5400000">
                <a:pos x="wd2" y="hd2"/>
              </a:cxn>
              <a:cxn ang="10800000">
                <a:pos x="wd2" y="hd2"/>
              </a:cxn>
              <a:cxn ang="16200000">
                <a:pos x="wd2" y="hd2"/>
              </a:cxn>
            </a:cxnLst>
            <a:rect l="0" t="0" r="r" b="b"/>
            <a:pathLst>
              <a:path w="21600" h="21600" extrusionOk="0">
                <a:moveTo>
                  <a:pt x="5849" y="0"/>
                </a:moveTo>
                <a:lnTo>
                  <a:pt x="5548" y="2596"/>
                </a:lnTo>
                <a:lnTo>
                  <a:pt x="150" y="2596"/>
                </a:lnTo>
                <a:cubicBezTo>
                  <a:pt x="67" y="2596"/>
                  <a:pt x="0" y="2818"/>
                  <a:pt x="0" y="3092"/>
                </a:cubicBezTo>
                <a:lnTo>
                  <a:pt x="0" y="21103"/>
                </a:lnTo>
                <a:cubicBezTo>
                  <a:pt x="0" y="21378"/>
                  <a:pt x="67" y="21600"/>
                  <a:pt x="150" y="21600"/>
                </a:cubicBezTo>
                <a:lnTo>
                  <a:pt x="21450" y="21600"/>
                </a:lnTo>
                <a:cubicBezTo>
                  <a:pt x="21533" y="21600"/>
                  <a:pt x="21600" y="21378"/>
                  <a:pt x="21600" y="21103"/>
                </a:cubicBezTo>
                <a:lnTo>
                  <a:pt x="21600" y="3092"/>
                </a:lnTo>
                <a:cubicBezTo>
                  <a:pt x="21600" y="2818"/>
                  <a:pt x="21533" y="2596"/>
                  <a:pt x="21450" y="2596"/>
                </a:cubicBezTo>
                <a:lnTo>
                  <a:pt x="6150" y="2596"/>
                </a:lnTo>
                <a:lnTo>
                  <a:pt x="5849" y="0"/>
                </a:lnTo>
                <a:close/>
              </a:path>
            </a:pathLst>
          </a:custGeom>
          <a:ln w="25400">
            <a:solidFill/>
            <a:miter lim="400000"/>
          </a:ln>
          <a:extLst>
            <a:ext uri="{C572A759-6A51-4108-AA02-DFA0A04FC94B}">
              <ma14:wrappingTextBoxFlag xmlns:ma14="http://schemas.microsoft.com/office/mac/drawingml/2011/main" xmlns="" val="1"/>
            </a:ext>
          </a:extLst>
        </p:spPr>
        <p:txBody>
          <a:bodyPr lIns="126558" tIns="0" rIns="126558" bIns="0" anchor="ctr"/>
          <a:lstStyle/>
          <a:p>
            <a:pPr marL="160729" indent="-160729" algn="just">
              <a:lnSpc>
                <a:spcPct val="120000"/>
              </a:lnSpc>
              <a:buSzPct val="100000"/>
              <a:buChar char="๏"/>
              <a:defRPr sz="1800"/>
            </a:pPr>
            <a:r>
              <a:rPr sz="1600" dirty="0"/>
              <a:t>【研修例５】の繰り返しになりますが、正しい英語を話せたかどうかではなく、伝えたいことが伝わったかどうかを大切にしましょう。</a:t>
            </a:r>
          </a:p>
          <a:p>
            <a:pPr marL="160729" indent="-160729" algn="just">
              <a:lnSpc>
                <a:spcPct val="120000"/>
              </a:lnSpc>
              <a:buSzPct val="100000"/>
              <a:buChar char="๏"/>
              <a:defRPr sz="1800"/>
            </a:pPr>
            <a:r>
              <a:rPr sz="1600" dirty="0"/>
              <a:t>右図のようなショー・アンド・テルを取り入れると効果的です。視覚情報が伝えたいことを伝えるための助けとなるからです。</a:t>
            </a:r>
          </a:p>
        </p:txBody>
      </p:sp>
      <p:sp>
        <p:nvSpPr>
          <p:cNvPr id="9" name="テキスト ボックス 8"/>
          <p:cNvSpPr txBox="1"/>
          <p:nvPr/>
        </p:nvSpPr>
        <p:spPr>
          <a:xfrm>
            <a:off x="430841" y="124082"/>
            <a:ext cx="1987046" cy="461665"/>
          </a:xfrm>
          <a:prstGeom prst="rect">
            <a:avLst/>
          </a:prstGeom>
          <a:solidFill>
            <a:srgbClr val="FFFF00"/>
          </a:solidFill>
        </p:spPr>
        <p:txBody>
          <a:bodyPr wrap="square" rtlCol="0">
            <a:spAutoFit/>
          </a:bodyPr>
          <a:lstStyle/>
          <a:p>
            <a:pPr algn="ctr"/>
            <a:r>
              <a:rPr kumimoji="1" lang="en-US" altLang="ja-JP" sz="2400" dirty="0" smtClean="0"/>
              <a:t>【</a:t>
            </a:r>
            <a:r>
              <a:rPr kumimoji="1" lang="ja-JP" altLang="en-US" sz="2400" dirty="0" smtClean="0"/>
              <a:t>研修例６</a:t>
            </a:r>
            <a:r>
              <a:rPr kumimoji="1" lang="en-US" altLang="ja-JP" sz="2400" dirty="0" smtClean="0"/>
              <a:t>】</a:t>
            </a:r>
            <a:endParaRPr kumimoji="1" lang="ja-JP" altLang="en-US" sz="2400" dirty="0"/>
          </a:p>
        </p:txBody>
      </p:sp>
    </p:spTree>
    <p:extLst>
      <p:ext uri="{BB962C8B-B14F-4D97-AF65-F5344CB8AC3E}">
        <p14:creationId xmlns:p14="http://schemas.microsoft.com/office/powerpoint/2010/main" val="4049163999"/>
      </p:ext>
    </p:extLst>
  </p:cSld>
  <p:clrMapOvr>
    <a:masterClrMapping/>
  </p:clrMapOvr>
  <p:transition spd="med"/>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スクリーンショット 2014-11-24 11.12.08.png"/>
          <p:cNvPicPr/>
          <p:nvPr/>
        </p:nvPicPr>
        <p:blipFill>
          <a:blip r:embed="rId2" cstate="print">
            <a:extLst/>
          </a:blip>
          <a:stretch>
            <a:fillRect/>
          </a:stretch>
        </p:blipFill>
        <p:spPr>
          <a:xfrm>
            <a:off x="298004" y="230961"/>
            <a:ext cx="8547993" cy="580103"/>
          </a:xfrm>
          <a:prstGeom prst="rect">
            <a:avLst/>
          </a:prstGeom>
          <a:ln w="12700">
            <a:miter lim="400000"/>
          </a:ln>
        </p:spPr>
      </p:pic>
      <p:sp>
        <p:nvSpPr>
          <p:cNvPr id="70" name="Shape 70"/>
          <p:cNvSpPr/>
          <p:nvPr/>
        </p:nvSpPr>
        <p:spPr>
          <a:xfrm>
            <a:off x="428625" y="919758"/>
            <a:ext cx="8286751" cy="1948517"/>
          </a:xfrm>
          <a:prstGeom prst="rect">
            <a:avLst/>
          </a:prstGeom>
          <a:ln w="25400">
            <a:solidFill/>
            <a:miter lim="400000"/>
          </a:ln>
          <a:extLst>
            <a:ext uri="{C572A759-6A51-4108-AA02-DFA0A04FC94B}">
              <ma14:wrappingTextBoxFlag xmlns:ma14="http://schemas.microsoft.com/office/mac/drawingml/2011/main" xmlns="" val="1"/>
            </a:ext>
          </a:extLst>
        </p:spPr>
        <p:txBody>
          <a:bodyPr lIns="126558" tIns="0" rIns="126558" bIns="0" anchor="ctr"/>
          <a:lstStyle/>
          <a:p>
            <a:pPr lvl="0" algn="just">
              <a:lnSpc>
                <a:spcPct val="130000"/>
              </a:lnSpc>
              <a:defRPr sz="1800"/>
            </a:pPr>
            <a:r>
              <a:rPr lang="ja-JP" altLang="en-US" sz="2000" dirty="0" smtClean="0">
                <a:latin typeface="+mj-lt"/>
              </a:rPr>
              <a:t>演習　あなたの一日を紹介しよう</a:t>
            </a:r>
            <a:r>
              <a:rPr lang="ja-JP" altLang="en-US" sz="1700" dirty="0" smtClean="0"/>
              <a:t>　　</a:t>
            </a:r>
            <a:r>
              <a:rPr lang="en-US" altLang="ja-JP" sz="1700" dirty="0" smtClean="0"/>
              <a:t>【</a:t>
            </a:r>
            <a:r>
              <a:rPr sz="1700" dirty="0" err="1" smtClean="0"/>
              <a:t>状況設定</a:t>
            </a:r>
            <a:r>
              <a:rPr sz="1700" dirty="0"/>
              <a:t>】</a:t>
            </a:r>
          </a:p>
          <a:p>
            <a:pPr lvl="0" algn="just">
              <a:lnSpc>
                <a:spcPct val="130000"/>
              </a:lnSpc>
              <a:defRPr sz="1800"/>
            </a:pPr>
            <a:r>
              <a:rPr sz="1700" dirty="0"/>
              <a:t>　自分の一日を紹介する活動です。学校にいる時間帯は、共通の生活をしていますので、発表する子供と聞く子供の間にインフォメーション・ギャップが生まれません。学校外の生活の中から、子供によって行動や時刻が異なると予想されるものを選択して発表させるようにします。</a:t>
            </a:r>
          </a:p>
        </p:txBody>
      </p:sp>
      <p:sp>
        <p:nvSpPr>
          <p:cNvPr id="71" name="Shape 71"/>
          <p:cNvSpPr/>
          <p:nvPr/>
        </p:nvSpPr>
        <p:spPr>
          <a:xfrm>
            <a:off x="6009680" y="428242"/>
            <a:ext cx="2613539" cy="310555"/>
          </a:xfrm>
          <a:prstGeom prst="rect">
            <a:avLst/>
          </a:prstGeom>
          <a:blipFill>
            <a:blip r:embed="rId3" cstate="print"/>
          </a:blipFill>
          <a:ln w="12700">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rPr sz="1700"/>
              <a:t>Hi, friends! 2 Lesson 6</a:t>
            </a:r>
          </a:p>
        </p:txBody>
      </p:sp>
      <p:graphicFrame>
        <p:nvGraphicFramePr>
          <p:cNvPr id="72" name="Table 72"/>
          <p:cNvGraphicFramePr/>
          <p:nvPr/>
        </p:nvGraphicFramePr>
        <p:xfrm>
          <a:off x="892969" y="3286125"/>
          <a:ext cx="7359845" cy="2860953"/>
        </p:xfrm>
        <a:graphic>
          <a:graphicData uri="http://schemas.openxmlformats.org/drawingml/2006/table">
            <a:tbl>
              <a:tblPr/>
              <a:tblGrid>
                <a:gridCol w="1471969"/>
                <a:gridCol w="1471969"/>
                <a:gridCol w="1471969"/>
                <a:gridCol w="1471969"/>
                <a:gridCol w="1471969"/>
              </a:tblGrid>
              <a:tr h="1713227">
                <a:tc>
                  <a:txBody>
                    <a:bodyPr/>
                    <a:lstStyle/>
                    <a:p>
                      <a:pPr lvl="0" defTabSz="914400">
                        <a:defRPr sz="2600"/>
                      </a:pPr>
                      <a:endParaRPr sz="1800"/>
                    </a:p>
                  </a:txBody>
                  <a:tcPr marL="35719" marR="35719" marT="35719" marB="35719" anchor="ctr" horzOverflow="overflow">
                    <a:lnL w="12700">
                      <a:solidFill>
                        <a:srgbClr val="606060"/>
                      </a:solidFill>
                      <a:miter lim="400000"/>
                    </a:lnL>
                    <a:lnT w="12700">
                      <a:solidFill>
                        <a:srgbClr val="606060"/>
                      </a:solidFill>
                      <a:miter lim="400000"/>
                    </a:lnT>
                    <a:noFill/>
                  </a:tcPr>
                </a:tc>
                <a:tc>
                  <a:txBody>
                    <a:bodyPr/>
                    <a:lstStyle/>
                    <a:p>
                      <a:pPr lvl="0" defTabSz="914400">
                        <a:defRPr sz="2600"/>
                      </a:pPr>
                      <a:endParaRPr sz="1800"/>
                    </a:p>
                  </a:txBody>
                  <a:tcPr marL="35719" marR="35719" marT="35719" marB="35719" anchor="ctr" horzOverflow="overflow">
                    <a:lnT w="12700">
                      <a:solidFill>
                        <a:srgbClr val="606060"/>
                      </a:solidFill>
                      <a:miter lim="400000"/>
                    </a:lnT>
                    <a:noFill/>
                  </a:tcPr>
                </a:tc>
                <a:tc>
                  <a:txBody>
                    <a:bodyPr/>
                    <a:lstStyle/>
                    <a:p>
                      <a:pPr lvl="0" defTabSz="914400">
                        <a:defRPr sz="2600"/>
                      </a:pPr>
                      <a:endParaRPr sz="1800"/>
                    </a:p>
                  </a:txBody>
                  <a:tcPr marL="35719" marR="35719" marT="35719" marB="35719" anchor="ctr" horzOverflow="overflow">
                    <a:lnT w="12700">
                      <a:solidFill>
                        <a:srgbClr val="606060"/>
                      </a:solidFill>
                      <a:miter lim="400000"/>
                    </a:lnT>
                    <a:noFill/>
                  </a:tcPr>
                </a:tc>
                <a:tc>
                  <a:txBody>
                    <a:bodyPr/>
                    <a:lstStyle/>
                    <a:p>
                      <a:pPr lvl="0" defTabSz="914400">
                        <a:defRPr sz="2600"/>
                      </a:pPr>
                      <a:endParaRPr sz="1800"/>
                    </a:p>
                  </a:txBody>
                  <a:tcPr marL="35719" marR="35719" marT="35719" marB="35719" anchor="ctr" horzOverflow="overflow">
                    <a:lnT w="12700">
                      <a:solidFill>
                        <a:srgbClr val="606060"/>
                      </a:solidFill>
                      <a:miter lim="400000"/>
                    </a:lnT>
                    <a:noFill/>
                  </a:tcPr>
                </a:tc>
                <a:tc>
                  <a:txBody>
                    <a:bodyPr/>
                    <a:lstStyle/>
                    <a:p>
                      <a:pPr lvl="0" defTabSz="914400">
                        <a:defRPr sz="2600"/>
                      </a:pPr>
                      <a:endParaRPr sz="1800"/>
                    </a:p>
                  </a:txBody>
                  <a:tcPr marL="35719" marR="35719" marT="35719" marB="35719" anchor="ctr" horzOverflow="overflow">
                    <a:lnR w="12700">
                      <a:solidFill>
                        <a:srgbClr val="606060"/>
                      </a:solidFill>
                      <a:miter lim="400000"/>
                    </a:lnR>
                    <a:lnT w="12700">
                      <a:solidFill>
                        <a:srgbClr val="606060"/>
                      </a:solidFill>
                      <a:miter lim="400000"/>
                    </a:lnT>
                    <a:noFill/>
                  </a:tcPr>
                </a:tc>
              </a:tr>
              <a:tr h="1147726">
                <a:tc>
                  <a:txBody>
                    <a:bodyPr/>
                    <a:lstStyle/>
                    <a:p>
                      <a:pPr lvl="0" defTabSz="914400">
                        <a:defRPr sz="2600"/>
                      </a:pPr>
                      <a:endParaRPr sz="1800"/>
                    </a:p>
                  </a:txBody>
                  <a:tcPr marL="35719" marR="35719" marT="35719" marB="35719" anchor="ctr" horzOverflow="overflow">
                    <a:lnL w="12700">
                      <a:solidFill>
                        <a:srgbClr val="606060"/>
                      </a:solidFill>
                      <a:miter lim="400000"/>
                    </a:lnL>
                    <a:lnB w="12700">
                      <a:solidFill>
                        <a:srgbClr val="606060"/>
                      </a:solidFill>
                      <a:miter lim="400000"/>
                    </a:lnB>
                    <a:noFill/>
                  </a:tcPr>
                </a:tc>
                <a:tc>
                  <a:txBody>
                    <a:bodyPr/>
                    <a:lstStyle/>
                    <a:p>
                      <a:pPr lvl="0" defTabSz="914400">
                        <a:defRPr sz="2600"/>
                      </a:pPr>
                      <a:endParaRPr sz="1800"/>
                    </a:p>
                  </a:txBody>
                  <a:tcPr marL="35719" marR="35719" marT="35719" marB="35719" anchor="ctr" horzOverflow="overflow">
                    <a:lnB w="12700">
                      <a:solidFill>
                        <a:srgbClr val="606060"/>
                      </a:solidFill>
                      <a:miter lim="400000"/>
                    </a:lnB>
                    <a:noFill/>
                  </a:tcPr>
                </a:tc>
                <a:tc>
                  <a:txBody>
                    <a:bodyPr/>
                    <a:lstStyle/>
                    <a:p>
                      <a:pPr lvl="0" defTabSz="914400">
                        <a:defRPr sz="2600"/>
                      </a:pPr>
                      <a:endParaRPr sz="1800"/>
                    </a:p>
                  </a:txBody>
                  <a:tcPr marL="35719" marR="35719" marT="35719" marB="35719" anchor="ctr" horzOverflow="overflow">
                    <a:lnB w="12700">
                      <a:solidFill>
                        <a:srgbClr val="606060"/>
                      </a:solidFill>
                      <a:miter lim="400000"/>
                    </a:lnB>
                    <a:noFill/>
                  </a:tcPr>
                </a:tc>
                <a:tc>
                  <a:txBody>
                    <a:bodyPr/>
                    <a:lstStyle/>
                    <a:p>
                      <a:pPr lvl="0" defTabSz="914400">
                        <a:defRPr sz="2600"/>
                      </a:pPr>
                      <a:endParaRPr sz="1800"/>
                    </a:p>
                  </a:txBody>
                  <a:tcPr marL="35719" marR="35719" marT="35719" marB="35719" anchor="ctr" horzOverflow="overflow">
                    <a:lnB w="12700">
                      <a:solidFill>
                        <a:srgbClr val="606060"/>
                      </a:solidFill>
                      <a:miter lim="400000"/>
                    </a:lnB>
                    <a:noFill/>
                  </a:tcPr>
                </a:tc>
                <a:tc>
                  <a:txBody>
                    <a:bodyPr/>
                    <a:lstStyle/>
                    <a:p>
                      <a:pPr lvl="0" defTabSz="914400">
                        <a:defRPr sz="2600"/>
                      </a:pPr>
                      <a:endParaRPr sz="1800"/>
                    </a:p>
                  </a:txBody>
                  <a:tcPr marL="35719" marR="35719" marT="35719" marB="35719" anchor="ctr" horzOverflow="overflow">
                    <a:lnR w="12700">
                      <a:solidFill>
                        <a:srgbClr val="606060"/>
                      </a:solidFill>
                      <a:miter lim="400000"/>
                    </a:lnR>
                    <a:lnB w="12700">
                      <a:solidFill>
                        <a:srgbClr val="606060"/>
                      </a:solidFill>
                      <a:miter lim="400000"/>
                    </a:lnB>
                    <a:noFill/>
                  </a:tcPr>
                </a:tc>
              </a:tr>
            </a:tbl>
          </a:graphicData>
        </a:graphic>
      </p:graphicFrame>
      <p:pic>
        <p:nvPicPr>
          <p:cNvPr id="73" name="スクリーンショット 2014-11-24 11.25.48.png"/>
          <p:cNvPicPr/>
          <p:nvPr/>
        </p:nvPicPr>
        <p:blipFill>
          <a:blip r:embed="rId4" cstate="print">
            <a:extLst/>
          </a:blip>
          <a:stretch>
            <a:fillRect/>
          </a:stretch>
        </p:blipFill>
        <p:spPr>
          <a:xfrm>
            <a:off x="948850" y="5234576"/>
            <a:ext cx="1286326" cy="652222"/>
          </a:xfrm>
          <a:prstGeom prst="rect">
            <a:avLst/>
          </a:prstGeom>
          <a:ln w="12700">
            <a:miter lim="400000"/>
          </a:ln>
        </p:spPr>
      </p:pic>
      <p:pic>
        <p:nvPicPr>
          <p:cNvPr id="74" name="スクリーンショット 2014-11-24 11.29.35.png"/>
          <p:cNvPicPr/>
          <p:nvPr/>
        </p:nvPicPr>
        <p:blipFill>
          <a:blip r:embed="rId5" cstate="print">
            <a:extLst/>
          </a:blip>
          <a:stretch>
            <a:fillRect/>
          </a:stretch>
        </p:blipFill>
        <p:spPr>
          <a:xfrm>
            <a:off x="948850" y="3482503"/>
            <a:ext cx="1286326" cy="1264525"/>
          </a:xfrm>
          <a:prstGeom prst="rect">
            <a:avLst/>
          </a:prstGeom>
          <a:ln w="12700">
            <a:miter lim="400000"/>
          </a:ln>
        </p:spPr>
      </p:pic>
      <p:pic>
        <p:nvPicPr>
          <p:cNvPr id="75" name="スクリーンショット 2014-11-24 11.30.24.png"/>
          <p:cNvPicPr/>
          <p:nvPr/>
        </p:nvPicPr>
        <p:blipFill>
          <a:blip r:embed="rId6" cstate="print">
            <a:extLst/>
          </a:blip>
          <a:stretch>
            <a:fillRect/>
          </a:stretch>
        </p:blipFill>
        <p:spPr>
          <a:xfrm>
            <a:off x="3932107" y="3474935"/>
            <a:ext cx="1286326" cy="1279661"/>
          </a:xfrm>
          <a:prstGeom prst="rect">
            <a:avLst/>
          </a:prstGeom>
          <a:ln w="12700">
            <a:miter lim="400000"/>
          </a:ln>
        </p:spPr>
      </p:pic>
      <p:pic>
        <p:nvPicPr>
          <p:cNvPr id="76" name="スクリーンショット 2014-11-24 11.31.20.png"/>
          <p:cNvPicPr/>
          <p:nvPr/>
        </p:nvPicPr>
        <p:blipFill>
          <a:blip r:embed="rId7" cstate="print">
            <a:extLst/>
          </a:blip>
          <a:stretch>
            <a:fillRect/>
          </a:stretch>
        </p:blipFill>
        <p:spPr>
          <a:xfrm>
            <a:off x="6915364" y="3482503"/>
            <a:ext cx="1244453" cy="1264525"/>
          </a:xfrm>
          <a:prstGeom prst="rect">
            <a:avLst/>
          </a:prstGeom>
          <a:ln w="12700">
            <a:miter lim="400000"/>
          </a:ln>
        </p:spPr>
      </p:pic>
      <p:pic>
        <p:nvPicPr>
          <p:cNvPr id="77" name="スクリーンショット 2014-11-24 11.32.59.png"/>
          <p:cNvPicPr/>
          <p:nvPr/>
        </p:nvPicPr>
        <p:blipFill>
          <a:blip r:embed="rId8" cstate="print">
            <a:extLst/>
          </a:blip>
          <a:stretch>
            <a:fillRect/>
          </a:stretch>
        </p:blipFill>
        <p:spPr>
          <a:xfrm>
            <a:off x="5382378" y="3474935"/>
            <a:ext cx="1314721" cy="1279661"/>
          </a:xfrm>
          <a:prstGeom prst="rect">
            <a:avLst/>
          </a:prstGeom>
          <a:ln w="12700">
            <a:miter lim="400000"/>
          </a:ln>
        </p:spPr>
      </p:pic>
      <p:pic>
        <p:nvPicPr>
          <p:cNvPr id="78" name="スクリーンショット 2014-11-24 11.34.26.png"/>
          <p:cNvPicPr/>
          <p:nvPr/>
        </p:nvPicPr>
        <p:blipFill>
          <a:blip r:embed="rId9" cstate="print">
            <a:extLst/>
          </a:blip>
          <a:stretch>
            <a:fillRect/>
          </a:stretch>
        </p:blipFill>
        <p:spPr>
          <a:xfrm>
            <a:off x="2453441" y="3457405"/>
            <a:ext cx="1314721" cy="1314721"/>
          </a:xfrm>
          <a:prstGeom prst="rect">
            <a:avLst/>
          </a:prstGeom>
          <a:ln w="12700">
            <a:miter lim="400000"/>
          </a:ln>
        </p:spPr>
      </p:pic>
      <p:pic>
        <p:nvPicPr>
          <p:cNvPr id="79" name="スクリーンショット 2014-11-24 11.25.48.png"/>
          <p:cNvPicPr/>
          <p:nvPr/>
        </p:nvPicPr>
        <p:blipFill>
          <a:blip r:embed="rId4" cstate="print">
            <a:extLst/>
          </a:blip>
          <a:stretch>
            <a:fillRect/>
          </a:stretch>
        </p:blipFill>
        <p:spPr>
          <a:xfrm>
            <a:off x="2467638" y="5234576"/>
            <a:ext cx="1286326" cy="652222"/>
          </a:xfrm>
          <a:prstGeom prst="rect">
            <a:avLst/>
          </a:prstGeom>
          <a:ln w="12700">
            <a:miter lim="400000"/>
          </a:ln>
        </p:spPr>
      </p:pic>
      <p:pic>
        <p:nvPicPr>
          <p:cNvPr id="80" name="スクリーンショット 2014-11-24 11.25.48.png"/>
          <p:cNvPicPr/>
          <p:nvPr/>
        </p:nvPicPr>
        <p:blipFill>
          <a:blip r:embed="rId4" cstate="print">
            <a:extLst/>
          </a:blip>
          <a:stretch>
            <a:fillRect/>
          </a:stretch>
        </p:blipFill>
        <p:spPr>
          <a:xfrm>
            <a:off x="3932107" y="5234576"/>
            <a:ext cx="1286326" cy="652222"/>
          </a:xfrm>
          <a:prstGeom prst="rect">
            <a:avLst/>
          </a:prstGeom>
          <a:ln w="12700">
            <a:miter lim="400000"/>
          </a:ln>
        </p:spPr>
      </p:pic>
      <p:pic>
        <p:nvPicPr>
          <p:cNvPr id="81" name="スクリーンショット 2014-11-24 11.25.48.png"/>
          <p:cNvPicPr/>
          <p:nvPr/>
        </p:nvPicPr>
        <p:blipFill>
          <a:blip r:embed="rId4" cstate="print">
            <a:extLst/>
          </a:blip>
          <a:stretch>
            <a:fillRect/>
          </a:stretch>
        </p:blipFill>
        <p:spPr>
          <a:xfrm>
            <a:off x="5396575" y="5234576"/>
            <a:ext cx="1286327" cy="652222"/>
          </a:xfrm>
          <a:prstGeom prst="rect">
            <a:avLst/>
          </a:prstGeom>
          <a:ln w="12700">
            <a:miter lim="400000"/>
          </a:ln>
        </p:spPr>
      </p:pic>
      <p:pic>
        <p:nvPicPr>
          <p:cNvPr id="82" name="スクリーンショット 2014-11-24 11.25.48.png"/>
          <p:cNvPicPr/>
          <p:nvPr/>
        </p:nvPicPr>
        <p:blipFill>
          <a:blip r:embed="rId4" cstate="print">
            <a:extLst/>
          </a:blip>
          <a:stretch>
            <a:fillRect/>
          </a:stretch>
        </p:blipFill>
        <p:spPr>
          <a:xfrm>
            <a:off x="6861044" y="5234576"/>
            <a:ext cx="1286327" cy="652222"/>
          </a:xfrm>
          <a:prstGeom prst="rect">
            <a:avLst/>
          </a:prstGeom>
          <a:ln w="12700">
            <a:miter lim="400000"/>
          </a:ln>
        </p:spPr>
      </p:pic>
      <p:sp>
        <p:nvSpPr>
          <p:cNvPr id="16" name="テキスト ボックス 15"/>
          <p:cNvSpPr txBox="1"/>
          <p:nvPr/>
        </p:nvSpPr>
        <p:spPr>
          <a:xfrm>
            <a:off x="5652120" y="980728"/>
            <a:ext cx="2592288" cy="369332"/>
          </a:xfrm>
          <a:prstGeom prst="rect">
            <a:avLst/>
          </a:prstGeom>
          <a:solidFill>
            <a:srgbClr val="FFFF00"/>
          </a:solidFill>
        </p:spPr>
        <p:txBody>
          <a:bodyPr wrap="square" rtlCol="0">
            <a:spAutoFit/>
          </a:bodyPr>
          <a:lstStyle/>
          <a:p>
            <a:pPr algn="ctr"/>
            <a:r>
              <a:rPr lang="ja-JP" altLang="en-US" dirty="0" smtClean="0">
                <a:latin typeface="ＭＳ ゴシック" pitchFamily="49" charset="-128"/>
                <a:ea typeface="ＭＳ ゴシック" pitchFamily="49" charset="-128"/>
              </a:rPr>
              <a:t>少人数グループ型</a:t>
            </a:r>
            <a:endParaRPr kumimoji="1" lang="ja-JP" altLang="en-US" dirty="0">
              <a:latin typeface="ＭＳ ゴシック" pitchFamily="49" charset="-128"/>
              <a:ea typeface="ＭＳ ゴシック" pitchFamily="49" charset="-128"/>
            </a:endParaRPr>
          </a:p>
        </p:txBody>
      </p:sp>
    </p:spTree>
    <p:extLst>
      <p:ext uri="{BB962C8B-B14F-4D97-AF65-F5344CB8AC3E}">
        <p14:creationId xmlns:p14="http://schemas.microsoft.com/office/powerpoint/2010/main" val="466106613"/>
      </p:ext>
    </p:extLst>
  </p:cSld>
  <p:clrMapOvr>
    <a:masterClrMapping/>
  </p:clrMapOvr>
  <p:transition spd="med"/>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スクリーンショット 2014-11-24 11.12.08.png"/>
          <p:cNvPicPr/>
          <p:nvPr/>
        </p:nvPicPr>
        <p:blipFill>
          <a:blip r:embed="rId2" cstate="print">
            <a:extLst/>
          </a:blip>
          <a:stretch>
            <a:fillRect/>
          </a:stretch>
        </p:blipFill>
        <p:spPr>
          <a:xfrm>
            <a:off x="298004" y="230961"/>
            <a:ext cx="8547993" cy="580103"/>
          </a:xfrm>
          <a:prstGeom prst="rect">
            <a:avLst/>
          </a:prstGeom>
          <a:ln w="12700">
            <a:miter lim="400000"/>
          </a:ln>
        </p:spPr>
      </p:pic>
      <p:sp>
        <p:nvSpPr>
          <p:cNvPr id="85" name="Shape 85"/>
          <p:cNvSpPr/>
          <p:nvPr/>
        </p:nvSpPr>
        <p:spPr>
          <a:xfrm>
            <a:off x="6009680" y="428242"/>
            <a:ext cx="2613539" cy="310555"/>
          </a:xfrm>
          <a:prstGeom prst="rect">
            <a:avLst/>
          </a:prstGeom>
          <a:blipFill>
            <a:blip r:embed="rId3" cstate="print"/>
          </a:blipFill>
          <a:ln w="12700">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rPr sz="1700"/>
              <a:t>Hi, friends! 2 Lesson 6</a:t>
            </a:r>
          </a:p>
        </p:txBody>
      </p:sp>
      <p:sp>
        <p:nvSpPr>
          <p:cNvPr id="86" name="Shape 86"/>
          <p:cNvSpPr/>
          <p:nvPr/>
        </p:nvSpPr>
        <p:spPr>
          <a:xfrm>
            <a:off x="428625" y="919758"/>
            <a:ext cx="8286751" cy="5389562"/>
          </a:xfrm>
          <a:prstGeom prst="rect">
            <a:avLst/>
          </a:prstGeom>
          <a:ln w="25400">
            <a:solidFill/>
            <a:miter lim="400000"/>
          </a:ln>
          <a:extLst>
            <a:ext uri="{C572A759-6A51-4108-AA02-DFA0A04FC94B}">
              <ma14:wrappingTextBoxFlag xmlns:ma14="http://schemas.microsoft.com/office/mac/drawingml/2011/main" xmlns="" val="1"/>
            </a:ext>
          </a:extLst>
        </p:spPr>
        <p:txBody>
          <a:bodyPr lIns="126558" tIns="0" rIns="126558" bIns="0" anchor="ctr"/>
          <a:lstStyle/>
          <a:p>
            <a:pPr algn="just">
              <a:lnSpc>
                <a:spcPts val="3572"/>
              </a:lnSpc>
              <a:defRPr sz="1800"/>
            </a:pPr>
            <a:r>
              <a:rPr lang="ja-JP" altLang="en-US" sz="2000" dirty="0" smtClean="0"/>
              <a:t>演習　あなたの一日を紹介しよう　</a:t>
            </a:r>
            <a:r>
              <a:rPr dirty="0" smtClean="0"/>
              <a:t>【</a:t>
            </a:r>
            <a:r>
              <a:rPr dirty="0"/>
              <a:t>活動のやり方】</a:t>
            </a:r>
          </a:p>
          <a:p>
            <a:pPr marL="297645" indent="-297645" algn="just">
              <a:lnSpc>
                <a:spcPts val="3572"/>
              </a:lnSpc>
              <a:buSzPct val="100000"/>
              <a:buAutoNum type="arabicPeriod"/>
              <a:defRPr sz="1800"/>
            </a:pPr>
            <a:r>
              <a:rPr sz="1700" dirty="0"/>
              <a:t>次ページワークシートのような、自分の一日を紹介する紙芝居を作ります。作った紙芝居を示しながら、ショー・アンド・テル形式で自分の一日を紹介します。</a:t>
            </a:r>
          </a:p>
          <a:p>
            <a:pPr marL="297645" indent="-297645" algn="just">
              <a:lnSpc>
                <a:spcPts val="3572"/>
              </a:lnSpc>
              <a:buSzPct val="100000"/>
              <a:buAutoNum type="arabicPeriod"/>
              <a:defRPr sz="1800"/>
            </a:pPr>
            <a:r>
              <a:rPr sz="1700" dirty="0"/>
              <a:t>起床と就寝は共通事項とし、ワークシートにプリントしておきます。</a:t>
            </a:r>
          </a:p>
          <a:p>
            <a:pPr marL="297645" indent="-297645" algn="just">
              <a:lnSpc>
                <a:spcPts val="3572"/>
              </a:lnSpc>
              <a:buSzPct val="100000"/>
              <a:buAutoNum type="arabicPeriod"/>
              <a:defRPr sz="1800"/>
            </a:pPr>
            <a:r>
              <a:rPr sz="1700" dirty="0"/>
              <a:t>その他の紙芝居の枚数や内容は子供に任せます。</a:t>
            </a:r>
          </a:p>
          <a:p>
            <a:pPr marL="297645" indent="-297645" algn="just">
              <a:lnSpc>
                <a:spcPts val="3572"/>
              </a:lnSpc>
              <a:buSzPct val="100000"/>
              <a:buAutoNum type="arabicPeriod"/>
              <a:defRPr sz="1800"/>
            </a:pPr>
            <a:r>
              <a:rPr sz="1700" dirty="0"/>
              <a:t>空いている欄に、自分が紹介したい生活を絵で表します。</a:t>
            </a:r>
          </a:p>
          <a:p>
            <a:pPr marL="297645" indent="-297645" algn="just">
              <a:lnSpc>
                <a:spcPts val="3572"/>
              </a:lnSpc>
              <a:buSzPct val="100000"/>
              <a:buAutoNum type="arabicPeriod"/>
              <a:defRPr sz="1800"/>
            </a:pPr>
            <a:r>
              <a:rPr sz="1700" dirty="0"/>
              <a:t>それぞれの時刻を書き込みます。</a:t>
            </a:r>
          </a:p>
          <a:p>
            <a:pPr marL="297645" indent="-297645" algn="just">
              <a:lnSpc>
                <a:spcPts val="3572"/>
              </a:lnSpc>
              <a:buSzPct val="100000"/>
              <a:buAutoNum type="arabicPeriod"/>
              <a:defRPr sz="1800"/>
            </a:pPr>
            <a:r>
              <a:rPr sz="1700" dirty="0"/>
              <a:t>時刻を書き込んだ部分は内側に折り込んでおき、時刻を発表する際に見せるようにします。初めから時刻が書いてあると話したり聞いたりする必然性が薄れてしまうからです。</a:t>
            </a:r>
          </a:p>
        </p:txBody>
      </p:sp>
      <p:sp>
        <p:nvSpPr>
          <p:cNvPr id="5" name="テキスト ボックス 4"/>
          <p:cNvSpPr txBox="1"/>
          <p:nvPr/>
        </p:nvSpPr>
        <p:spPr>
          <a:xfrm>
            <a:off x="6156176" y="1124744"/>
            <a:ext cx="2376264" cy="369332"/>
          </a:xfrm>
          <a:prstGeom prst="rect">
            <a:avLst/>
          </a:prstGeom>
          <a:solidFill>
            <a:srgbClr val="FFFF00"/>
          </a:solidFill>
        </p:spPr>
        <p:txBody>
          <a:bodyPr wrap="square" rtlCol="0">
            <a:spAutoFit/>
          </a:bodyPr>
          <a:lstStyle/>
          <a:p>
            <a:pPr algn="ctr"/>
            <a:r>
              <a:rPr lang="ja-JP" altLang="en-US" dirty="0" smtClean="0">
                <a:latin typeface="ＭＳ ゴシック" pitchFamily="49" charset="-128"/>
                <a:ea typeface="ＭＳ ゴシック" pitchFamily="49" charset="-128"/>
              </a:rPr>
              <a:t>少人数グループ型</a:t>
            </a:r>
            <a:endParaRPr kumimoji="1" lang="ja-JP" altLang="en-US" dirty="0">
              <a:latin typeface="ＭＳ ゴシック" pitchFamily="49" charset="-128"/>
              <a:ea typeface="ＭＳ ゴシック" pitchFamily="49" charset="-128"/>
            </a:endParaRPr>
          </a:p>
        </p:txBody>
      </p:sp>
    </p:spTree>
    <p:extLst>
      <p:ext uri="{BB962C8B-B14F-4D97-AF65-F5344CB8AC3E}">
        <p14:creationId xmlns:p14="http://schemas.microsoft.com/office/powerpoint/2010/main" val="3158214583"/>
      </p:ext>
    </p:extLst>
  </p:cSld>
  <p:clrMapOvr>
    <a:masterClrMapping/>
  </p:clrMapOvr>
  <p:transition spd="med"/>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8" name="Table 88"/>
          <p:cNvGraphicFramePr/>
          <p:nvPr/>
        </p:nvGraphicFramePr>
        <p:xfrm>
          <a:off x="482204" y="1114337"/>
          <a:ext cx="8179595" cy="4503553"/>
        </p:xfrm>
        <a:graphic>
          <a:graphicData uri="http://schemas.openxmlformats.org/drawingml/2006/table">
            <a:tbl>
              <a:tblPr/>
              <a:tblGrid>
                <a:gridCol w="1637883"/>
                <a:gridCol w="1637883"/>
                <a:gridCol w="1637883"/>
                <a:gridCol w="1637883"/>
                <a:gridCol w="1628063"/>
              </a:tblGrid>
              <a:tr h="2701059">
                <a:tc>
                  <a:txBody>
                    <a:bodyPr/>
                    <a:lstStyle/>
                    <a:p>
                      <a:pPr lvl="0" defTabSz="914400">
                        <a:defRPr sz="2600"/>
                      </a:pPr>
                      <a:endParaRPr sz="1800"/>
                    </a:p>
                  </a:txBody>
                  <a:tcPr marL="35719" marR="35719" marT="35719" marB="35719" anchor="ctr" horzOverflow="overflow">
                    <a:lnL w="38100">
                      <a:solidFill>
                        <a:srgbClr val="144105"/>
                      </a:solidFill>
                      <a:custDash>
                        <a:ds d="200000" sp="200000"/>
                      </a:custDash>
                      <a:miter lim="400000"/>
                    </a:lnL>
                    <a:lnR w="38100">
                      <a:solidFill>
                        <a:srgbClr val="144105"/>
                      </a:solidFill>
                      <a:custDash>
                        <a:ds d="200000" sp="200000"/>
                      </a:custDash>
                      <a:miter lim="400000"/>
                    </a:lnR>
                    <a:lnT w="38100">
                      <a:solidFill>
                        <a:srgbClr val="144105"/>
                      </a:solidFill>
                      <a:custDash>
                        <a:ds d="200000" sp="200000"/>
                      </a:custDash>
                      <a:miter lim="400000"/>
                    </a:lnT>
                    <a:noFill/>
                  </a:tcPr>
                </a:tc>
                <a:tc>
                  <a:txBody>
                    <a:bodyPr/>
                    <a:lstStyle/>
                    <a:p>
                      <a:pPr lvl="0" defTabSz="914400">
                        <a:defRPr sz="2600"/>
                      </a:pPr>
                      <a:endParaRPr sz="1800"/>
                    </a:p>
                  </a:txBody>
                  <a:tcPr marL="35719" marR="35719" marT="35719" marB="35719" anchor="ctr" horzOverflow="overflow">
                    <a:lnL w="38100">
                      <a:solidFill>
                        <a:srgbClr val="144105"/>
                      </a:solidFill>
                      <a:custDash>
                        <a:ds d="200000" sp="200000"/>
                      </a:custDash>
                      <a:miter lim="400000"/>
                    </a:lnL>
                    <a:lnR w="38100">
                      <a:solidFill>
                        <a:srgbClr val="144105"/>
                      </a:solidFill>
                      <a:custDash>
                        <a:ds d="200000" sp="200000"/>
                      </a:custDash>
                      <a:miter lim="400000"/>
                    </a:lnR>
                    <a:lnT w="38100">
                      <a:solidFill>
                        <a:srgbClr val="144105"/>
                      </a:solidFill>
                      <a:custDash>
                        <a:ds d="200000" sp="200000"/>
                      </a:custDash>
                      <a:miter lim="400000"/>
                    </a:lnT>
                    <a:noFill/>
                  </a:tcPr>
                </a:tc>
                <a:tc>
                  <a:txBody>
                    <a:bodyPr/>
                    <a:lstStyle/>
                    <a:p>
                      <a:pPr lvl="0" defTabSz="914400">
                        <a:defRPr sz="2600"/>
                      </a:pPr>
                      <a:endParaRPr sz="1800"/>
                    </a:p>
                  </a:txBody>
                  <a:tcPr marL="35719" marR="35719" marT="35719" marB="35719" anchor="ctr" horzOverflow="overflow">
                    <a:lnL w="38100">
                      <a:solidFill>
                        <a:srgbClr val="144105"/>
                      </a:solidFill>
                      <a:custDash>
                        <a:ds d="200000" sp="200000"/>
                      </a:custDash>
                      <a:miter lim="400000"/>
                    </a:lnL>
                    <a:lnR w="38100">
                      <a:solidFill>
                        <a:srgbClr val="144105"/>
                      </a:solidFill>
                      <a:custDash>
                        <a:ds d="200000" sp="200000"/>
                      </a:custDash>
                      <a:miter lim="400000"/>
                    </a:lnR>
                    <a:lnT w="38100">
                      <a:solidFill>
                        <a:srgbClr val="144105"/>
                      </a:solidFill>
                      <a:custDash>
                        <a:ds d="200000" sp="200000"/>
                      </a:custDash>
                      <a:miter lim="400000"/>
                    </a:lnT>
                    <a:noFill/>
                  </a:tcPr>
                </a:tc>
                <a:tc>
                  <a:txBody>
                    <a:bodyPr/>
                    <a:lstStyle/>
                    <a:p>
                      <a:pPr lvl="0" defTabSz="914400">
                        <a:defRPr sz="2600"/>
                      </a:pPr>
                      <a:endParaRPr sz="1800"/>
                    </a:p>
                  </a:txBody>
                  <a:tcPr marL="35719" marR="35719" marT="35719" marB="35719" anchor="ctr" horzOverflow="overflow">
                    <a:lnL w="38100">
                      <a:solidFill>
                        <a:srgbClr val="144105"/>
                      </a:solidFill>
                      <a:custDash>
                        <a:ds d="200000" sp="200000"/>
                      </a:custDash>
                      <a:miter lim="400000"/>
                    </a:lnL>
                    <a:lnR w="38100">
                      <a:solidFill>
                        <a:srgbClr val="144105"/>
                      </a:solidFill>
                      <a:custDash>
                        <a:ds d="200000" sp="200000"/>
                      </a:custDash>
                      <a:miter lim="400000"/>
                    </a:lnR>
                    <a:lnT w="38100">
                      <a:solidFill>
                        <a:srgbClr val="144105"/>
                      </a:solidFill>
                      <a:custDash>
                        <a:ds d="200000" sp="200000"/>
                      </a:custDash>
                      <a:miter lim="400000"/>
                    </a:lnT>
                    <a:noFill/>
                  </a:tcPr>
                </a:tc>
                <a:tc>
                  <a:txBody>
                    <a:bodyPr/>
                    <a:lstStyle/>
                    <a:p>
                      <a:pPr lvl="0" defTabSz="914400">
                        <a:defRPr sz="2600"/>
                      </a:pPr>
                      <a:endParaRPr sz="1800"/>
                    </a:p>
                  </a:txBody>
                  <a:tcPr marL="35719" marR="35719" marT="35719" marB="35719" anchor="ctr" horzOverflow="overflow">
                    <a:lnL w="38100">
                      <a:solidFill>
                        <a:srgbClr val="144105"/>
                      </a:solidFill>
                      <a:custDash>
                        <a:ds d="200000" sp="200000"/>
                      </a:custDash>
                      <a:miter lim="400000"/>
                    </a:lnL>
                    <a:lnR w="38100">
                      <a:solidFill>
                        <a:srgbClr val="144105"/>
                      </a:solidFill>
                      <a:custDash>
                        <a:ds d="200000" sp="200000"/>
                      </a:custDash>
                      <a:miter lim="400000"/>
                    </a:lnR>
                    <a:lnT w="38100">
                      <a:solidFill>
                        <a:srgbClr val="144105"/>
                      </a:solidFill>
                      <a:custDash>
                        <a:ds d="200000" sp="200000"/>
                      </a:custDash>
                      <a:miter lim="400000"/>
                    </a:lnT>
                    <a:noFill/>
                  </a:tcPr>
                </a:tc>
              </a:tr>
              <a:tr h="1802494">
                <a:tc>
                  <a:txBody>
                    <a:bodyPr/>
                    <a:lstStyle/>
                    <a:p>
                      <a:pPr lvl="0" defTabSz="914400">
                        <a:defRPr sz="2600"/>
                      </a:pPr>
                      <a:endParaRPr sz="1800"/>
                    </a:p>
                  </a:txBody>
                  <a:tcPr marL="35719" marR="35719" marT="35719" marB="35719" anchor="ctr" horzOverflow="overflow">
                    <a:lnL w="38100">
                      <a:solidFill>
                        <a:srgbClr val="144105"/>
                      </a:solidFill>
                      <a:custDash>
                        <a:ds d="200000" sp="200000"/>
                      </a:custDash>
                      <a:miter lim="400000"/>
                    </a:lnL>
                    <a:lnR w="38100">
                      <a:solidFill>
                        <a:srgbClr val="144105"/>
                      </a:solidFill>
                      <a:custDash>
                        <a:ds d="200000" sp="200000"/>
                      </a:custDash>
                      <a:miter lim="400000"/>
                    </a:lnR>
                    <a:lnB w="38100">
                      <a:solidFill>
                        <a:srgbClr val="144105"/>
                      </a:solidFill>
                      <a:custDash>
                        <a:ds d="200000" sp="200000"/>
                      </a:custDash>
                      <a:miter lim="400000"/>
                    </a:lnB>
                    <a:noFill/>
                  </a:tcPr>
                </a:tc>
                <a:tc>
                  <a:txBody>
                    <a:bodyPr/>
                    <a:lstStyle/>
                    <a:p>
                      <a:pPr lvl="0" defTabSz="914400">
                        <a:defRPr sz="2600"/>
                      </a:pPr>
                      <a:endParaRPr sz="1800"/>
                    </a:p>
                  </a:txBody>
                  <a:tcPr marL="35719" marR="35719" marT="35719" marB="35719" anchor="ctr" horzOverflow="overflow">
                    <a:lnL w="38100">
                      <a:solidFill>
                        <a:srgbClr val="144105"/>
                      </a:solidFill>
                      <a:custDash>
                        <a:ds d="200000" sp="200000"/>
                      </a:custDash>
                      <a:miter lim="400000"/>
                    </a:lnL>
                    <a:lnR w="38100">
                      <a:solidFill>
                        <a:srgbClr val="144105"/>
                      </a:solidFill>
                      <a:custDash>
                        <a:ds d="200000" sp="200000"/>
                      </a:custDash>
                      <a:miter lim="400000"/>
                    </a:lnR>
                    <a:lnB w="38100">
                      <a:solidFill>
                        <a:srgbClr val="144105"/>
                      </a:solidFill>
                      <a:custDash>
                        <a:ds d="200000" sp="200000"/>
                      </a:custDash>
                      <a:miter lim="400000"/>
                    </a:lnB>
                    <a:noFill/>
                  </a:tcPr>
                </a:tc>
                <a:tc>
                  <a:txBody>
                    <a:bodyPr/>
                    <a:lstStyle/>
                    <a:p>
                      <a:pPr lvl="0" defTabSz="914400">
                        <a:defRPr sz="2600"/>
                      </a:pPr>
                      <a:endParaRPr sz="1800"/>
                    </a:p>
                  </a:txBody>
                  <a:tcPr marL="35719" marR="35719" marT="35719" marB="35719" anchor="ctr" horzOverflow="overflow">
                    <a:lnL w="38100">
                      <a:solidFill>
                        <a:srgbClr val="144105"/>
                      </a:solidFill>
                      <a:custDash>
                        <a:ds d="200000" sp="200000"/>
                      </a:custDash>
                      <a:miter lim="400000"/>
                    </a:lnL>
                    <a:lnR w="38100">
                      <a:solidFill>
                        <a:srgbClr val="144105"/>
                      </a:solidFill>
                      <a:custDash>
                        <a:ds d="200000" sp="200000"/>
                      </a:custDash>
                      <a:miter lim="400000"/>
                    </a:lnR>
                    <a:lnB w="38100">
                      <a:solidFill>
                        <a:srgbClr val="144105"/>
                      </a:solidFill>
                      <a:custDash>
                        <a:ds d="200000" sp="200000"/>
                      </a:custDash>
                      <a:miter lim="400000"/>
                    </a:lnB>
                    <a:noFill/>
                  </a:tcPr>
                </a:tc>
                <a:tc>
                  <a:txBody>
                    <a:bodyPr/>
                    <a:lstStyle/>
                    <a:p>
                      <a:pPr lvl="0" defTabSz="914400">
                        <a:defRPr sz="2600"/>
                      </a:pPr>
                      <a:endParaRPr sz="1800"/>
                    </a:p>
                  </a:txBody>
                  <a:tcPr marL="35719" marR="35719" marT="35719" marB="35719" anchor="ctr" horzOverflow="overflow">
                    <a:lnL w="38100">
                      <a:solidFill>
                        <a:srgbClr val="144105"/>
                      </a:solidFill>
                      <a:custDash>
                        <a:ds d="200000" sp="200000"/>
                      </a:custDash>
                      <a:miter lim="400000"/>
                    </a:lnL>
                    <a:lnR w="38100">
                      <a:solidFill>
                        <a:srgbClr val="144105"/>
                      </a:solidFill>
                      <a:custDash>
                        <a:ds d="200000" sp="200000"/>
                      </a:custDash>
                      <a:miter lim="400000"/>
                    </a:lnR>
                    <a:lnB w="38100">
                      <a:solidFill>
                        <a:srgbClr val="144105"/>
                      </a:solidFill>
                      <a:custDash>
                        <a:ds d="200000" sp="200000"/>
                      </a:custDash>
                      <a:miter lim="400000"/>
                    </a:lnB>
                    <a:noFill/>
                  </a:tcPr>
                </a:tc>
                <a:tc>
                  <a:txBody>
                    <a:bodyPr/>
                    <a:lstStyle/>
                    <a:p>
                      <a:pPr lvl="0" defTabSz="914400">
                        <a:defRPr sz="2600"/>
                      </a:pPr>
                      <a:endParaRPr sz="1800" dirty="0"/>
                    </a:p>
                  </a:txBody>
                  <a:tcPr marL="35719" marR="35719" marT="35719" marB="35719" anchor="ctr" horzOverflow="overflow">
                    <a:lnL w="38100">
                      <a:solidFill>
                        <a:srgbClr val="144105"/>
                      </a:solidFill>
                      <a:custDash>
                        <a:ds d="200000" sp="200000"/>
                      </a:custDash>
                      <a:miter lim="400000"/>
                    </a:lnL>
                    <a:lnR w="38100">
                      <a:solidFill>
                        <a:srgbClr val="144105"/>
                      </a:solidFill>
                      <a:custDash>
                        <a:ds d="200000" sp="200000"/>
                      </a:custDash>
                      <a:miter lim="400000"/>
                    </a:lnR>
                    <a:lnB w="38100">
                      <a:solidFill>
                        <a:srgbClr val="144105"/>
                      </a:solidFill>
                      <a:custDash>
                        <a:ds d="200000" sp="200000"/>
                      </a:custDash>
                      <a:miter lim="400000"/>
                    </a:lnB>
                    <a:noFill/>
                  </a:tcPr>
                </a:tc>
              </a:tr>
            </a:tbl>
          </a:graphicData>
        </a:graphic>
      </p:graphicFrame>
      <p:pic>
        <p:nvPicPr>
          <p:cNvPr id="89" name="スクリーンショット 2014-11-24 11.25.48.png"/>
          <p:cNvPicPr/>
          <p:nvPr/>
        </p:nvPicPr>
        <p:blipFill>
          <a:blip r:embed="rId2" cstate="print">
            <a:extLst/>
          </a:blip>
          <a:stretch>
            <a:fillRect/>
          </a:stretch>
        </p:blipFill>
        <p:spPr>
          <a:xfrm>
            <a:off x="563376" y="4323400"/>
            <a:ext cx="1462564" cy="741582"/>
          </a:xfrm>
          <a:prstGeom prst="rect">
            <a:avLst/>
          </a:prstGeom>
          <a:ln w="12700">
            <a:miter lim="400000"/>
          </a:ln>
        </p:spPr>
      </p:pic>
      <p:pic>
        <p:nvPicPr>
          <p:cNvPr id="90" name="スクリーンショット 2014-11-24 11.29.35.png"/>
          <p:cNvPicPr/>
          <p:nvPr/>
        </p:nvPicPr>
        <p:blipFill>
          <a:blip r:embed="rId3" cstate="print">
            <a:extLst/>
          </a:blip>
          <a:stretch>
            <a:fillRect/>
          </a:stretch>
        </p:blipFill>
        <p:spPr>
          <a:xfrm>
            <a:off x="492547" y="1695878"/>
            <a:ext cx="1604221" cy="1577031"/>
          </a:xfrm>
          <a:prstGeom prst="rect">
            <a:avLst/>
          </a:prstGeom>
          <a:ln w="12700">
            <a:miter lim="400000"/>
          </a:ln>
        </p:spPr>
      </p:pic>
      <p:pic>
        <p:nvPicPr>
          <p:cNvPr id="91" name="スクリーンショット 2014-11-24 11.31.20.png"/>
          <p:cNvPicPr/>
          <p:nvPr/>
        </p:nvPicPr>
        <p:blipFill>
          <a:blip r:embed="rId4" cstate="print">
            <a:extLst/>
          </a:blip>
          <a:stretch>
            <a:fillRect/>
          </a:stretch>
        </p:blipFill>
        <p:spPr>
          <a:xfrm>
            <a:off x="7100279" y="1695878"/>
            <a:ext cx="1551999" cy="1577031"/>
          </a:xfrm>
          <a:prstGeom prst="rect">
            <a:avLst/>
          </a:prstGeom>
          <a:ln w="12700">
            <a:miter lim="400000"/>
          </a:ln>
        </p:spPr>
      </p:pic>
      <p:pic>
        <p:nvPicPr>
          <p:cNvPr id="92" name="スクリーンショット 2014-11-24 11.25.48.png"/>
          <p:cNvPicPr/>
          <p:nvPr/>
        </p:nvPicPr>
        <p:blipFill>
          <a:blip r:embed="rId2" cstate="print">
            <a:extLst/>
          </a:blip>
          <a:stretch>
            <a:fillRect/>
          </a:stretch>
        </p:blipFill>
        <p:spPr>
          <a:xfrm>
            <a:off x="2188579" y="4323400"/>
            <a:ext cx="1462564" cy="741582"/>
          </a:xfrm>
          <a:prstGeom prst="rect">
            <a:avLst/>
          </a:prstGeom>
          <a:ln w="12700">
            <a:miter lim="400000"/>
          </a:ln>
        </p:spPr>
      </p:pic>
      <p:pic>
        <p:nvPicPr>
          <p:cNvPr id="93" name="スクリーンショット 2014-11-24 11.25.48.png"/>
          <p:cNvPicPr/>
          <p:nvPr/>
        </p:nvPicPr>
        <p:blipFill>
          <a:blip r:embed="rId2" cstate="print">
            <a:extLst/>
          </a:blip>
          <a:stretch>
            <a:fillRect/>
          </a:stretch>
        </p:blipFill>
        <p:spPr>
          <a:xfrm>
            <a:off x="3840718" y="4323400"/>
            <a:ext cx="1462565" cy="741582"/>
          </a:xfrm>
          <a:prstGeom prst="rect">
            <a:avLst/>
          </a:prstGeom>
          <a:ln w="12700">
            <a:miter lim="400000"/>
          </a:ln>
        </p:spPr>
      </p:pic>
      <p:pic>
        <p:nvPicPr>
          <p:cNvPr id="94" name="スクリーンショット 2014-11-24 11.25.48.png"/>
          <p:cNvPicPr/>
          <p:nvPr/>
        </p:nvPicPr>
        <p:blipFill>
          <a:blip r:embed="rId2" cstate="print">
            <a:extLst/>
          </a:blip>
          <a:stretch>
            <a:fillRect/>
          </a:stretch>
        </p:blipFill>
        <p:spPr>
          <a:xfrm>
            <a:off x="5492858" y="4323400"/>
            <a:ext cx="1462564" cy="741582"/>
          </a:xfrm>
          <a:prstGeom prst="rect">
            <a:avLst/>
          </a:prstGeom>
          <a:ln w="12700">
            <a:miter lim="400000"/>
          </a:ln>
        </p:spPr>
      </p:pic>
      <p:pic>
        <p:nvPicPr>
          <p:cNvPr id="95" name="スクリーンショット 2014-11-24 11.25.48.png"/>
          <p:cNvPicPr/>
          <p:nvPr/>
        </p:nvPicPr>
        <p:blipFill>
          <a:blip r:embed="rId2" cstate="print">
            <a:extLst/>
          </a:blip>
          <a:stretch>
            <a:fillRect/>
          </a:stretch>
        </p:blipFill>
        <p:spPr>
          <a:xfrm>
            <a:off x="7144997" y="4323400"/>
            <a:ext cx="1462564" cy="741582"/>
          </a:xfrm>
          <a:prstGeom prst="rect">
            <a:avLst/>
          </a:prstGeom>
          <a:ln w="12700">
            <a:miter lim="400000"/>
          </a:ln>
        </p:spPr>
      </p:pic>
      <p:sp>
        <p:nvSpPr>
          <p:cNvPr id="96" name="Shape 96"/>
          <p:cNvSpPr/>
          <p:nvPr/>
        </p:nvSpPr>
        <p:spPr>
          <a:xfrm>
            <a:off x="2603004" y="423441"/>
            <a:ext cx="3919339" cy="456852"/>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lvl1pPr>
              <a:defRPr>
                <a:latin typeface="ヒラギノ角ゴ Std W8"/>
                <a:ea typeface="ヒラギノ角ゴ Std W8"/>
                <a:cs typeface="ヒラギノ角ゴ Std W8"/>
                <a:sym typeface="ヒラギノ角ゴ Std W8"/>
              </a:defRPr>
            </a:lvl1pPr>
          </a:lstStyle>
          <a:p>
            <a:pPr lvl="0">
              <a:defRPr sz="1800"/>
            </a:pPr>
            <a:r>
              <a:rPr sz="2500"/>
              <a:t>あなたの一日を紹介しよう</a:t>
            </a:r>
          </a:p>
        </p:txBody>
      </p:sp>
      <p:sp>
        <p:nvSpPr>
          <p:cNvPr id="97" name="Shape 97"/>
          <p:cNvSpPr/>
          <p:nvPr/>
        </p:nvSpPr>
        <p:spPr>
          <a:xfrm>
            <a:off x="288032" y="5800904"/>
            <a:ext cx="8676456" cy="699996"/>
          </a:xfrm>
          <a:prstGeom prst="rect">
            <a:avLst/>
          </a:prstGeom>
          <a:ln w="12700">
            <a:miter lim="400000"/>
          </a:ln>
          <a:extLst>
            <a:ext uri="{C572A759-6A51-4108-AA02-DFA0A04FC94B}">
              <ma14:wrappingTextBoxFlag xmlns:ma14="http://schemas.microsoft.com/office/mac/drawingml/2011/main" xmlns="" val="1"/>
            </a:ext>
          </a:extLst>
        </p:spPr>
        <p:txBody>
          <a:bodyPr wrap="square" lIns="35717" tIns="35717" rIns="35717" bIns="35717" anchor="ctr">
            <a:spAutoFit/>
          </a:bodyPr>
          <a:lstStyle/>
          <a:p>
            <a:pPr lvl="0" algn="just">
              <a:lnSpc>
                <a:spcPct val="120000"/>
              </a:lnSpc>
              <a:defRPr sz="1800"/>
            </a:pPr>
            <a:r>
              <a:rPr sz="1700" dirty="0"/>
              <a:t>※　ワークシート例（プリントアウトし、必要に応じて拡大して使用してください。）</a:t>
            </a:r>
          </a:p>
          <a:p>
            <a:pPr lvl="0" algn="l">
              <a:lnSpc>
                <a:spcPct val="120000"/>
              </a:lnSpc>
              <a:defRPr sz="1800"/>
            </a:pPr>
            <a:r>
              <a:rPr sz="1700" dirty="0"/>
              <a:t>　　ショー・アンド・テルの際は、点線で切り取って使用します。</a:t>
            </a:r>
          </a:p>
        </p:txBody>
      </p:sp>
    </p:spTree>
    <p:extLst>
      <p:ext uri="{BB962C8B-B14F-4D97-AF65-F5344CB8AC3E}">
        <p14:creationId xmlns:p14="http://schemas.microsoft.com/office/powerpoint/2010/main" val="768111408"/>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83568" y="404664"/>
            <a:ext cx="2808312" cy="461665"/>
          </a:xfrm>
          <a:prstGeom prst="rect">
            <a:avLst/>
          </a:prstGeom>
          <a:solidFill>
            <a:srgbClr val="FFFF00"/>
          </a:solidFill>
        </p:spPr>
        <p:txBody>
          <a:bodyPr wrap="square" rtlCol="0">
            <a:spAutoFit/>
          </a:bodyPr>
          <a:lstStyle/>
          <a:p>
            <a:pPr algn="ctr"/>
            <a:r>
              <a:rPr lang="ja-JP" altLang="en-US" sz="2400" dirty="0" smtClean="0"/>
              <a:t>演習のやり方</a:t>
            </a:r>
            <a:endParaRPr kumimoji="1" lang="ja-JP" altLang="en-US" sz="2400" dirty="0"/>
          </a:p>
        </p:txBody>
      </p:sp>
      <p:sp>
        <p:nvSpPr>
          <p:cNvPr id="3" name="テキスト ボックス 2"/>
          <p:cNvSpPr txBox="1"/>
          <p:nvPr/>
        </p:nvSpPr>
        <p:spPr>
          <a:xfrm>
            <a:off x="395536" y="980728"/>
            <a:ext cx="8496944" cy="923330"/>
          </a:xfrm>
          <a:prstGeom prst="rect">
            <a:avLst/>
          </a:prstGeom>
          <a:noFill/>
        </p:spPr>
        <p:txBody>
          <a:bodyPr wrap="square" rtlCol="0">
            <a:spAutoFit/>
          </a:bodyPr>
          <a:lstStyle/>
          <a:p>
            <a:r>
              <a:rPr kumimoji="1" lang="ja-JP" altLang="en-US" dirty="0" smtClean="0">
                <a:latin typeface="ＭＳ ゴシック" pitchFamily="49" charset="-128"/>
                <a:ea typeface="ＭＳ ゴシック" pitchFamily="49" charset="-128"/>
              </a:rPr>
              <a:t>本書の研修は，体験を通して実践的な指導力を身に付けることを目的としているため，演習を取り入れています。演習の実施について，次の点に配慮して行ってください。</a:t>
            </a:r>
            <a:endParaRPr kumimoji="1" lang="ja-JP" altLang="en-US" dirty="0">
              <a:latin typeface="ＭＳ ゴシック" pitchFamily="49" charset="-128"/>
              <a:ea typeface="ＭＳ ゴシック" pitchFamily="49" charset="-128"/>
            </a:endParaRPr>
          </a:p>
        </p:txBody>
      </p:sp>
      <p:sp>
        <p:nvSpPr>
          <p:cNvPr id="4" name="テキスト ボックス 3"/>
          <p:cNvSpPr txBox="1"/>
          <p:nvPr/>
        </p:nvSpPr>
        <p:spPr>
          <a:xfrm>
            <a:off x="251520" y="1988840"/>
            <a:ext cx="8496944" cy="4801314"/>
          </a:xfrm>
          <a:prstGeom prst="rect">
            <a:avLst/>
          </a:prstGeom>
          <a:noFill/>
        </p:spPr>
        <p:txBody>
          <a:bodyPr wrap="square" rtlCol="0">
            <a:spAutoFit/>
          </a:bodyPr>
          <a:lstStyle/>
          <a:p>
            <a:r>
              <a:rPr lang="ja-JP" altLang="en-US" dirty="0" smtClean="0">
                <a:solidFill>
                  <a:srgbClr val="0000FF"/>
                </a:solidFill>
                <a:latin typeface="ＭＳ ゴシック" pitchFamily="49" charset="-128"/>
                <a:ea typeface="ＭＳ ゴシック" pitchFamily="49" charset="-128"/>
              </a:rPr>
              <a:t>研修例２の演習　</a:t>
            </a:r>
            <a:r>
              <a:rPr lang="ja-JP" altLang="en-US" dirty="0" smtClean="0">
                <a:latin typeface="ＭＳ ゴシック" pitchFamily="49" charset="-128"/>
                <a:ea typeface="ＭＳ ゴシック" pitchFamily="49" charset="-128"/>
              </a:rPr>
              <a:t>　</a:t>
            </a:r>
          </a:p>
          <a:p>
            <a:r>
              <a:rPr lang="ja-JP" altLang="en-US" dirty="0" smtClean="0">
                <a:latin typeface="ＭＳ ゴシック" pitchFamily="49" charset="-128"/>
                <a:ea typeface="ＭＳ ゴシック" pitchFamily="49" charset="-128"/>
              </a:rPr>
              <a:t>　　演習１</a:t>
            </a:r>
            <a:r>
              <a:rPr lang="en-US" altLang="ja-JP" dirty="0" smtClean="0">
                <a:latin typeface="ＭＳ ゴシック" panose="020B0609070205080204" pitchFamily="49" charset="-128"/>
                <a:ea typeface="ＭＳ ゴシック" panose="020B0609070205080204" pitchFamily="49" charset="-128"/>
              </a:rPr>
              <a:t> </a:t>
            </a:r>
            <a:r>
              <a:rPr lang="en-US" altLang="ja-JP" b="1" dirty="0" smtClean="0">
                <a:latin typeface="Century" panose="02040604050505020304" pitchFamily="18" charset="0"/>
                <a:ea typeface="HGS明朝E" panose="02020900000000000000" pitchFamily="18" charset="-128"/>
              </a:rPr>
              <a:t>Let’s Listen</a:t>
            </a:r>
            <a:r>
              <a:rPr lang="en-US" altLang="ja-JP" dirty="0" smtClean="0">
                <a:latin typeface="ＭＳ ゴシック" panose="020B0609070205080204" pitchFamily="49" charset="-128"/>
                <a:ea typeface="ＭＳ ゴシック" panose="020B0609070205080204" pitchFamily="49" charset="-128"/>
              </a:rPr>
              <a:t> </a:t>
            </a:r>
            <a:r>
              <a:rPr lang="ja-JP" altLang="en-US" dirty="0" smtClean="0">
                <a:latin typeface="ＭＳ ゴシック" panose="020B0609070205080204" pitchFamily="49" charset="-128"/>
                <a:ea typeface="ＭＳ ゴシック" panose="020B0609070205080204" pitchFamily="49" charset="-128"/>
              </a:rPr>
              <a:t>を活用した文化の気付き</a:t>
            </a:r>
            <a:endParaRPr lang="en-US" altLang="ja-JP" b="1" dirty="0" smtClean="0">
              <a:latin typeface="Century" panose="02040604050505020304" pitchFamily="18" charset="0"/>
              <a:ea typeface="HGS明朝E" panose="02020900000000000000" pitchFamily="18" charset="-128"/>
            </a:endParaRPr>
          </a:p>
          <a:p>
            <a:r>
              <a:rPr lang="ja-JP" altLang="en-US" dirty="0" smtClean="0">
                <a:latin typeface="ＭＳ ゴシック" panose="020B0609070205080204" pitchFamily="49" charset="-128"/>
                <a:ea typeface="ＭＳ ゴシック" panose="020B0609070205080204" pitchFamily="49" charset="-128"/>
              </a:rPr>
              <a:t>　　演習２</a:t>
            </a:r>
            <a:r>
              <a:rPr lang="en-US" altLang="ja-JP" dirty="0" smtClean="0">
                <a:latin typeface="ＭＳ ゴシック" panose="020B0609070205080204" pitchFamily="49" charset="-128"/>
                <a:ea typeface="ＭＳ ゴシック" panose="020B0609070205080204" pitchFamily="49" charset="-128"/>
              </a:rPr>
              <a:t> </a:t>
            </a:r>
            <a:r>
              <a:rPr lang="en-US" altLang="ja-JP" b="1" dirty="0" smtClean="0">
                <a:latin typeface="Century" panose="02040604050505020304" pitchFamily="18" charset="0"/>
                <a:ea typeface="HGS明朝E" panose="02020900000000000000" pitchFamily="18" charset="-128"/>
              </a:rPr>
              <a:t>Let’s Listen</a:t>
            </a:r>
            <a:r>
              <a:rPr lang="ja-JP" altLang="en-US" b="1" dirty="0" smtClean="0">
                <a:latin typeface="Century" panose="02040604050505020304" pitchFamily="18" charset="0"/>
                <a:ea typeface="HGS明朝E" panose="02020900000000000000" pitchFamily="18" charset="-128"/>
              </a:rPr>
              <a:t>  </a:t>
            </a:r>
            <a:r>
              <a:rPr lang="ja-JP" altLang="en-US" dirty="0" smtClean="0">
                <a:latin typeface="ＭＳ ゴシック" panose="020B0609070205080204" pitchFamily="49" charset="-128"/>
                <a:ea typeface="ＭＳ ゴシック" panose="020B0609070205080204" pitchFamily="49" charset="-128"/>
              </a:rPr>
              <a:t>を活用した言語の気付き</a:t>
            </a:r>
          </a:p>
          <a:p>
            <a:r>
              <a:rPr lang="ja-JP" altLang="en-US" dirty="0" smtClean="0">
                <a:latin typeface="ＭＳ ゴシック" panose="020B0609070205080204" pitchFamily="49" charset="-128"/>
                <a:ea typeface="ＭＳ ゴシック" panose="020B0609070205080204" pitchFamily="49" charset="-128"/>
              </a:rPr>
              <a:t>　　演習３</a:t>
            </a:r>
            <a:r>
              <a:rPr lang="en-US" altLang="ja-JP" dirty="0" smtClean="0">
                <a:latin typeface="ＭＳ ゴシック" panose="020B0609070205080204" pitchFamily="49" charset="-128"/>
                <a:ea typeface="ＭＳ ゴシック" panose="020B0609070205080204" pitchFamily="49" charset="-128"/>
              </a:rPr>
              <a:t> </a:t>
            </a:r>
            <a:r>
              <a:rPr lang="en-US" altLang="ja-JP" b="1" dirty="0" smtClean="0">
                <a:latin typeface="Century" panose="02040604050505020304" pitchFamily="18" charset="0"/>
                <a:ea typeface="HGS明朝E" panose="02020900000000000000" pitchFamily="18" charset="-128"/>
              </a:rPr>
              <a:t>Let’s Chant  </a:t>
            </a:r>
            <a:r>
              <a:rPr lang="ja-JP" altLang="en-US" dirty="0" smtClean="0">
                <a:latin typeface="ＭＳ ゴシック" panose="020B0609070205080204" pitchFamily="49" charset="-128"/>
                <a:ea typeface="ＭＳ ゴシック" panose="020B0609070205080204" pitchFamily="49" charset="-128"/>
              </a:rPr>
              <a:t>を活用した言語の気付き</a:t>
            </a:r>
            <a:endParaRPr lang="en-US" altLang="ja-JP" dirty="0" smtClean="0">
              <a:latin typeface="ＭＳ ゴシック" panose="020B0609070205080204" pitchFamily="49" charset="-128"/>
              <a:ea typeface="ＭＳ ゴシック" panose="020B0609070205080204" pitchFamily="49" charset="-128"/>
            </a:endParaRPr>
          </a:p>
          <a:p>
            <a:endParaRPr lang="ja-JP" altLang="en-US" dirty="0" smtClean="0">
              <a:latin typeface="ＭＳ ゴシック" panose="020B0609070205080204" pitchFamily="49" charset="-128"/>
              <a:ea typeface="ＭＳ ゴシック" panose="020B0609070205080204" pitchFamily="49" charset="-128"/>
            </a:endParaRPr>
          </a:p>
          <a:p>
            <a:r>
              <a:rPr lang="ja-JP" altLang="en-US" dirty="0" smtClean="0">
                <a:latin typeface="ＭＳ ゴシック" panose="020B0609070205080204" pitchFamily="49" charset="-128"/>
                <a:ea typeface="ＭＳ ゴシック" panose="020B0609070205080204" pitchFamily="49" charset="-128"/>
              </a:rPr>
              <a:t>　</a:t>
            </a:r>
          </a:p>
          <a:p>
            <a:r>
              <a:rPr lang="ja-JP" altLang="en-US" dirty="0" smtClean="0">
                <a:latin typeface="ＭＳ ゴシック" panose="020B0609070205080204" pitchFamily="49" charset="-128"/>
                <a:ea typeface="ＭＳ ゴシック" panose="020B0609070205080204" pitchFamily="49" charset="-128"/>
              </a:rPr>
              <a:t>　担当者が</a:t>
            </a:r>
            <a:r>
              <a:rPr lang="ja-JP" altLang="en-US" b="1" dirty="0" smtClean="0">
                <a:latin typeface="Century" panose="02040604050505020304" pitchFamily="18" charset="0"/>
                <a:ea typeface="ＭＳ ゴシック" pitchFamily="49" charset="-128"/>
              </a:rPr>
              <a:t>“</a:t>
            </a:r>
            <a:r>
              <a:rPr lang="en-US" altLang="ja-JP" b="1" dirty="0" smtClean="0">
                <a:latin typeface="Century" panose="02040604050505020304" pitchFamily="18" charset="0"/>
                <a:ea typeface="ＭＳ ゴシック" pitchFamily="49" charset="-128"/>
              </a:rPr>
              <a:t>Hi, friends!” </a:t>
            </a:r>
            <a:r>
              <a:rPr lang="ja-JP" altLang="en-US" dirty="0" smtClean="0">
                <a:latin typeface="Century" panose="02040604050505020304" pitchFamily="18" charset="0"/>
                <a:ea typeface="ＭＳ ゴシック" pitchFamily="49" charset="-128"/>
              </a:rPr>
              <a:t>のデジタル教材を流し，参加者全員で聞いてください。</a:t>
            </a:r>
          </a:p>
          <a:p>
            <a:r>
              <a:rPr lang="ja-JP" altLang="en-US" dirty="0" smtClean="0">
                <a:latin typeface="Century" panose="02040604050505020304" pitchFamily="18" charset="0"/>
                <a:ea typeface="ＭＳ ゴシック" pitchFamily="49" charset="-128"/>
              </a:rPr>
              <a:t>　聞いて気が付いたことについて，交流しましょう。交流の場面は少人数で行う</a:t>
            </a:r>
          </a:p>
          <a:p>
            <a:r>
              <a:rPr lang="ja-JP" altLang="en-US" dirty="0" smtClean="0">
                <a:latin typeface="Century" panose="02040604050505020304" pitchFamily="18" charset="0"/>
                <a:ea typeface="ＭＳ ゴシック" pitchFamily="49" charset="-128"/>
              </a:rPr>
              <a:t>　と効果的です。</a:t>
            </a:r>
          </a:p>
          <a:p>
            <a:endParaRPr lang="ja-JP" altLang="en-US" dirty="0" smtClean="0">
              <a:latin typeface="Century" panose="02040604050505020304" pitchFamily="18" charset="0"/>
              <a:ea typeface="ＭＳ ゴシック" pitchFamily="49" charset="-128"/>
            </a:endParaRPr>
          </a:p>
          <a:p>
            <a:endParaRPr lang="ja-JP" altLang="en-US" sz="1050" dirty="0" smtClean="0">
              <a:latin typeface="Century" panose="02040604050505020304" pitchFamily="18" charset="0"/>
              <a:ea typeface="ＭＳ ゴシック" pitchFamily="49" charset="-128"/>
            </a:endParaRPr>
          </a:p>
          <a:p>
            <a:r>
              <a:rPr lang="ja-JP" altLang="en-US" dirty="0" smtClean="0">
                <a:solidFill>
                  <a:srgbClr val="0000FF"/>
                </a:solidFill>
                <a:latin typeface="Century" panose="02040604050505020304" pitchFamily="18" charset="0"/>
                <a:ea typeface="ＭＳ ゴシック" pitchFamily="49" charset="-128"/>
              </a:rPr>
              <a:t>研修例３・４の演習</a:t>
            </a:r>
          </a:p>
          <a:p>
            <a:r>
              <a:rPr lang="ja-JP" altLang="en-US" dirty="0" smtClean="0">
                <a:latin typeface="Century" panose="02040604050505020304" pitchFamily="18" charset="0"/>
                <a:ea typeface="ＭＳ ゴシック" pitchFamily="49" charset="-128"/>
              </a:rPr>
              <a:t>　　ポインティングゲーム・ミッシングゲーム</a:t>
            </a:r>
          </a:p>
          <a:p>
            <a:endParaRPr lang="ja-JP" altLang="en-US" dirty="0" smtClean="0">
              <a:latin typeface="Century" panose="02040604050505020304" pitchFamily="18" charset="0"/>
              <a:ea typeface="ＭＳ ゴシック" pitchFamily="49" charset="-128"/>
            </a:endParaRPr>
          </a:p>
          <a:p>
            <a:endParaRPr lang="ja-JP" altLang="en-US" dirty="0" smtClean="0">
              <a:latin typeface="Century" panose="02040604050505020304" pitchFamily="18" charset="0"/>
              <a:ea typeface="ＭＳ ゴシック" pitchFamily="49" charset="-128"/>
            </a:endParaRPr>
          </a:p>
          <a:p>
            <a:r>
              <a:rPr lang="ja-JP" altLang="en-US" dirty="0" smtClean="0">
                <a:latin typeface="Century" panose="02040604050505020304" pitchFamily="18" charset="0"/>
                <a:ea typeface="ＭＳ ゴシック" pitchFamily="49" charset="-128"/>
              </a:rPr>
              <a:t>　４～６人程度のグループに分かれてゲームを体験します。先生役を交代して，</a:t>
            </a:r>
          </a:p>
          <a:p>
            <a:r>
              <a:rPr lang="ja-JP" altLang="en-US" dirty="0" smtClean="0">
                <a:latin typeface="Century" panose="02040604050505020304" pitchFamily="18" charset="0"/>
                <a:ea typeface="ＭＳ ゴシック" pitchFamily="49" charset="-128"/>
              </a:rPr>
              <a:t>　全員が先生役を体験することが重要です。</a:t>
            </a:r>
            <a:r>
              <a:rPr kumimoji="1" lang="ja-JP" altLang="en-US" dirty="0" smtClean="0">
                <a:latin typeface="ＭＳ ゴシック" pitchFamily="49" charset="-128"/>
                <a:ea typeface="ＭＳ ゴシック" pitchFamily="49" charset="-128"/>
              </a:rPr>
              <a:t>　　</a:t>
            </a:r>
            <a:endParaRPr kumimoji="1" lang="ja-JP" altLang="en-US" dirty="0">
              <a:latin typeface="ＭＳ ゴシック" pitchFamily="49" charset="-128"/>
              <a:ea typeface="ＭＳ ゴシック" pitchFamily="49" charset="-128"/>
            </a:endParaRPr>
          </a:p>
        </p:txBody>
      </p:sp>
      <p:sp>
        <p:nvSpPr>
          <p:cNvPr id="5" name="テキスト ボックス 4"/>
          <p:cNvSpPr txBox="1"/>
          <p:nvPr/>
        </p:nvSpPr>
        <p:spPr>
          <a:xfrm>
            <a:off x="323528" y="3284984"/>
            <a:ext cx="1368152" cy="369332"/>
          </a:xfrm>
          <a:prstGeom prst="rect">
            <a:avLst/>
          </a:prstGeom>
          <a:solidFill>
            <a:srgbClr val="FFFF00"/>
          </a:solidFill>
        </p:spPr>
        <p:txBody>
          <a:bodyPr wrap="square" rtlCol="0">
            <a:spAutoFit/>
          </a:bodyPr>
          <a:lstStyle/>
          <a:p>
            <a:pPr algn="ctr"/>
            <a:r>
              <a:rPr kumimoji="1" lang="ja-JP" altLang="en-US" dirty="0" smtClean="0">
                <a:latin typeface="ＭＳ ゴシック" pitchFamily="49" charset="-128"/>
                <a:ea typeface="ＭＳ ゴシック" pitchFamily="49" charset="-128"/>
              </a:rPr>
              <a:t>一斉型</a:t>
            </a:r>
            <a:endParaRPr kumimoji="1" lang="ja-JP" altLang="en-US" dirty="0">
              <a:latin typeface="ＭＳ ゴシック" pitchFamily="49" charset="-128"/>
              <a:ea typeface="ＭＳ ゴシック" pitchFamily="49" charset="-128"/>
            </a:endParaRPr>
          </a:p>
        </p:txBody>
      </p:sp>
      <p:sp>
        <p:nvSpPr>
          <p:cNvPr id="6" name="テキスト ボックス 5"/>
          <p:cNvSpPr txBox="1"/>
          <p:nvPr/>
        </p:nvSpPr>
        <p:spPr>
          <a:xfrm>
            <a:off x="323528" y="5661248"/>
            <a:ext cx="2592288" cy="369332"/>
          </a:xfrm>
          <a:prstGeom prst="rect">
            <a:avLst/>
          </a:prstGeom>
          <a:solidFill>
            <a:srgbClr val="FFFF00"/>
          </a:solidFill>
        </p:spPr>
        <p:txBody>
          <a:bodyPr wrap="square" rtlCol="0">
            <a:spAutoFit/>
          </a:bodyPr>
          <a:lstStyle/>
          <a:p>
            <a:pPr algn="ctr"/>
            <a:r>
              <a:rPr lang="ja-JP" altLang="en-US" dirty="0" smtClean="0">
                <a:latin typeface="ＭＳ ゴシック" pitchFamily="49" charset="-128"/>
                <a:ea typeface="ＭＳ ゴシック" pitchFamily="49" charset="-128"/>
              </a:rPr>
              <a:t>少人数グループ型</a:t>
            </a:r>
            <a:endParaRPr kumimoji="1" lang="ja-JP" altLang="en-US" dirty="0">
              <a:latin typeface="ＭＳ ゴシック" pitchFamily="49" charset="-128"/>
              <a:ea typeface="ＭＳ ゴシック" pitchFamily="49" charset="-12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1520" y="332656"/>
            <a:ext cx="8496944" cy="4524315"/>
          </a:xfrm>
          <a:prstGeom prst="rect">
            <a:avLst/>
          </a:prstGeom>
          <a:noFill/>
        </p:spPr>
        <p:txBody>
          <a:bodyPr wrap="square" rtlCol="0">
            <a:spAutoFit/>
          </a:bodyPr>
          <a:lstStyle/>
          <a:p>
            <a:endParaRPr lang="ja-JP" altLang="en-US" dirty="0" smtClean="0">
              <a:solidFill>
                <a:srgbClr val="0000FF"/>
              </a:solidFill>
              <a:latin typeface="ＭＳ ゴシック" pitchFamily="49" charset="-128"/>
              <a:ea typeface="ＭＳ ゴシック" pitchFamily="49" charset="-128"/>
            </a:endParaRPr>
          </a:p>
          <a:p>
            <a:r>
              <a:rPr lang="ja-JP" altLang="en-US" dirty="0" smtClean="0">
                <a:solidFill>
                  <a:srgbClr val="0000FF"/>
                </a:solidFill>
                <a:latin typeface="ＭＳ ゴシック" pitchFamily="49" charset="-128"/>
                <a:ea typeface="ＭＳ ゴシック" pitchFamily="49" charset="-128"/>
              </a:rPr>
              <a:t>研修例５の演習</a:t>
            </a:r>
          </a:p>
          <a:p>
            <a:r>
              <a:rPr lang="ja-JP" altLang="en-US" dirty="0" smtClean="0">
                <a:latin typeface="ＭＳ ゴシック" pitchFamily="49" charset="-128"/>
                <a:ea typeface="ＭＳ ゴシック" pitchFamily="49" charset="-128"/>
              </a:rPr>
              <a:t>　</a:t>
            </a:r>
            <a:r>
              <a:rPr lang="en-US" altLang="ja-JP" b="1" dirty="0" smtClean="0">
                <a:latin typeface="Century" pitchFamily="18" charset="0"/>
                <a:ea typeface="ＭＳ ゴシック" pitchFamily="49" charset="-128"/>
              </a:rPr>
              <a:t>ID</a:t>
            </a:r>
            <a:r>
              <a:rPr lang="ja-JP" altLang="en-US" b="1" dirty="0" smtClean="0">
                <a:latin typeface="Century" pitchFamily="18" charset="0"/>
                <a:ea typeface="ＭＳ ゴシック" pitchFamily="49" charset="-128"/>
              </a:rPr>
              <a:t>　</a:t>
            </a:r>
            <a:r>
              <a:rPr lang="en-US" altLang="ja-JP" b="1" dirty="0" smtClean="0">
                <a:latin typeface="Century" pitchFamily="18" charset="0"/>
                <a:ea typeface="ＭＳ ゴシック" pitchFamily="49" charset="-128"/>
              </a:rPr>
              <a:t>EXCHANGE</a:t>
            </a:r>
            <a:r>
              <a:rPr lang="ja-JP" altLang="en-US" b="1" dirty="0" smtClean="0">
                <a:latin typeface="Century" pitchFamily="18" charset="0"/>
                <a:ea typeface="ＭＳ ゴシック" pitchFamily="49" charset="-128"/>
              </a:rPr>
              <a:t>　</a:t>
            </a:r>
          </a:p>
          <a:p>
            <a:endParaRPr lang="ja-JP" altLang="en-US" dirty="0" smtClean="0">
              <a:latin typeface="ＭＳ ゴシック" pitchFamily="49" charset="-128"/>
              <a:ea typeface="ＭＳ ゴシック" pitchFamily="49" charset="-128"/>
            </a:endParaRPr>
          </a:p>
          <a:p>
            <a:r>
              <a:rPr lang="ja-JP" altLang="en-US" dirty="0" smtClean="0">
                <a:latin typeface="ＭＳ ゴシック" pitchFamily="49" charset="-128"/>
                <a:ea typeface="ＭＳ ゴシック" pitchFamily="49" charset="-128"/>
              </a:rPr>
              <a:t>　</a:t>
            </a:r>
          </a:p>
          <a:p>
            <a:r>
              <a:rPr lang="ja-JP" altLang="en-US" dirty="0" smtClean="0">
                <a:latin typeface="ＭＳ ゴシック" pitchFamily="49" charset="-128"/>
                <a:ea typeface="ＭＳ ゴシック" pitchFamily="49" charset="-128"/>
              </a:rPr>
              <a:t>　全員で体験しましょう。</a:t>
            </a:r>
          </a:p>
          <a:p>
            <a:r>
              <a:rPr lang="ja-JP" altLang="en-US" dirty="0" smtClean="0">
                <a:latin typeface="ＭＳ ゴシック" pitchFamily="49" charset="-128"/>
                <a:ea typeface="ＭＳ ゴシック" pitchFamily="49" charset="-128"/>
              </a:rPr>
              <a:t>　人数が多い場合は適切な人数のグループに分かれてください。</a:t>
            </a:r>
          </a:p>
          <a:p>
            <a:r>
              <a:rPr lang="ja-JP" altLang="en-US" dirty="0" smtClean="0">
                <a:latin typeface="ＭＳ ゴシック" pitchFamily="49" charset="-128"/>
                <a:ea typeface="ＭＳ ゴシック" pitchFamily="49" charset="-128"/>
              </a:rPr>
              <a:t>　（７～１０人程度のグループがよい。）</a:t>
            </a:r>
          </a:p>
          <a:p>
            <a:endParaRPr lang="ja-JP" altLang="en-US" dirty="0" smtClean="0">
              <a:latin typeface="ＭＳ ゴシック" pitchFamily="49" charset="-128"/>
              <a:ea typeface="ＭＳ ゴシック" pitchFamily="49" charset="-128"/>
            </a:endParaRPr>
          </a:p>
          <a:p>
            <a:r>
              <a:rPr lang="ja-JP" altLang="en-US" dirty="0" smtClean="0">
                <a:solidFill>
                  <a:srgbClr val="0000FF"/>
                </a:solidFill>
                <a:latin typeface="ＭＳ ゴシック" pitchFamily="49" charset="-128"/>
                <a:ea typeface="ＭＳ ゴシック" pitchFamily="49" charset="-128"/>
              </a:rPr>
              <a:t>研修例６の演習</a:t>
            </a:r>
          </a:p>
          <a:p>
            <a:r>
              <a:rPr kumimoji="1" lang="ja-JP" altLang="en-US" dirty="0" smtClean="0">
                <a:latin typeface="ＭＳ ゴシック" pitchFamily="49" charset="-128"/>
                <a:ea typeface="ＭＳ ゴシック" pitchFamily="49" charset="-128"/>
              </a:rPr>
              <a:t>　</a:t>
            </a:r>
            <a:r>
              <a:rPr lang="ja-JP" altLang="en-US" dirty="0" smtClean="0">
                <a:latin typeface="ＭＳ ゴシック" pitchFamily="49" charset="-128"/>
                <a:ea typeface="ＭＳ ゴシック" pitchFamily="49" charset="-128"/>
              </a:rPr>
              <a:t>あなたの一日を紹介しよう</a:t>
            </a:r>
          </a:p>
          <a:p>
            <a:endParaRPr lang="ja-JP" altLang="en-US" dirty="0" smtClean="0">
              <a:latin typeface="ＭＳ ゴシック" pitchFamily="49" charset="-128"/>
              <a:ea typeface="ＭＳ ゴシック" pitchFamily="49" charset="-128"/>
            </a:endParaRPr>
          </a:p>
          <a:p>
            <a:endParaRPr kumimoji="1" lang="ja-JP" altLang="en-US" dirty="0" smtClean="0">
              <a:latin typeface="ＭＳ ゴシック" pitchFamily="49" charset="-128"/>
              <a:ea typeface="ＭＳ ゴシック" pitchFamily="49" charset="-128"/>
            </a:endParaRPr>
          </a:p>
          <a:p>
            <a:r>
              <a:rPr lang="ja-JP" altLang="en-US" dirty="0" smtClean="0">
                <a:latin typeface="ＭＳ ゴシック" pitchFamily="49" charset="-128"/>
                <a:ea typeface="ＭＳ ゴシック" pitchFamily="49" charset="-128"/>
              </a:rPr>
              <a:t>　全員がみんなの前で自分の一日の生活の様子についてショー・アンド・テルが</a:t>
            </a:r>
          </a:p>
          <a:p>
            <a:r>
              <a:rPr lang="ja-JP" altLang="en-US" dirty="0" smtClean="0">
                <a:latin typeface="ＭＳ ゴシック" pitchFamily="49" charset="-128"/>
                <a:ea typeface="ＭＳ ゴシック" pitchFamily="49" charset="-128"/>
              </a:rPr>
              <a:t>　できるよう，４～６人程度のグループで行ってください。聞く方は，何か一言</a:t>
            </a:r>
          </a:p>
          <a:p>
            <a:r>
              <a:rPr lang="ja-JP" altLang="en-US" dirty="0" smtClean="0">
                <a:latin typeface="ＭＳ ゴシック" pitchFamily="49" charset="-128"/>
                <a:ea typeface="ＭＳ ゴシック" pitchFamily="49" charset="-128"/>
              </a:rPr>
              <a:t>　でもよいので，ほめるコメントと拍手をするようにしましょう。</a:t>
            </a:r>
            <a:endParaRPr kumimoji="1" lang="ja-JP" altLang="en-US" dirty="0">
              <a:latin typeface="ＭＳ ゴシック" pitchFamily="49" charset="-128"/>
              <a:ea typeface="ＭＳ ゴシック" pitchFamily="49" charset="-128"/>
            </a:endParaRPr>
          </a:p>
        </p:txBody>
      </p:sp>
      <p:sp>
        <p:nvSpPr>
          <p:cNvPr id="3" name="テキスト ボックス 2"/>
          <p:cNvSpPr txBox="1"/>
          <p:nvPr/>
        </p:nvSpPr>
        <p:spPr>
          <a:xfrm>
            <a:off x="395536" y="3573016"/>
            <a:ext cx="2592288" cy="369332"/>
          </a:xfrm>
          <a:prstGeom prst="rect">
            <a:avLst/>
          </a:prstGeom>
          <a:solidFill>
            <a:srgbClr val="FFFF00"/>
          </a:solidFill>
        </p:spPr>
        <p:txBody>
          <a:bodyPr wrap="square" rtlCol="0">
            <a:spAutoFit/>
          </a:bodyPr>
          <a:lstStyle/>
          <a:p>
            <a:pPr algn="ctr"/>
            <a:r>
              <a:rPr lang="ja-JP" altLang="en-US" dirty="0" smtClean="0">
                <a:latin typeface="ＭＳ ゴシック" pitchFamily="49" charset="-128"/>
                <a:ea typeface="ＭＳ ゴシック" pitchFamily="49" charset="-128"/>
              </a:rPr>
              <a:t>少人数グループ型</a:t>
            </a:r>
            <a:endParaRPr kumimoji="1" lang="ja-JP" altLang="en-US" dirty="0">
              <a:latin typeface="ＭＳ ゴシック" pitchFamily="49" charset="-128"/>
              <a:ea typeface="ＭＳ ゴシック" pitchFamily="49" charset="-128"/>
            </a:endParaRPr>
          </a:p>
        </p:txBody>
      </p:sp>
      <p:sp>
        <p:nvSpPr>
          <p:cNvPr id="4" name="テキスト ボックス 3"/>
          <p:cNvSpPr txBox="1"/>
          <p:nvPr/>
        </p:nvSpPr>
        <p:spPr>
          <a:xfrm>
            <a:off x="323528" y="1340768"/>
            <a:ext cx="2088232" cy="369332"/>
          </a:xfrm>
          <a:prstGeom prst="rect">
            <a:avLst/>
          </a:prstGeom>
          <a:solidFill>
            <a:srgbClr val="FFFF00"/>
          </a:solidFill>
        </p:spPr>
        <p:txBody>
          <a:bodyPr wrap="square" rtlCol="0">
            <a:spAutoFit/>
          </a:bodyPr>
          <a:lstStyle/>
          <a:p>
            <a:pPr algn="ctr"/>
            <a:r>
              <a:rPr lang="ja-JP" altLang="en-US" dirty="0" smtClean="0">
                <a:latin typeface="ＭＳ ゴシック" pitchFamily="49" charset="-128"/>
                <a:ea typeface="ＭＳ ゴシック" pitchFamily="49" charset="-128"/>
              </a:rPr>
              <a:t>全員体験型</a:t>
            </a:r>
            <a:endParaRPr kumimoji="1" lang="ja-JP" altLang="en-US" dirty="0">
              <a:latin typeface="ＭＳ ゴシック" pitchFamily="49" charset="-128"/>
              <a:ea typeface="ＭＳ ゴシック" pitchFamily="49" charset="-12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75656" y="2060848"/>
            <a:ext cx="6696744" cy="1769715"/>
          </a:xfrm>
          <a:prstGeom prst="rect">
            <a:avLst/>
          </a:prstGeom>
          <a:noFill/>
        </p:spPr>
        <p:txBody>
          <a:bodyPr wrap="square" rtlCol="0">
            <a:spAutoFit/>
          </a:bodyPr>
          <a:lstStyle/>
          <a:p>
            <a:r>
              <a:rPr lang="ja-JP" altLang="en-US" sz="2800" dirty="0" smtClean="0"/>
              <a:t>　　</a:t>
            </a:r>
            <a:r>
              <a:rPr lang="ja-JP" altLang="en-US" sz="2800" dirty="0" smtClean="0">
                <a:latin typeface="ＭＳ ゴシック" pitchFamily="49" charset="-128"/>
                <a:ea typeface="ＭＳ ゴシック" pitchFamily="49" charset="-128"/>
              </a:rPr>
              <a:t>　　　　　　</a:t>
            </a:r>
            <a:r>
              <a:rPr lang="ja-JP" altLang="en-US" sz="2400" dirty="0" smtClean="0">
                <a:latin typeface="ＭＳ ゴシック" pitchFamily="49" charset="-128"/>
                <a:ea typeface="ＭＳ ゴシック" pitchFamily="49" charset="-128"/>
              </a:rPr>
              <a:t>第１章</a:t>
            </a:r>
          </a:p>
          <a:p>
            <a:endParaRPr lang="ja-JP" altLang="en-US" sz="1050" dirty="0" smtClean="0">
              <a:latin typeface="ＭＳ ゴシック" pitchFamily="49" charset="-128"/>
              <a:ea typeface="ＭＳ ゴシック" pitchFamily="49" charset="-128"/>
            </a:endParaRPr>
          </a:p>
          <a:p>
            <a:r>
              <a:rPr kumimoji="1" lang="ja-JP" altLang="en-US" sz="3600" dirty="0" smtClean="0">
                <a:latin typeface="ＭＳ ゴシック" pitchFamily="49" charset="-128"/>
                <a:ea typeface="ＭＳ ゴシック" pitchFamily="49" charset="-128"/>
              </a:rPr>
              <a:t>外国語活動の基本的な考え方</a:t>
            </a:r>
          </a:p>
          <a:p>
            <a:endParaRPr kumimoji="1" lang="ja-JP" altLang="en-US" sz="1050" dirty="0" smtClean="0">
              <a:latin typeface="ＭＳ ゴシック" pitchFamily="49" charset="-128"/>
              <a:ea typeface="ＭＳ ゴシック" pitchFamily="49" charset="-128"/>
            </a:endParaRPr>
          </a:p>
          <a:p>
            <a:r>
              <a:rPr lang="ja-JP" altLang="en-US" sz="2000" dirty="0" smtClean="0">
                <a:latin typeface="ＭＳ ゴシック" pitchFamily="49" charset="-128"/>
                <a:ea typeface="ＭＳ ゴシック" pitchFamily="49" charset="-128"/>
              </a:rPr>
              <a:t>　　～これだけは押さえよう！　外国語活動～</a:t>
            </a:r>
            <a:endParaRPr kumimoji="1" lang="ja-JP" altLang="en-US" sz="2000" dirty="0">
              <a:latin typeface="ＭＳ ゴシック" pitchFamily="49" charset="-128"/>
              <a:ea typeface="ＭＳ ゴシック" pitchFamily="49" charset="-12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1028</TotalTime>
  <Words>2320</Words>
  <Application>Microsoft Office PowerPoint</Application>
  <PresentationFormat>画面に合わせる (4:3)</PresentationFormat>
  <Paragraphs>903</Paragraphs>
  <Slides>68</Slides>
  <Notes>11</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68</vt:i4>
      </vt:variant>
    </vt:vector>
  </HeadingPairs>
  <TitlesOfParts>
    <vt:vector size="78" baseType="lpstr">
      <vt:lpstr>HGS明朝E</vt:lpstr>
      <vt:lpstr>ＭＳ Ｐゴシック</vt:lpstr>
      <vt:lpstr>ＭＳ ゴシック</vt:lpstr>
      <vt:lpstr>ヒラギノ角ゴ ProN W3</vt:lpstr>
      <vt:lpstr>ヒラギノ角ゴ Std W8</vt:lpstr>
      <vt:lpstr>Arial</vt:lpstr>
      <vt:lpstr>Calibri</vt:lpstr>
      <vt:lpstr>Century</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第３章 外国語への慣れ親しみ ～“Hi, friends!”のLet’s Play を体験してみましょう！～</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lastPrinted>2014-12-24T04:32:26Z</cp:lastPrinted>
  <dcterms:created xsi:type="dcterms:W3CDTF">2014-11-30T11:35:38Z</dcterms:created>
  <dcterms:modified xsi:type="dcterms:W3CDTF">2016-08-03T00:24:43Z</dcterms:modified>
  <cp:contentStatus/>
</cp:coreProperties>
</file>