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0" r:id="rId2"/>
    <p:sldId id="269" r:id="rId3"/>
    <p:sldId id="271" r:id="rId4"/>
    <p:sldId id="257" r:id="rId5"/>
    <p:sldId id="272" r:id="rId6"/>
    <p:sldId id="263" r:id="rId7"/>
    <p:sldId id="273" r:id="rId8"/>
    <p:sldId id="274" r:id="rId9"/>
    <p:sldId id="275" r:id="rId10"/>
    <p:sldId id="258" r:id="rId11"/>
    <p:sldId id="262" r:id="rId12"/>
    <p:sldId id="260" r:id="rId13"/>
    <p:sldId id="266" r:id="rId14"/>
    <p:sldId id="267" r:id="rId15"/>
    <p:sldId id="268" r:id="rId16"/>
    <p:sldId id="276" r:id="rId17"/>
    <p:sldId id="277" r:id="rId18"/>
    <p:sldId id="279" r:id="rId19"/>
    <p:sldId id="280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1" d="100"/>
          <a:sy n="71" d="100"/>
        </p:scale>
        <p:origin x="-198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F5557-60DD-1241-8B6B-947DE4F742AD}" type="datetimeFigureOut">
              <a:rPr lang="en-US" smtClean="0"/>
              <a:t>7/7/20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BD965-38B8-E146-90D3-4999F83B5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793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F5557-60DD-1241-8B6B-947DE4F742AD}" type="datetimeFigureOut">
              <a:rPr lang="en-US" smtClean="0"/>
              <a:t>7/7/20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BD965-38B8-E146-90D3-4999F83B5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152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F5557-60DD-1241-8B6B-947DE4F742AD}" type="datetimeFigureOut">
              <a:rPr lang="en-US" smtClean="0"/>
              <a:t>7/7/20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BD965-38B8-E146-90D3-4999F83B5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553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F5557-60DD-1241-8B6B-947DE4F742AD}" type="datetimeFigureOut">
              <a:rPr lang="en-US" smtClean="0"/>
              <a:t>7/7/20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BD965-38B8-E146-90D3-4999F83B5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819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F5557-60DD-1241-8B6B-947DE4F742AD}" type="datetimeFigureOut">
              <a:rPr lang="en-US" smtClean="0"/>
              <a:t>7/7/20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BD965-38B8-E146-90D3-4999F83B5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0904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F5557-60DD-1241-8B6B-947DE4F742AD}" type="datetimeFigureOut">
              <a:rPr lang="en-US" smtClean="0"/>
              <a:t>7/7/20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BD965-38B8-E146-90D3-4999F83B5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498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F5557-60DD-1241-8B6B-947DE4F742AD}" type="datetimeFigureOut">
              <a:rPr lang="en-US" smtClean="0"/>
              <a:t>7/7/20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BD965-38B8-E146-90D3-4999F83B5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461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F5557-60DD-1241-8B6B-947DE4F742AD}" type="datetimeFigureOut">
              <a:rPr lang="en-US" smtClean="0"/>
              <a:t>7/7/20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BD965-38B8-E146-90D3-4999F83B5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75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F5557-60DD-1241-8B6B-947DE4F742AD}" type="datetimeFigureOut">
              <a:rPr lang="en-US" smtClean="0"/>
              <a:t>7/7/20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BD965-38B8-E146-90D3-4999F83B5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387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F5557-60DD-1241-8B6B-947DE4F742AD}" type="datetimeFigureOut">
              <a:rPr lang="en-US" smtClean="0"/>
              <a:t>7/7/20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BD965-38B8-E146-90D3-4999F83B5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342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F5557-60DD-1241-8B6B-947DE4F742AD}" type="datetimeFigureOut">
              <a:rPr lang="en-US" smtClean="0"/>
              <a:t>7/7/20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BD965-38B8-E146-90D3-4999F83B5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758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DF5557-60DD-1241-8B6B-947DE4F742AD}" type="datetimeFigureOut">
              <a:rPr lang="en-US" smtClean="0"/>
              <a:t>7/7/20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0BD965-38B8-E146-90D3-4999F83B5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962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microsoft.com/office/2007/relationships/hdphoto" Target="../media/hdphoto1.wdp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954" y="274638"/>
            <a:ext cx="8857412" cy="1143000"/>
          </a:xfrm>
        </p:spPr>
        <p:txBody>
          <a:bodyPr>
            <a:noAutofit/>
          </a:bodyPr>
          <a:lstStyle/>
          <a:p>
            <a:endParaRPr lang="en-US" sz="36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0045" r="-10045"/>
          <a:stretch>
            <a:fillRect/>
          </a:stretch>
        </p:blipFill>
        <p:spPr>
          <a:xfrm>
            <a:off x="-335088" y="1417638"/>
            <a:ext cx="9892260" cy="5440362"/>
          </a:xfrm>
        </p:spPr>
      </p:pic>
      <p:sp>
        <p:nvSpPr>
          <p:cNvPr id="5" name="TextBox 4"/>
          <p:cNvSpPr txBox="1"/>
          <p:nvPr/>
        </p:nvSpPr>
        <p:spPr>
          <a:xfrm>
            <a:off x="1698908" y="1567071"/>
            <a:ext cx="336482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051436" y="2742184"/>
            <a:ext cx="290694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698908" y="1550576"/>
            <a:ext cx="336482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738046" y="2115351"/>
            <a:ext cx="330278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063735" y="3339926"/>
            <a:ext cx="1178982" cy="4870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141845" y="4432541"/>
            <a:ext cx="1356462" cy="4870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566954" y="5541651"/>
            <a:ext cx="2753873" cy="4870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47414" y="274638"/>
            <a:ext cx="86099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Emily and Keisuke’s family are visiting a </a:t>
            </a:r>
            <a:r>
              <a:rPr lang="en-US" sz="3600" b="1" dirty="0" smtClean="0"/>
              <a:t>stadium to watch some Olympic games.</a:t>
            </a:r>
            <a:endParaRPr lang="en-US" sz="3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63906" y="276192"/>
            <a:ext cx="86099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They are outside of the stadium. When Emily sees the stadium, what does she say?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7483697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/>
          <a:srcRect t="-6770" b="-6770"/>
          <a:stretch>
            <a:fillRect/>
          </a:stretch>
        </p:blipFill>
        <p:spPr>
          <a:xfrm>
            <a:off x="43569" y="1777025"/>
            <a:ext cx="9074368" cy="4990553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0" y="406598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/>
              <a:t>Let’s try making </a:t>
            </a:r>
            <a:r>
              <a:rPr lang="en-US" sz="4400" b="1" dirty="0" smtClean="0"/>
              <a:t>some exclamations</a:t>
            </a:r>
            <a:r>
              <a:rPr lang="en-US" sz="4400" b="1" dirty="0"/>
              <a:t>.</a:t>
            </a:r>
            <a:endParaRPr 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3954" y="410543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/>
              <a:t>Look at this picture. Make an exclamation about it.</a:t>
            </a:r>
            <a:endParaRPr lang="en-US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1797877" y="5344534"/>
            <a:ext cx="5377127" cy="646331"/>
          </a:xfrm>
          <a:prstGeom prst="rect">
            <a:avLst/>
          </a:prstGeom>
          <a:solidFill>
            <a:srgbClr val="FFFFFF"/>
          </a:solidFill>
          <a:ln w="38100" cmpd="sng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What a _________ truck!</a:t>
            </a:r>
            <a:endParaRPr lang="en-US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028793" y="5344534"/>
            <a:ext cx="4898792" cy="646331"/>
          </a:xfrm>
          <a:prstGeom prst="rect">
            <a:avLst/>
          </a:prstGeom>
          <a:solidFill>
            <a:srgbClr val="FFFFFF"/>
          </a:solidFill>
          <a:ln w="38100" cmpd="sng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How ______!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185259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 animBg="1"/>
      <p:bldP spid="6" grpId="1" animBg="1"/>
      <p:bldP spid="7" grpId="0" animBg="1"/>
      <p:bldP spid="7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rcRect t="8753" b="8753"/>
          <a:stretch>
            <a:fillRect/>
          </a:stretch>
        </p:blipFill>
        <p:spPr>
          <a:xfrm>
            <a:off x="-198272" y="1616275"/>
            <a:ext cx="9560306" cy="52578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Look at this picture. Make an exclamation about it.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797877" y="5740414"/>
            <a:ext cx="5377127" cy="646331"/>
          </a:xfrm>
          <a:prstGeom prst="rect">
            <a:avLst/>
          </a:prstGeom>
          <a:solidFill>
            <a:srgbClr val="FFFFFF"/>
          </a:solidFill>
          <a:ln w="38100" cmpd="sng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What a _________ man!</a:t>
            </a:r>
            <a:endParaRPr lang="en-US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028793" y="5740414"/>
            <a:ext cx="4898792" cy="646331"/>
          </a:xfrm>
          <a:prstGeom prst="rect">
            <a:avLst/>
          </a:prstGeom>
          <a:solidFill>
            <a:srgbClr val="FFFFFF"/>
          </a:solidFill>
          <a:ln w="38100" cmpd="sng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How ______!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825913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rcRect t="8753" b="8753"/>
          <a:stretch>
            <a:fillRect/>
          </a:stretch>
        </p:blipFill>
        <p:spPr>
          <a:xfrm>
            <a:off x="-873506" y="1600200"/>
            <a:ext cx="10166222" cy="559103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Look at this picture. Make an exclamation about it.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797877" y="6056793"/>
            <a:ext cx="5377127" cy="646331"/>
          </a:xfrm>
          <a:prstGeom prst="rect">
            <a:avLst/>
          </a:prstGeom>
          <a:solidFill>
            <a:srgbClr val="FFFFFF"/>
          </a:solidFill>
          <a:ln w="38100" cmpd="sng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What a _________ smile!</a:t>
            </a:r>
            <a:endParaRPr lang="en-US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028793" y="6056793"/>
            <a:ext cx="4898792" cy="646331"/>
          </a:xfrm>
          <a:prstGeom prst="rect">
            <a:avLst/>
          </a:prstGeom>
          <a:solidFill>
            <a:srgbClr val="FFFFFF"/>
          </a:solidFill>
          <a:ln w="38100" cmpd="sng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How ______!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149877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rcRect t="8753" b="8753"/>
          <a:stretch>
            <a:fillRect/>
          </a:stretch>
        </p:blipFill>
        <p:spPr>
          <a:xfrm>
            <a:off x="-855221" y="1495251"/>
            <a:ext cx="10083619" cy="5545602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Look at this picture. Make an exclamation about it.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715407" y="5624949"/>
            <a:ext cx="5558559" cy="646331"/>
          </a:xfrm>
          <a:prstGeom prst="rect">
            <a:avLst/>
          </a:prstGeom>
          <a:solidFill>
            <a:srgbClr val="FFFFFF"/>
          </a:solidFill>
          <a:ln w="38100" cmpd="sng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What a _________ puppy!</a:t>
            </a:r>
            <a:endParaRPr lang="en-US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028793" y="5624949"/>
            <a:ext cx="4898792" cy="646331"/>
          </a:xfrm>
          <a:prstGeom prst="rect">
            <a:avLst/>
          </a:prstGeom>
          <a:solidFill>
            <a:srgbClr val="FFFFFF"/>
          </a:solidFill>
          <a:ln w="38100" cmpd="sng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How ______!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538025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rcRect t="1115" b="1115"/>
          <a:stretch>
            <a:fillRect/>
          </a:stretch>
        </p:blipFill>
        <p:spPr>
          <a:xfrm>
            <a:off x="-551966" y="1481583"/>
            <a:ext cx="9892906" cy="5440717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Look at this picture. Make an exclamation about it.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715407" y="5624949"/>
            <a:ext cx="5558559" cy="646331"/>
          </a:xfrm>
          <a:prstGeom prst="rect">
            <a:avLst/>
          </a:prstGeom>
          <a:solidFill>
            <a:srgbClr val="FFFFFF"/>
          </a:solidFill>
          <a:ln w="38100" cmpd="sng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What a _________ phone!</a:t>
            </a:r>
            <a:endParaRPr lang="en-US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028793" y="5624949"/>
            <a:ext cx="4898792" cy="646331"/>
          </a:xfrm>
          <a:prstGeom prst="rect">
            <a:avLst/>
          </a:prstGeom>
          <a:solidFill>
            <a:srgbClr val="FFFFFF"/>
          </a:solidFill>
          <a:ln w="38100" cmpd="sng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How ______!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891861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xmlns:p14="http://schemas.microsoft.com/office/powerpoint/2010/main" spd="slow">
        <p:blinds dir="vert"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rcRect l="-63251" r="-63251"/>
          <a:stretch>
            <a:fillRect/>
          </a:stretch>
        </p:blipFill>
        <p:spPr>
          <a:xfrm>
            <a:off x="-619914" y="1462826"/>
            <a:ext cx="10347183" cy="5690552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Look at this picture. Make an exclamation about it.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028793" y="4406518"/>
            <a:ext cx="4898792" cy="646331"/>
          </a:xfrm>
          <a:prstGeom prst="rect">
            <a:avLst/>
          </a:prstGeom>
          <a:solidFill>
            <a:srgbClr val="FFFFFF"/>
          </a:solidFill>
          <a:ln w="38100" cmpd="sng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How ______!</a:t>
            </a:r>
            <a:endParaRPr lang="en-US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715407" y="4406518"/>
            <a:ext cx="5558559" cy="646331"/>
          </a:xfrm>
          <a:prstGeom prst="rect">
            <a:avLst/>
          </a:prstGeom>
          <a:solidFill>
            <a:srgbClr val="FFFFFF"/>
          </a:solidFill>
          <a:ln w="38100" cmpd="sng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What a _________ kid!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44491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5" grpId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Writing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It’s your turn. Open your Bridge textbook to page 5. Look at pictures one and </a:t>
            </a:r>
            <a:r>
              <a:rPr lang="en-US" dirty="0" smtClean="0"/>
              <a:t>two</a:t>
            </a:r>
            <a:r>
              <a:rPr lang="en-US" dirty="0" smtClean="0"/>
              <a:t>. T</a:t>
            </a:r>
            <a:r>
              <a:rPr lang="en-US" dirty="0" smtClean="0"/>
              <a:t>ry </a:t>
            </a:r>
            <a:r>
              <a:rPr lang="en-US" dirty="0" smtClean="0"/>
              <a:t>writing an exclamation about each picture.</a:t>
            </a:r>
          </a:p>
          <a:p>
            <a:pPr marL="0" indent="0">
              <a:buNone/>
            </a:pPr>
            <a:endParaRPr lang="en-US" dirty="0"/>
          </a:p>
          <a:p>
            <a:pPr marL="514350" indent="-514350" algn="ctr">
              <a:buAutoNum type="arabicPeriod"/>
            </a:pPr>
            <a:r>
              <a:rPr lang="en-US" dirty="0" smtClean="0"/>
              <a:t>What a … (   )! / How … !</a:t>
            </a:r>
          </a:p>
          <a:p>
            <a:pPr marL="514350" indent="-514350" algn="ctr">
              <a:buAutoNum type="arabicPeriod"/>
            </a:pPr>
            <a:endParaRPr lang="en-US" dirty="0" smtClean="0"/>
          </a:p>
          <a:p>
            <a:pPr marL="514350" indent="-514350" algn="ctr">
              <a:buAutoNum type="arabicPeriod"/>
            </a:pPr>
            <a:r>
              <a:rPr lang="en-US" dirty="0" smtClean="0"/>
              <a:t>How … ! / What a … (   )!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74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Talk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37162"/>
            <a:ext cx="8229600" cy="56208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u="sng" dirty="0" smtClean="0"/>
              <a:t>What Olympic and Paralympic games do you know?</a:t>
            </a:r>
          </a:p>
          <a:p>
            <a:pPr marL="0" indent="0" algn="ctr">
              <a:buNone/>
            </a:pPr>
            <a:endParaRPr lang="en-US" b="1" u="sng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57200" y="2616182"/>
            <a:ext cx="8229600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-soccer  -athletics  -gymnastics  -basketball </a:t>
            </a:r>
          </a:p>
          <a:p>
            <a:pPr algn="ctr"/>
            <a:r>
              <a:rPr lang="en-US" sz="3200" dirty="0"/>
              <a:t>-decathlon  -shot put  -javelin throw  -baseball</a:t>
            </a:r>
          </a:p>
          <a:p>
            <a:pPr algn="ctr"/>
            <a:r>
              <a:rPr lang="en-US" sz="3200" dirty="0"/>
              <a:t>-softball  -synchronized swimming  -karate </a:t>
            </a:r>
          </a:p>
          <a:p>
            <a:pPr algn="ctr"/>
            <a:r>
              <a:rPr lang="en-US" sz="3200" dirty="0"/>
              <a:t>-sport climbing  -judo  -wrestling  -swimming   </a:t>
            </a:r>
          </a:p>
          <a:p>
            <a:pPr algn="ctr"/>
            <a:r>
              <a:rPr lang="en-US" sz="3200" dirty="0"/>
              <a:t>-3x3 basketball  -beach volleyball  -tennis  </a:t>
            </a:r>
          </a:p>
          <a:p>
            <a:pPr algn="ctr"/>
            <a:r>
              <a:rPr lang="en-US" sz="3200" dirty="0"/>
              <a:t>-boxing  -canoeing  -archery  -badminton  </a:t>
            </a:r>
          </a:p>
          <a:p>
            <a:pPr algn="ctr"/>
            <a:r>
              <a:rPr lang="en-US" sz="3200" dirty="0"/>
              <a:t> -cycling  -golf  -rugby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5526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Talk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-18302" b="-18302"/>
          <a:stretch>
            <a:fillRect/>
          </a:stretch>
        </p:blipFill>
        <p:spPr>
          <a:xfrm>
            <a:off x="20947" y="1080602"/>
            <a:ext cx="9120797" cy="6843788"/>
          </a:xfrm>
        </p:spPr>
      </p:pic>
      <p:sp>
        <p:nvSpPr>
          <p:cNvPr id="5" name="TextBox 4"/>
          <p:cNvSpPr txBox="1"/>
          <p:nvPr/>
        </p:nvSpPr>
        <p:spPr>
          <a:xfrm>
            <a:off x="265387" y="1061639"/>
            <a:ext cx="8568205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What Olympic or Paralympic games do you want to watch? And why?</a:t>
            </a:r>
          </a:p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947568" y="2407643"/>
            <a:ext cx="394774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I want to watch judo. I like Japanese sports.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3203870"/>
            <a:ext cx="378899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Me too. I want to watch karate.</a:t>
            </a:r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701139" y="4322388"/>
            <a:ext cx="3412117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I also want to watch swimming. I’m on the swimming team.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0949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974"/>
            <a:ext cx="8229600" cy="1143000"/>
          </a:xfrm>
        </p:spPr>
        <p:txBody>
          <a:bodyPr/>
          <a:lstStyle/>
          <a:p>
            <a:r>
              <a:rPr lang="en-US" b="1" dirty="0" smtClean="0"/>
              <a:t>Your Turn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-18302" b="-18302"/>
          <a:stretch>
            <a:fillRect/>
          </a:stretch>
        </p:blipFill>
        <p:spPr>
          <a:xfrm>
            <a:off x="20947" y="1080602"/>
            <a:ext cx="9120797" cy="6843788"/>
          </a:xfrm>
        </p:spPr>
      </p:pic>
      <p:sp>
        <p:nvSpPr>
          <p:cNvPr id="5" name="TextBox 4"/>
          <p:cNvSpPr txBox="1"/>
          <p:nvPr/>
        </p:nvSpPr>
        <p:spPr>
          <a:xfrm>
            <a:off x="265387" y="1061639"/>
            <a:ext cx="8568205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What Olympic or Paralympic games do you want to watch? And why?</a:t>
            </a:r>
          </a:p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947568" y="2407643"/>
            <a:ext cx="394774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I want to watch </a:t>
            </a:r>
            <a:r>
              <a:rPr lang="en-US" sz="2800" dirty="0" smtClean="0"/>
              <a:t>_______. </a:t>
            </a:r>
            <a:r>
              <a:rPr lang="en-US" sz="2800" dirty="0"/>
              <a:t>I like </a:t>
            </a:r>
            <a:r>
              <a:rPr lang="en-US" sz="2800" dirty="0" smtClean="0"/>
              <a:t>_______.</a:t>
            </a:r>
            <a:endParaRPr lang="en-US" sz="2800" dirty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81376" y="3203870"/>
            <a:ext cx="409229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Me </a:t>
            </a:r>
            <a:r>
              <a:rPr lang="en-US" sz="2800" dirty="0" smtClean="0"/>
              <a:t>too (Not me). </a:t>
            </a:r>
            <a:r>
              <a:rPr lang="en-US" sz="2800" dirty="0"/>
              <a:t>I want to watch </a:t>
            </a:r>
            <a:r>
              <a:rPr lang="en-US" sz="2800" dirty="0" smtClean="0"/>
              <a:t>_______. I’m on the _______  __________.</a:t>
            </a:r>
            <a:endParaRPr lang="en-US" sz="2800" dirty="0"/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947567" y="4322388"/>
            <a:ext cx="341211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I </a:t>
            </a:r>
            <a:r>
              <a:rPr lang="en-US" sz="2800" dirty="0" smtClean="0"/>
              <a:t>see .</a:t>
            </a:r>
            <a:endParaRPr lang="en-US" sz="2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66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8675" b="8675"/>
          <a:stretch>
            <a:fillRect/>
          </a:stretch>
        </p:blipFill>
        <p:spPr>
          <a:xfrm>
            <a:off x="-2513363" y="-26452"/>
            <a:ext cx="12750507" cy="7012288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202" y="4105780"/>
            <a:ext cx="2333364" cy="2098219"/>
          </a:xfrm>
          <a:prstGeom prst="rect">
            <a:avLst/>
          </a:prstGeom>
          <a:ln w="38100" cmpd="sng">
            <a:solidFill>
              <a:schemeClr val="tx1"/>
            </a:solidFill>
          </a:ln>
        </p:spPr>
      </p:pic>
      <p:sp>
        <p:nvSpPr>
          <p:cNvPr id="6" name="Oval Callout 5"/>
          <p:cNvSpPr/>
          <p:nvPr/>
        </p:nvSpPr>
        <p:spPr>
          <a:xfrm>
            <a:off x="2490631" y="2862163"/>
            <a:ext cx="5476091" cy="1896181"/>
          </a:xfrm>
          <a:prstGeom prst="wedgeEllipseCallout">
            <a:avLst>
              <a:gd name="adj1" fmla="val -64080"/>
              <a:gd name="adj2" fmla="val 62954"/>
            </a:avLst>
          </a:prstGeom>
          <a:solidFill>
            <a:srgbClr val="FFFFFF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000000"/>
                </a:solidFill>
                <a:latin typeface="+mj-lt"/>
              </a:rPr>
              <a:t>Wow! What a ________ stadium!</a:t>
            </a:r>
            <a:endParaRPr lang="en-US" sz="3600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48333" y="3782614"/>
            <a:ext cx="1880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big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505890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954" y="274638"/>
            <a:ext cx="8857412" cy="1143000"/>
          </a:xfrm>
        </p:spPr>
        <p:txBody>
          <a:bodyPr>
            <a:noAutofit/>
          </a:bodyPr>
          <a:lstStyle/>
          <a:p>
            <a:endParaRPr lang="en-US" sz="36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0045" r="-10045"/>
          <a:stretch>
            <a:fillRect/>
          </a:stretch>
        </p:blipFill>
        <p:spPr>
          <a:xfrm>
            <a:off x="-335088" y="1417638"/>
            <a:ext cx="9892260" cy="5440362"/>
          </a:xfrm>
        </p:spPr>
      </p:pic>
      <p:sp>
        <p:nvSpPr>
          <p:cNvPr id="5" name="TextBox 4"/>
          <p:cNvSpPr txBox="1"/>
          <p:nvPr/>
        </p:nvSpPr>
        <p:spPr>
          <a:xfrm>
            <a:off x="1698908" y="1567071"/>
            <a:ext cx="336482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051436" y="2742184"/>
            <a:ext cx="290694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698908" y="1550576"/>
            <a:ext cx="336482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063735" y="3339926"/>
            <a:ext cx="1178982" cy="4870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141845" y="4432541"/>
            <a:ext cx="1356462" cy="4870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566954" y="5541651"/>
            <a:ext cx="2753873" cy="4870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47414" y="274638"/>
            <a:ext cx="86099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Now they are inside the stadium. </a:t>
            </a:r>
          </a:p>
          <a:p>
            <a:pPr algn="ctr"/>
            <a:r>
              <a:rPr lang="en-US" sz="3600" b="1" dirty="0" smtClean="0"/>
              <a:t>They are watching a running event.</a:t>
            </a:r>
            <a:endParaRPr lang="en-US" sz="36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51368" y="259625"/>
            <a:ext cx="86099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When Keisuke sees the men </a:t>
            </a:r>
          </a:p>
          <a:p>
            <a:pPr algn="ctr"/>
            <a:r>
              <a:rPr lang="en-US" sz="3600" b="1" dirty="0" smtClean="0"/>
              <a:t>run, what does he say?</a:t>
            </a:r>
          </a:p>
        </p:txBody>
      </p:sp>
    </p:spTree>
    <p:extLst>
      <p:ext uri="{BB962C8B-B14F-4D97-AF65-F5344CB8AC3E}">
        <p14:creationId xmlns:p14="http://schemas.microsoft.com/office/powerpoint/2010/main" val="3159287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/>
          <a:srcRect t="7763" b="7763"/>
          <a:stretch>
            <a:fillRect/>
          </a:stretch>
        </p:blipFill>
        <p:spPr>
          <a:xfrm>
            <a:off x="-2452459" y="-1"/>
            <a:ext cx="12743989" cy="7008703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9334" y="0"/>
            <a:ext cx="1590288" cy="1887538"/>
          </a:xfrm>
          <a:prstGeom prst="rect">
            <a:avLst/>
          </a:prstGeom>
          <a:ln w="38100" cmpd="sng">
            <a:solidFill>
              <a:schemeClr val="tx1"/>
            </a:solidFill>
          </a:ln>
        </p:spPr>
      </p:pic>
      <p:sp>
        <p:nvSpPr>
          <p:cNvPr id="5" name="Oval Callout 4"/>
          <p:cNvSpPr/>
          <p:nvPr/>
        </p:nvSpPr>
        <p:spPr>
          <a:xfrm>
            <a:off x="3579251" y="33009"/>
            <a:ext cx="3930083" cy="2160891"/>
          </a:xfrm>
          <a:prstGeom prst="wedgeEllipseCallout">
            <a:avLst>
              <a:gd name="adj1" fmla="val 67840"/>
              <a:gd name="adj2" fmla="val -6250"/>
            </a:avLst>
          </a:prstGeom>
          <a:solidFill>
            <a:srgbClr val="FFFFFF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000000"/>
                </a:solidFill>
              </a:rPr>
              <a:t>How ______!</a:t>
            </a:r>
            <a:endParaRPr lang="en-US" sz="3600" b="1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25571" y="775290"/>
            <a:ext cx="12535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fast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585366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954" y="274638"/>
            <a:ext cx="8857412" cy="1143000"/>
          </a:xfrm>
        </p:spPr>
        <p:txBody>
          <a:bodyPr>
            <a:noAutofit/>
          </a:bodyPr>
          <a:lstStyle/>
          <a:p>
            <a:endParaRPr lang="en-US" sz="36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0045" r="-10045"/>
          <a:stretch>
            <a:fillRect/>
          </a:stretch>
        </p:blipFill>
        <p:spPr>
          <a:xfrm>
            <a:off x="-335088" y="1417638"/>
            <a:ext cx="9892260" cy="5440362"/>
          </a:xfrm>
        </p:spPr>
      </p:pic>
      <p:sp>
        <p:nvSpPr>
          <p:cNvPr id="5" name="TextBox 4"/>
          <p:cNvSpPr txBox="1"/>
          <p:nvPr/>
        </p:nvSpPr>
        <p:spPr>
          <a:xfrm>
            <a:off x="1698908" y="1567071"/>
            <a:ext cx="336482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051436" y="2742184"/>
            <a:ext cx="290694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698908" y="1550576"/>
            <a:ext cx="336482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141845" y="4432541"/>
            <a:ext cx="1356462" cy="4870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566954" y="5541651"/>
            <a:ext cx="2753873" cy="4870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47414" y="274638"/>
            <a:ext cx="86099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The race is finished. Now Emily, Keisuke, and Miki are watching the high jump.</a:t>
            </a:r>
            <a:endParaRPr lang="en-US" sz="36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51368" y="263966"/>
            <a:ext cx="86099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When Miki sees the athletes </a:t>
            </a:r>
          </a:p>
          <a:p>
            <a:pPr algn="ctr"/>
            <a:r>
              <a:rPr lang="en-US" sz="3600" b="1" dirty="0" smtClean="0"/>
              <a:t>jump, what does she say?</a:t>
            </a:r>
          </a:p>
        </p:txBody>
      </p:sp>
    </p:spTree>
    <p:extLst>
      <p:ext uri="{BB962C8B-B14F-4D97-AF65-F5344CB8AC3E}">
        <p14:creationId xmlns:p14="http://schemas.microsoft.com/office/powerpoint/2010/main" val="1249551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8"/>
          <p:cNvPicPr>
            <a:picLocks noChangeAspect="1"/>
          </p:cNvPicPr>
          <p:nvPr/>
        </p:nvPicPr>
        <p:blipFill>
          <a:blip r:embed="rId2"/>
          <a:srcRect l="-10610" r="-10610"/>
          <a:stretch>
            <a:fillRect/>
          </a:stretch>
        </p:blipFill>
        <p:spPr>
          <a:xfrm>
            <a:off x="-2626057" y="-1492573"/>
            <a:ext cx="15716295" cy="8643357"/>
          </a:xfrm>
          <a:prstGeom prst="rect">
            <a:avLst/>
          </a:prstGeom>
        </p:spPr>
      </p:pic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3906" l="0" r="99063">
                        <a14:foregroundMark x1="35000" y1="21094" x2="35000" y2="21094"/>
                        <a14:foregroundMark x1="59167" y1="17344" x2="59167" y2="17344"/>
                        <a14:foregroundMark x1="61250" y1="41250" x2="61250" y2="41250"/>
                        <a14:foregroundMark x1="61979" y1="51094" x2="61979" y2="51094"/>
                        <a14:foregroundMark x1="64792" y1="55625" x2="59271" y2="48281"/>
                        <a14:foregroundMark x1="58229" y1="48438" x2="65000" y2="21719"/>
                        <a14:foregroundMark x1="63646" y1="52969" x2="62187" y2="48125"/>
                        <a14:foregroundMark x1="55417" y1="58750" x2="53333" y2="49531"/>
                        <a14:foregroundMark x1="51771" y1="14063" x2="42292" y2="15469"/>
                        <a14:foregroundMark x1="53021" y1="48281" x2="54167" y2="27344"/>
                        <a14:foregroundMark x1="43646" y1="20000" x2="35521" y2="19844"/>
                        <a14:foregroundMark x1="35104" y1="29063" x2="28854" y2="21250"/>
                        <a14:foregroundMark x1="27187" y1="22500" x2="24271" y2="20625"/>
                        <a14:foregroundMark x1="33125" y1="33281" x2="28958" y2="36094"/>
                        <a14:foregroundMark x1="56042" y1="26094" x2="61042" y2="26719"/>
                        <a14:foregroundMark x1="66458" y1="26406" x2="99063" y2="26406"/>
                        <a14:foregroundMark x1="73021" y1="75625" x2="23229" y2="70469"/>
                        <a14:backgroundMark x1="33333" y1="25625" x2="38125" y2="25625"/>
                        <a14:backgroundMark x1="8229" y1="3438" x2="63646" y2="2813"/>
                        <a14:backgroundMark x1="47500" y1="9844" x2="91771" y2="18594"/>
                        <a14:backgroundMark x1="66146" y1="50156" x2="67292" y2="30938"/>
                        <a14:backgroundMark x1="95938" y1="54063" x2="95938" y2="30625"/>
                        <a14:backgroundMark x1="89583" y1="30156" x2="74375" y2="30781"/>
                        <a14:backgroundMark x1="89375" y1="54375" x2="66667" y2="54063"/>
                        <a14:backgroundMark x1="58854" y1="54063" x2="56250" y2="52656"/>
                        <a14:backgroundMark x1="57500" y1="28438" x2="56563" y2="50313"/>
                        <a14:backgroundMark x1="50521" y1="53594" x2="48542" y2="53438"/>
                        <a14:backgroundMark x1="49583" y1="49688" x2="47188" y2="30000"/>
                        <a14:backgroundMark x1="43646" y1="36250" x2="9479" y2="40625"/>
                        <a14:backgroundMark x1="21563" y1="30938" x2="12188" y2="29375"/>
                        <a14:backgroundMark x1="59688" y1="24844" x2="55833" y2="24531"/>
                      </a14:backgroundRemoval>
                    </a14:imgEffect>
                  </a14:imgLayer>
                </a14:imgProps>
              </a:ext>
            </a:extLst>
          </a:blip>
          <a:srcRect t="8753" b="8753"/>
          <a:stretch>
            <a:fillRect/>
          </a:stretch>
        </p:blipFill>
        <p:spPr>
          <a:xfrm>
            <a:off x="-1271322" y="160992"/>
            <a:ext cx="12509403" cy="687969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05" y="4430620"/>
            <a:ext cx="1938661" cy="1833869"/>
          </a:xfrm>
          <a:prstGeom prst="rect">
            <a:avLst/>
          </a:prstGeom>
          <a:ln w="38100" cmpd="sng">
            <a:solidFill>
              <a:schemeClr val="tx1"/>
            </a:solidFill>
          </a:ln>
        </p:spPr>
      </p:pic>
      <p:sp>
        <p:nvSpPr>
          <p:cNvPr id="5" name="Oval Callout 4"/>
          <p:cNvSpPr/>
          <p:nvPr/>
        </p:nvSpPr>
        <p:spPr>
          <a:xfrm>
            <a:off x="1599940" y="3678494"/>
            <a:ext cx="4948275" cy="1567072"/>
          </a:xfrm>
          <a:prstGeom prst="wedgeEllipseCallout">
            <a:avLst>
              <a:gd name="adj1" fmla="val -54833"/>
              <a:gd name="adj2" fmla="val 38289"/>
            </a:avLst>
          </a:prstGeom>
          <a:solidFill>
            <a:srgbClr val="FFFFFF"/>
          </a:solidFill>
          <a:ln w="381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000000"/>
                </a:solidFill>
                <a:latin typeface="+mj-lt"/>
              </a:rPr>
              <a:t>How _______!</a:t>
            </a:r>
            <a:endParaRPr lang="en-US" sz="3600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8615" y="4140372"/>
            <a:ext cx="10886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high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99633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954" y="274638"/>
            <a:ext cx="8857412" cy="1143000"/>
          </a:xfrm>
        </p:spPr>
        <p:txBody>
          <a:bodyPr>
            <a:noAutofit/>
          </a:bodyPr>
          <a:lstStyle/>
          <a:p>
            <a:endParaRPr lang="en-US" sz="36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0045" r="-10045"/>
          <a:stretch>
            <a:fillRect/>
          </a:stretch>
        </p:blipFill>
        <p:spPr>
          <a:xfrm>
            <a:off x="-335088" y="1417638"/>
            <a:ext cx="9892260" cy="5440362"/>
          </a:xfrm>
        </p:spPr>
      </p:pic>
      <p:sp>
        <p:nvSpPr>
          <p:cNvPr id="5" name="TextBox 4"/>
          <p:cNvSpPr txBox="1"/>
          <p:nvPr/>
        </p:nvSpPr>
        <p:spPr>
          <a:xfrm>
            <a:off x="1698908" y="1567071"/>
            <a:ext cx="336482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051436" y="2742184"/>
            <a:ext cx="290694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698908" y="1550576"/>
            <a:ext cx="336482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523620" y="5541651"/>
            <a:ext cx="123706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_________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7414" y="274638"/>
            <a:ext cx="86099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It’s time to go home. Emily, Keisuke, and Miki had a lot of fun.</a:t>
            </a:r>
            <a:endParaRPr lang="en-US" sz="36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51368" y="280461"/>
            <a:ext cx="8609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What do they say?</a:t>
            </a:r>
          </a:p>
        </p:txBody>
      </p:sp>
    </p:spTree>
    <p:extLst>
      <p:ext uri="{BB962C8B-B14F-4D97-AF65-F5344CB8AC3E}">
        <p14:creationId xmlns:p14="http://schemas.microsoft.com/office/powerpoint/2010/main" val="563190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325562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How do you say these sentences in Japanese?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1.</a:t>
            </a:r>
          </a:p>
          <a:p>
            <a:pPr marL="0" indent="0">
              <a:buNone/>
            </a:pPr>
            <a:r>
              <a:rPr lang="en-US" dirty="0" smtClean="0"/>
              <a:t>  </a:t>
            </a:r>
          </a:p>
          <a:p>
            <a:pPr marL="0" indent="0">
              <a:buNone/>
            </a:pPr>
            <a:r>
              <a:rPr lang="en-US" dirty="0" smtClean="0"/>
              <a:t>2.  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3.</a:t>
            </a:r>
          </a:p>
          <a:p>
            <a:pPr marL="0" indent="0">
              <a:buNone/>
            </a:pPr>
            <a:r>
              <a:rPr lang="en-US" dirty="0" smtClean="0"/>
              <a:t>  </a:t>
            </a:r>
          </a:p>
          <a:p>
            <a:pPr marL="0" indent="0">
              <a:buNone/>
            </a:pPr>
            <a:r>
              <a:rPr lang="en-US" dirty="0" smtClean="0"/>
              <a:t>4.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23677" y="1604722"/>
            <a:ext cx="514620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What a big stadium</a:t>
            </a:r>
            <a:r>
              <a:rPr lang="en-US" sz="3200" dirty="0" smtClean="0"/>
              <a:t>!</a:t>
            </a:r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989656" y="2771247"/>
            <a:ext cx="280402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How fast!</a:t>
            </a:r>
            <a:endParaRPr 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973162" y="3925930"/>
            <a:ext cx="267206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How high</a:t>
            </a:r>
            <a:r>
              <a:rPr lang="en-US" sz="3200" dirty="0" smtClean="0"/>
              <a:t>!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989657" y="5113607"/>
            <a:ext cx="420603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What a wonderful day!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7692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xmlns:p14="http://schemas.microsoft.com/office/powerpoint/2010/main" spd="slow">
        <p:blinds dir="vert"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n-US" b="1" dirty="0" smtClean="0"/>
              <a:t>There are two exclamation patterns.</a:t>
            </a:r>
            <a:endParaRPr lang="en-US" b="1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495800" cy="4525963"/>
          </a:xfrm>
        </p:spPr>
        <p:txBody>
          <a:bodyPr/>
          <a:lstStyle/>
          <a:p>
            <a:pPr marL="0" indent="0" algn="ctr">
              <a:buNone/>
            </a:pPr>
            <a:endParaRPr lang="en-US" b="1" dirty="0" smtClean="0"/>
          </a:p>
          <a:p>
            <a:pPr marL="0" indent="0" algn="ctr">
              <a:buNone/>
            </a:pPr>
            <a:r>
              <a:rPr lang="en-US" b="1" dirty="0" smtClean="0"/>
              <a:t>1.</a:t>
            </a:r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b="1" dirty="0" smtClean="0"/>
          </a:p>
          <a:p>
            <a:pPr marL="0" indent="0" algn="ctr">
              <a:buNone/>
            </a:pPr>
            <a:endParaRPr lang="en-US" b="1" dirty="0" smtClean="0"/>
          </a:p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r>
              <a:rPr lang="en-US" b="1" dirty="0" smtClean="0"/>
              <a:t>2.</a:t>
            </a:r>
          </a:p>
          <a:p>
            <a:pPr marL="0" indent="0" algn="ctr">
              <a:buNone/>
            </a:pP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-82471" y="2919702"/>
            <a:ext cx="506373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What a + (</a:t>
            </a:r>
            <a:r>
              <a:rPr lang="ja-JP" altLang="en-US" sz="3200" b="1" dirty="0"/>
              <a:t>形容詞</a:t>
            </a:r>
            <a:r>
              <a:rPr lang="en-US" altLang="ja-JP" sz="3200" b="1" dirty="0"/>
              <a:t>) </a:t>
            </a:r>
            <a:r>
              <a:rPr lang="en-US" sz="3200" b="1" dirty="0"/>
              <a:t>+ (</a:t>
            </a:r>
            <a:r>
              <a:rPr lang="ja-JP" altLang="en-US" sz="3200" b="1" dirty="0"/>
              <a:t>名詞</a:t>
            </a:r>
            <a:r>
              <a:rPr lang="en-US" altLang="ja-JP" sz="3200" b="1" dirty="0"/>
              <a:t>)!</a:t>
            </a:r>
            <a:endParaRPr lang="en-US" sz="3200" b="1" dirty="0"/>
          </a:p>
          <a:p>
            <a:pPr algn="ctr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849310" y="3830961"/>
            <a:ext cx="371766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How + (</a:t>
            </a:r>
            <a:r>
              <a:rPr lang="ja-JP" altLang="en-US" sz="3200" b="1" dirty="0"/>
              <a:t>形容詞</a:t>
            </a:r>
            <a:r>
              <a:rPr lang="en-US" altLang="ja-JP" sz="3200" b="1" dirty="0"/>
              <a:t>)!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399739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xmlns:p14="http://schemas.microsoft.com/office/powerpoint/2010/main" spd="slow">
        <p:blinds dir="vert"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523</Words>
  <Application>Microsoft Macintosh PowerPoint</Application>
  <PresentationFormat>On-screen Show (4:3)</PresentationFormat>
  <Paragraphs>83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do you say these sentences in Japanese?</vt:lpstr>
      <vt:lpstr>There are two exclamation patterns.</vt:lpstr>
      <vt:lpstr>PowerPoint Presentation</vt:lpstr>
      <vt:lpstr>Look at this picture. Make an exclamation about it.</vt:lpstr>
      <vt:lpstr>Look at this picture. Make an exclamation about it.</vt:lpstr>
      <vt:lpstr>Look at this picture. Make an exclamation about it.</vt:lpstr>
      <vt:lpstr>Look at this picture. Make an exclamation about it.</vt:lpstr>
      <vt:lpstr>Look at this picture. Make an exclamation about it.</vt:lpstr>
      <vt:lpstr>Writing</vt:lpstr>
      <vt:lpstr>Talk</vt:lpstr>
      <vt:lpstr>Talk</vt:lpstr>
      <vt:lpstr>Your Turn</vt:lpstr>
    </vt:vector>
  </TitlesOfParts>
  <Company>BOXCAR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ELLIOT CARSON</dc:creator>
  <cp:lastModifiedBy>ELLIOT CARSON</cp:lastModifiedBy>
  <cp:revision>44</cp:revision>
  <dcterms:created xsi:type="dcterms:W3CDTF">2020-05-07T05:41:11Z</dcterms:created>
  <dcterms:modified xsi:type="dcterms:W3CDTF">2020-07-07T01:18:21Z</dcterms:modified>
</cp:coreProperties>
</file>