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50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19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2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0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3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3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39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58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283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7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16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08A5A-0CC4-574F-9F16-A8647D7F2DCE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1FFEA-D6B6-3541-99D8-DE1B2DF9E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48510" b="-48510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American Schools</a:t>
            </a:r>
            <a:endParaRPr lang="en-US" b="1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11572" r="-11572"/>
          <a:stretch>
            <a:fillRect/>
          </a:stretch>
        </p:blipFill>
        <p:spPr/>
      </p:pic>
      <p:sp>
        <p:nvSpPr>
          <p:cNvPr id="12" name="Oval Callout 11"/>
          <p:cNvSpPr/>
          <p:nvPr/>
        </p:nvSpPr>
        <p:spPr>
          <a:xfrm>
            <a:off x="3470256" y="1722765"/>
            <a:ext cx="4576715" cy="1685028"/>
          </a:xfrm>
          <a:prstGeom prst="wedgeEllipseCallout">
            <a:avLst>
              <a:gd name="adj1" fmla="val -55174"/>
              <a:gd name="adj2" fmla="val 7966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Hi. I’m Bill. I’m a junior high school student.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3471780" y="1724265"/>
            <a:ext cx="4576715" cy="1685028"/>
          </a:xfrm>
          <a:prstGeom prst="wedgeEllipseCallout">
            <a:avLst>
              <a:gd name="adj1" fmla="val -55174"/>
              <a:gd name="adj2" fmla="val 7966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Let me tell you about my school.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92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Fill out your work sheet </a:t>
            </a:r>
            <a:r>
              <a:rPr lang="en-US" b="1" smtClean="0"/>
              <a:t>with </a:t>
            </a:r>
            <a:r>
              <a:rPr lang="en-US" b="1"/>
              <a:t>a</a:t>
            </a:r>
            <a:r>
              <a:rPr lang="en-US" b="1" smtClean="0"/>
              <a:t> </a:t>
            </a:r>
            <a:r>
              <a:rPr lang="en-US" b="1" dirty="0" smtClean="0"/>
              <a:t>partner.</a:t>
            </a:r>
            <a:endParaRPr lang="en-US" b="1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/>
          <a:srcRect l="-20253" r="-20253"/>
          <a:stretch>
            <a:fillRect/>
          </a:stretch>
        </p:blipFill>
        <p:spPr>
          <a:xfrm>
            <a:off x="-201168" y="1436783"/>
            <a:ext cx="9528768" cy="5240455"/>
          </a:xfrm>
        </p:spPr>
      </p:pic>
    </p:spTree>
    <p:extLst>
      <p:ext uri="{BB962C8B-B14F-4D97-AF65-F5344CB8AC3E}">
        <p14:creationId xmlns:p14="http://schemas.microsoft.com/office/powerpoint/2010/main" val="182263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Talk</a:t>
            </a:r>
            <a:endParaRPr lang="en-US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476" b="-2476"/>
          <a:stretch>
            <a:fillRect/>
          </a:stretch>
        </p:blipFill>
        <p:spPr>
          <a:xfrm>
            <a:off x="457201" y="4753287"/>
            <a:ext cx="1225042" cy="1372876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2586" b="-2586"/>
          <a:stretch>
            <a:fillRect/>
          </a:stretch>
        </p:blipFill>
        <p:spPr>
          <a:xfrm>
            <a:off x="7430874" y="4718678"/>
            <a:ext cx="1255925" cy="1407485"/>
          </a:xfrm>
        </p:spPr>
      </p:pic>
      <p:sp>
        <p:nvSpPr>
          <p:cNvPr id="7" name="TextBox 6"/>
          <p:cNvSpPr txBox="1"/>
          <p:nvPr/>
        </p:nvSpPr>
        <p:spPr>
          <a:xfrm>
            <a:off x="0" y="110658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Which do you like, the American style or the Japanese style? Why?</a:t>
            </a:r>
            <a:endParaRPr lang="en-US" sz="2400" dirty="0"/>
          </a:p>
        </p:txBody>
      </p:sp>
      <p:sp>
        <p:nvSpPr>
          <p:cNvPr id="10" name="Oval Callout 9"/>
          <p:cNvSpPr/>
          <p:nvPr/>
        </p:nvSpPr>
        <p:spPr>
          <a:xfrm>
            <a:off x="817271" y="1773052"/>
            <a:ext cx="5243104" cy="2980235"/>
          </a:xfrm>
          <a:prstGeom prst="wedgeEllipseCallout">
            <a:avLst>
              <a:gd name="adj1" fmla="val -38891"/>
              <a:gd name="adj2" fmla="val 61234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00"/>
                </a:solidFill>
              </a:rPr>
              <a:t>I like the Japanese style. I can get to know my classmates well.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1923730" y="1773052"/>
            <a:ext cx="6387284" cy="2854487"/>
          </a:xfrm>
          <a:prstGeom prst="wedgeEllipseCallout">
            <a:avLst>
              <a:gd name="adj1" fmla="val 40978"/>
              <a:gd name="adj2" fmla="val 67346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i="1" dirty="0" smtClean="0">
                <a:solidFill>
                  <a:srgbClr val="000000"/>
                </a:solidFill>
              </a:rPr>
              <a:t>I like the American style. I think it’s good to meet more people. We can make more friends.</a:t>
            </a:r>
            <a:endParaRPr lang="en-US" sz="3200" i="1" dirty="0">
              <a:solidFill>
                <a:srgbClr val="000000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806222" y="1787127"/>
            <a:ext cx="5243104" cy="2980235"/>
          </a:xfrm>
          <a:prstGeom prst="wedgeEllipseCallout">
            <a:avLst>
              <a:gd name="adj1" fmla="val -38891"/>
              <a:gd name="adj2" fmla="val 61234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00"/>
                </a:solidFill>
              </a:rPr>
              <a:t>That’s true. 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2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Talk</a:t>
            </a:r>
            <a:endParaRPr lang="en-US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476" b="-2476"/>
          <a:stretch>
            <a:fillRect/>
          </a:stretch>
        </p:blipFill>
        <p:spPr>
          <a:xfrm>
            <a:off x="457201" y="4753287"/>
            <a:ext cx="1225042" cy="1372876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2586" b="-2586"/>
          <a:stretch>
            <a:fillRect/>
          </a:stretch>
        </p:blipFill>
        <p:spPr>
          <a:xfrm>
            <a:off x="7430874" y="4718678"/>
            <a:ext cx="1255925" cy="1407485"/>
          </a:xfrm>
        </p:spPr>
      </p:pic>
      <p:sp>
        <p:nvSpPr>
          <p:cNvPr id="7" name="TextBox 6"/>
          <p:cNvSpPr txBox="1"/>
          <p:nvPr/>
        </p:nvSpPr>
        <p:spPr>
          <a:xfrm>
            <a:off x="0" y="110658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Which do you like, the American style or the Japanese style? Why?</a:t>
            </a:r>
            <a:endParaRPr lang="en-US" sz="2400" dirty="0"/>
          </a:p>
        </p:txBody>
      </p:sp>
      <p:sp>
        <p:nvSpPr>
          <p:cNvPr id="10" name="Oval Callout 9"/>
          <p:cNvSpPr/>
          <p:nvPr/>
        </p:nvSpPr>
        <p:spPr>
          <a:xfrm>
            <a:off x="817271" y="1773052"/>
            <a:ext cx="5597320" cy="2980235"/>
          </a:xfrm>
          <a:prstGeom prst="wedgeEllipseCallout">
            <a:avLst>
              <a:gd name="adj1" fmla="val -38891"/>
              <a:gd name="adj2" fmla="val 61234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00"/>
                </a:solidFill>
              </a:rPr>
              <a:t>I like the Japanese style. I like eating lunch in my classroom.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2007043" y="1773052"/>
            <a:ext cx="6387284" cy="2854487"/>
          </a:xfrm>
          <a:prstGeom prst="wedgeEllipseCallout">
            <a:avLst>
              <a:gd name="adj1" fmla="val 40978"/>
              <a:gd name="adj2" fmla="val 67346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i="1" dirty="0" smtClean="0">
                <a:solidFill>
                  <a:srgbClr val="000000"/>
                </a:solidFill>
              </a:rPr>
              <a:t>I like the American style. I want a locker, and I want to change classrooms.</a:t>
            </a:r>
            <a:endParaRPr lang="en-US" sz="3200" i="1" dirty="0">
              <a:solidFill>
                <a:srgbClr val="000000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823009" y="1789755"/>
            <a:ext cx="5243104" cy="2980235"/>
          </a:xfrm>
          <a:prstGeom prst="wedgeEllipseCallout">
            <a:avLst>
              <a:gd name="adj1" fmla="val -38891"/>
              <a:gd name="adj2" fmla="val 61234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00"/>
                </a:solidFill>
              </a:rPr>
              <a:t>Not me. I like staying in my homeroom. 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9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Now, you try.</a:t>
            </a:r>
            <a:endParaRPr lang="en-US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476" b="-2476"/>
          <a:stretch>
            <a:fillRect/>
          </a:stretch>
        </p:blipFill>
        <p:spPr>
          <a:xfrm>
            <a:off x="457201" y="4753287"/>
            <a:ext cx="1225042" cy="1372876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2586" b="-2586"/>
          <a:stretch>
            <a:fillRect/>
          </a:stretch>
        </p:blipFill>
        <p:spPr>
          <a:xfrm>
            <a:off x="7430874" y="4718678"/>
            <a:ext cx="1255925" cy="1407485"/>
          </a:xfrm>
        </p:spPr>
      </p:pic>
      <p:sp>
        <p:nvSpPr>
          <p:cNvPr id="7" name="TextBox 6"/>
          <p:cNvSpPr txBox="1"/>
          <p:nvPr/>
        </p:nvSpPr>
        <p:spPr>
          <a:xfrm>
            <a:off x="0" y="110658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Which do you like, the American style or the Japanese style? Why?</a:t>
            </a:r>
            <a:endParaRPr lang="en-US" sz="2400" dirty="0"/>
          </a:p>
        </p:txBody>
      </p:sp>
      <p:sp>
        <p:nvSpPr>
          <p:cNvPr id="11" name="Oval Callout 10"/>
          <p:cNvSpPr/>
          <p:nvPr/>
        </p:nvSpPr>
        <p:spPr>
          <a:xfrm>
            <a:off x="4359597" y="1773052"/>
            <a:ext cx="4034729" cy="2854487"/>
          </a:xfrm>
          <a:prstGeom prst="wedgeEllipseCallout">
            <a:avLst>
              <a:gd name="adj1" fmla="val 40978"/>
              <a:gd name="adj2" fmla="val 67346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i="1" dirty="0">
              <a:solidFill>
                <a:srgbClr val="000000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823009" y="1789755"/>
            <a:ext cx="3948520" cy="2980235"/>
          </a:xfrm>
          <a:prstGeom prst="wedgeEllipseCallout">
            <a:avLst>
              <a:gd name="adj1" fmla="val -38891"/>
              <a:gd name="adj2" fmla="val 61234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4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Write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50500"/>
            <a:ext cx="6047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Hi, Lucas.</a:t>
            </a:r>
            <a:endParaRPr lang="en-US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99007" y="254481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Let me tell you about my school.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21497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It has a sports festival every year.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8724" y="3920678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That is one of my favorite events at</a:t>
            </a:r>
            <a:endParaRPr lang="en-US" sz="4000" b="1" dirty="0"/>
          </a:p>
          <a:p>
            <a:r>
              <a:rPr lang="en-US" sz="4000" b="1" dirty="0" smtClean="0"/>
              <a:t>my school.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43116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smtClean="0"/>
              <a:t>Write back soon.</a:t>
            </a:r>
            <a:endParaRPr lang="en-US" sz="40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458724" y="2250895"/>
            <a:ext cx="2257129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99007" y="3214978"/>
            <a:ext cx="6986272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65803" y="3920678"/>
            <a:ext cx="7179407" cy="21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22173" y="4564665"/>
            <a:ext cx="7726555" cy="177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11124" y="5200073"/>
            <a:ext cx="2406490" cy="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17371" y="6126163"/>
            <a:ext cx="3357096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44618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Please remember these sentences.</a:t>
            </a:r>
            <a:endParaRPr lang="en-US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297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Open your Bridge textbook to page 15. Tell Lucas about your school.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10018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  <p:bldP spid="6" grpId="2"/>
      <p:bldP spid="7" grpId="0"/>
      <p:bldP spid="7" grpId="1"/>
      <p:bldP spid="8" grpId="0"/>
      <p:bldP spid="8" grpId="1"/>
      <p:bldP spid="9" grpId="0"/>
      <p:bldP spid="9" grpId="1"/>
      <p:bldP spid="10" grpId="1"/>
      <p:bldP spid="10" grpId="2"/>
      <p:bldP spid="3" grpId="0"/>
      <p:bldP spid="3" grpId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83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0256" r="20256"/>
          <a:stretch>
            <a:fillRect/>
          </a:stretch>
        </p:blipFill>
        <p:spPr>
          <a:xfrm>
            <a:off x="457200" y="634960"/>
            <a:ext cx="4038600" cy="5491203"/>
          </a:xfrm>
        </p:spPr>
      </p:pic>
      <p:pic>
        <p:nvPicPr>
          <p:cNvPr id="15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4195572" y="502995"/>
            <a:ext cx="4957872" cy="5686044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2" name="Oval Callout 11"/>
          <p:cNvSpPr/>
          <p:nvPr/>
        </p:nvSpPr>
        <p:spPr>
          <a:xfrm>
            <a:off x="818799" y="828122"/>
            <a:ext cx="4576715" cy="971580"/>
          </a:xfrm>
          <a:prstGeom prst="wedgeEllipseCallout">
            <a:avLst>
              <a:gd name="adj1" fmla="val 66804"/>
              <a:gd name="adj2" fmla="val 22979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This is my locker.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818799" y="828122"/>
            <a:ext cx="4576715" cy="2126963"/>
          </a:xfrm>
          <a:prstGeom prst="wedgeEllipseCallout">
            <a:avLst>
              <a:gd name="adj1" fmla="val 67353"/>
              <a:gd name="adj2" fmla="val 796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It’s near my English classroom, but it’s far from my math classroom.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1201464" y="3157642"/>
            <a:ext cx="772370" cy="42902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18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0256" r="20256"/>
          <a:stretch>
            <a:fillRect/>
          </a:stretch>
        </p:blipFill>
        <p:spPr>
          <a:xfrm>
            <a:off x="4823020" y="463264"/>
            <a:ext cx="3863780" cy="566289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-247849" y="412963"/>
            <a:ext cx="5221423" cy="5851525"/>
          </a:xfrm>
        </p:spPr>
      </p:pic>
      <p:sp>
        <p:nvSpPr>
          <p:cNvPr id="9" name="Oval Callout 8"/>
          <p:cNvSpPr/>
          <p:nvPr/>
        </p:nvSpPr>
        <p:spPr>
          <a:xfrm>
            <a:off x="3784591" y="679040"/>
            <a:ext cx="4727596" cy="1760477"/>
          </a:xfrm>
          <a:prstGeom prst="wedgeEllipseCallout">
            <a:avLst>
              <a:gd name="adj1" fmla="val -72695"/>
              <a:gd name="adj2" fmla="val 118682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This is my social studies class. It has 34 students in it.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3786115" y="463264"/>
            <a:ext cx="4727596" cy="1977753"/>
          </a:xfrm>
          <a:prstGeom prst="wedgeEllipseCallout">
            <a:avLst>
              <a:gd name="adj1" fmla="val -72163"/>
              <a:gd name="adj2" fmla="val 109781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My best friend Mark is in my social studies class. He is in my math class, too.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3045" r="23045"/>
          <a:stretch>
            <a:fillRect/>
          </a:stretch>
        </p:blipFill>
        <p:spPr>
          <a:xfrm>
            <a:off x="457200" y="1131888"/>
            <a:ext cx="4038600" cy="499427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4386067" y="1131732"/>
            <a:ext cx="4602490" cy="5157901"/>
          </a:xfrm>
        </p:spPr>
      </p:pic>
      <p:sp>
        <p:nvSpPr>
          <p:cNvPr id="7" name="Oval Callout 6"/>
          <p:cNvSpPr/>
          <p:nvPr/>
        </p:nvSpPr>
        <p:spPr>
          <a:xfrm>
            <a:off x="553229" y="1018562"/>
            <a:ext cx="5117371" cy="2137721"/>
          </a:xfrm>
          <a:prstGeom prst="wedgeEllipseCallout">
            <a:avLst>
              <a:gd name="adj1" fmla="val 62683"/>
              <a:gd name="adj2" fmla="val 90450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rgbClr val="000000"/>
                </a:solidFill>
              </a:rPr>
              <a:t>This is my English class. There are only 24 students in it. It’s a high level class.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560184" y="1022691"/>
            <a:ext cx="5117371" cy="2137721"/>
          </a:xfrm>
          <a:prstGeom prst="wedgeEllipseCallout">
            <a:avLst>
              <a:gd name="adj1" fmla="val 62683"/>
              <a:gd name="adj2" fmla="val 90450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rgbClr val="000000"/>
                </a:solidFill>
              </a:rPr>
              <a:t>None of my friends are in this class, so I must meet some new people.</a:t>
            </a:r>
          </a:p>
        </p:txBody>
      </p:sp>
    </p:spTree>
    <p:extLst>
      <p:ext uri="{BB962C8B-B14F-4D97-AF65-F5344CB8AC3E}">
        <p14:creationId xmlns:p14="http://schemas.microsoft.com/office/powerpoint/2010/main" val="184247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10" r="12853" b="-34010"/>
          <a:stretch/>
        </p:blipFill>
        <p:spPr bwMode="auto">
          <a:xfrm>
            <a:off x="4576702" y="628746"/>
            <a:ext cx="4262393" cy="626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-87758" y="930541"/>
            <a:ext cx="4759580" cy="5333948"/>
          </a:xfrm>
        </p:spPr>
      </p:pic>
      <p:sp>
        <p:nvSpPr>
          <p:cNvPr id="7" name="Oval Callout 6"/>
          <p:cNvSpPr/>
          <p:nvPr/>
        </p:nvSpPr>
        <p:spPr>
          <a:xfrm>
            <a:off x="4576702" y="2021230"/>
            <a:ext cx="4262393" cy="2753889"/>
          </a:xfrm>
          <a:prstGeom prst="wedgeEllipseCallout">
            <a:avLst>
              <a:gd name="adj1" fmla="val -98345"/>
              <a:gd name="adj2" fmla="val 22430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It’s 11:00. It’s time for lunch. 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4578226" y="2010155"/>
            <a:ext cx="4262393" cy="2753889"/>
          </a:xfrm>
          <a:prstGeom prst="wedgeEllipseCallout">
            <a:avLst>
              <a:gd name="adj1" fmla="val -98345"/>
              <a:gd name="adj2" fmla="val 22430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This year, I have an early lunch.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4567177" y="2024230"/>
            <a:ext cx="4262393" cy="2753889"/>
          </a:xfrm>
          <a:prstGeom prst="wedgeEllipseCallout">
            <a:avLst>
              <a:gd name="adj1" fmla="val -98345"/>
              <a:gd name="adj2" fmla="val 22430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Let’s go to the lunchroom. 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2539825" y="377245"/>
            <a:ext cx="5343692" cy="1632910"/>
          </a:xfrm>
          <a:prstGeom prst="wedgeEllipseCallout">
            <a:avLst>
              <a:gd name="adj1" fmla="val -51892"/>
              <a:gd name="adj2" fmla="val 169542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I like lunch because I can sit anywhere that I want. It’s fun! 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78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34204" b="-34204"/>
          <a:stretch>
            <a:fillRect/>
          </a:stretch>
        </p:blipFill>
        <p:spPr>
          <a:xfrm>
            <a:off x="101233" y="1235598"/>
            <a:ext cx="4394567" cy="492488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4123928" y="679041"/>
            <a:ext cx="5284105" cy="5921772"/>
          </a:xfrm>
        </p:spPr>
      </p:pic>
      <p:sp>
        <p:nvSpPr>
          <p:cNvPr id="7" name="Oval Callout 6"/>
          <p:cNvSpPr/>
          <p:nvPr/>
        </p:nvSpPr>
        <p:spPr>
          <a:xfrm>
            <a:off x="238894" y="37720"/>
            <a:ext cx="5419133" cy="2037128"/>
          </a:xfrm>
          <a:prstGeom prst="wedgeEllipseCallout">
            <a:avLst>
              <a:gd name="adj1" fmla="val 62230"/>
              <a:gd name="adj2" fmla="val 137191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Today’s lunch is a hamburger, but I don’t eat meat so I am going to have some pasta.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238894" y="42416"/>
            <a:ext cx="5419133" cy="2037128"/>
          </a:xfrm>
          <a:prstGeom prst="wedgeEllipseCallout">
            <a:avLst>
              <a:gd name="adj1" fmla="val 62230"/>
              <a:gd name="adj2" fmla="val 137191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I brought extra money today, so I’m going to buy ice cream after I finish my lunch.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0312" r="20312"/>
          <a:stretch>
            <a:fillRect/>
          </a:stretch>
        </p:blipFill>
        <p:spPr>
          <a:xfrm>
            <a:off x="4648200" y="666466"/>
            <a:ext cx="4038600" cy="559733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11572" r="-11572"/>
          <a:stretch>
            <a:fillRect/>
          </a:stretch>
        </p:blipFill>
        <p:spPr>
          <a:xfrm>
            <a:off x="-216999" y="591017"/>
            <a:ext cx="5116664" cy="5734123"/>
          </a:xfrm>
        </p:spPr>
      </p:pic>
      <p:sp>
        <p:nvSpPr>
          <p:cNvPr id="7" name="Oval Callout 6"/>
          <p:cNvSpPr/>
          <p:nvPr/>
        </p:nvSpPr>
        <p:spPr>
          <a:xfrm>
            <a:off x="4224659" y="666466"/>
            <a:ext cx="4601863" cy="3646701"/>
          </a:xfrm>
          <a:prstGeom prst="wedgeEllipseCallout">
            <a:avLst>
              <a:gd name="adj1" fmla="val -83621"/>
              <a:gd name="adj2" fmla="val 35902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Next, let me tell you about my favorite school event.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4226183" y="642816"/>
            <a:ext cx="4601863" cy="3646701"/>
          </a:xfrm>
          <a:prstGeom prst="wedgeEllipseCallout">
            <a:avLst>
              <a:gd name="adj1" fmla="val -83621"/>
              <a:gd name="adj2" fmla="val 35902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It’s the school dance.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2289881" y="276138"/>
            <a:ext cx="6843069" cy="1611587"/>
          </a:xfrm>
          <a:prstGeom prst="wedgeEllipseCallout">
            <a:avLst>
              <a:gd name="adj1" fmla="val -43880"/>
              <a:gd name="adj2" fmla="val 167057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A DJ plays our favorite songs, and we dance. It’s a lot of fun!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2288357" y="274638"/>
            <a:ext cx="6843069" cy="1611587"/>
          </a:xfrm>
          <a:prstGeom prst="wedgeEllipseCallout">
            <a:avLst>
              <a:gd name="adj1" fmla="val -43880"/>
              <a:gd name="adj2" fmla="val 167057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We come to school on Friday night.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05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10" grpId="0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1572" r="-11572"/>
          <a:stretch>
            <a:fillRect/>
          </a:stretch>
        </p:blipFill>
        <p:spPr>
          <a:xfrm>
            <a:off x="3445110" y="251926"/>
            <a:ext cx="5744644" cy="6437886"/>
          </a:xfrm>
        </p:spPr>
      </p:pic>
      <p:sp>
        <p:nvSpPr>
          <p:cNvPr id="6" name="Oval Callout 5"/>
          <p:cNvSpPr/>
          <p:nvPr/>
        </p:nvSpPr>
        <p:spPr>
          <a:xfrm>
            <a:off x="105156" y="1257483"/>
            <a:ext cx="4635024" cy="2779039"/>
          </a:xfrm>
          <a:prstGeom prst="wedgeEllipseCallout">
            <a:avLst>
              <a:gd name="adj1" fmla="val 76010"/>
              <a:gd name="adj2" fmla="val 44853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Tell me about schools in Japan. Are they the same as schools in America?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7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think.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264092" y="1417638"/>
            <a:ext cx="5103081" cy="5339893"/>
          </a:xfrm>
          <a:prstGeom prst="ellipse">
            <a:avLst/>
          </a:prstGeom>
          <a:solidFill>
            <a:srgbClr val="FF6600">
              <a:alpha val="50000"/>
            </a:srgbClr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dirty="0" smtClean="0">
                <a:solidFill>
                  <a:srgbClr val="000000"/>
                </a:solidFill>
              </a:rPr>
              <a:t>  School in    </a:t>
            </a:r>
          </a:p>
          <a:p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smtClean="0">
                <a:solidFill>
                  <a:srgbClr val="000000"/>
                </a:solidFill>
              </a:rPr>
              <a:t>    Japan  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784591" y="1361766"/>
            <a:ext cx="5102352" cy="5375428"/>
          </a:xfrm>
          <a:prstGeom prst="ellipse">
            <a:avLst/>
          </a:prstGeom>
          <a:solidFill>
            <a:srgbClr val="FF0000">
              <a:alpha val="50000"/>
            </a:srgbClr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       School in   </a:t>
            </a:r>
          </a:p>
          <a:p>
            <a:pPr algn="ctr"/>
            <a:r>
              <a:rPr lang="en-US" sz="4400" dirty="0"/>
              <a:t> </a:t>
            </a:r>
            <a:r>
              <a:rPr lang="en-US" sz="4400" dirty="0" smtClean="0"/>
              <a:t>      America</a:t>
            </a:r>
            <a:endParaRPr 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201173" y="150893"/>
            <a:ext cx="87360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What similarities and differences do American and Japanese schools have?</a:t>
            </a:r>
            <a:endParaRPr lang="en-US" sz="4000" b="1" dirty="0"/>
          </a:p>
        </p:txBody>
      </p:sp>
      <p:sp>
        <p:nvSpPr>
          <p:cNvPr id="10" name="Oval Callout 9"/>
          <p:cNvSpPr/>
          <p:nvPr/>
        </p:nvSpPr>
        <p:spPr>
          <a:xfrm>
            <a:off x="4878478" y="1886225"/>
            <a:ext cx="4413260" cy="880239"/>
          </a:xfrm>
          <a:prstGeom prst="wedgeEllipseCallout">
            <a:avLst>
              <a:gd name="adj1" fmla="val -53967"/>
              <a:gd name="adj2" fmla="val 191277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Similarities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917908" y="5182332"/>
            <a:ext cx="2866683" cy="1446106"/>
          </a:xfrm>
          <a:prstGeom prst="wedgeEllipseCallout">
            <a:avLst>
              <a:gd name="adj1" fmla="val -36622"/>
              <a:gd name="adj2" fmla="val -94022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Callout 11"/>
          <p:cNvSpPr/>
          <p:nvPr/>
        </p:nvSpPr>
        <p:spPr>
          <a:xfrm>
            <a:off x="917908" y="5182332"/>
            <a:ext cx="2866683" cy="1446106"/>
          </a:xfrm>
          <a:prstGeom prst="wedgeEllipseCallout">
            <a:avLst>
              <a:gd name="adj1" fmla="val 143644"/>
              <a:gd name="adj2" fmla="val -32283"/>
            </a:avLst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Differences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48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475</Words>
  <Application>Microsoft Macintosh PowerPoint</Application>
  <PresentationFormat>On-screen Show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American Schools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think.</vt:lpstr>
      <vt:lpstr>Fill out your work sheet with a partner.</vt:lpstr>
      <vt:lpstr>Let’s Talk</vt:lpstr>
      <vt:lpstr>Let’s Talk</vt:lpstr>
      <vt:lpstr>Now, you try.</vt:lpstr>
      <vt:lpstr>Let’s Write</vt:lpstr>
      <vt:lpstr>PowerPoint Presentation</vt:lpstr>
    </vt:vector>
  </TitlesOfParts>
  <Company>BOXCAR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American Schools</dc:title>
  <dc:creator>ELLIOT CARSON</dc:creator>
  <cp:lastModifiedBy>ELLIOT CARSON</cp:lastModifiedBy>
  <cp:revision>32</cp:revision>
  <dcterms:created xsi:type="dcterms:W3CDTF">2020-05-26T01:03:37Z</dcterms:created>
  <dcterms:modified xsi:type="dcterms:W3CDTF">2020-07-07T02:04:09Z</dcterms:modified>
</cp:coreProperties>
</file>