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8" r:id="rId2"/>
    <p:sldId id="261" r:id="rId3"/>
    <p:sldId id="270" r:id="rId4"/>
    <p:sldId id="271" r:id="rId5"/>
    <p:sldId id="272" r:id="rId6"/>
    <p:sldId id="274" r:id="rId7"/>
    <p:sldId id="275" r:id="rId8"/>
    <p:sldId id="273" r:id="rId9"/>
    <p:sldId id="276" r:id="rId10"/>
    <p:sldId id="277" r:id="rId11"/>
    <p:sldId id="278" r:id="rId12"/>
    <p:sldId id="279" r:id="rId13"/>
    <p:sldId id="280" r:id="rId14"/>
    <p:sldId id="281" r:id="rId15"/>
    <p:sldId id="282" r:id="rId16"/>
    <p:sldId id="283" r:id="rId17"/>
    <p:sldId id="284" r:id="rId1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61" d="100"/>
          <a:sy n="61" d="100"/>
        </p:scale>
        <p:origin x="-1808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presProps" Target="presProps.xml"/><Relationship Id="rId21" Type="http://schemas.openxmlformats.org/officeDocument/2006/relationships/viewProps" Target="viewProps.xml"/><Relationship Id="rId22" Type="http://schemas.openxmlformats.org/officeDocument/2006/relationships/theme" Target="theme/theme1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printerSettings" Target="printerSettings/printerSettings1.bin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0AEF7-0FAD-6348-B9D2-3A237A1BA451}" type="datetimeFigureOut">
              <a:rPr lang="en-US" smtClean="0"/>
              <a:t>10/27/20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C249E2-92BC-2447-B94D-BD2F16EF6D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36038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0AEF7-0FAD-6348-B9D2-3A237A1BA451}" type="datetimeFigureOut">
              <a:rPr lang="en-US" smtClean="0"/>
              <a:t>10/27/20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C249E2-92BC-2447-B94D-BD2F16EF6D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00809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0AEF7-0FAD-6348-B9D2-3A237A1BA451}" type="datetimeFigureOut">
              <a:rPr lang="en-US" smtClean="0"/>
              <a:t>10/27/20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C249E2-92BC-2447-B94D-BD2F16EF6D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65238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0AEF7-0FAD-6348-B9D2-3A237A1BA451}" type="datetimeFigureOut">
              <a:rPr lang="en-US" smtClean="0"/>
              <a:t>10/27/20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C249E2-92BC-2447-B94D-BD2F16EF6D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23999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0AEF7-0FAD-6348-B9D2-3A237A1BA451}" type="datetimeFigureOut">
              <a:rPr lang="en-US" smtClean="0"/>
              <a:t>10/27/20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C249E2-92BC-2447-B94D-BD2F16EF6D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28863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0AEF7-0FAD-6348-B9D2-3A237A1BA451}" type="datetimeFigureOut">
              <a:rPr lang="en-US" smtClean="0"/>
              <a:t>10/27/20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C249E2-92BC-2447-B94D-BD2F16EF6D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99857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0AEF7-0FAD-6348-B9D2-3A237A1BA451}" type="datetimeFigureOut">
              <a:rPr lang="en-US" smtClean="0"/>
              <a:t>10/27/20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C249E2-92BC-2447-B94D-BD2F16EF6D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74608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0AEF7-0FAD-6348-B9D2-3A237A1BA451}" type="datetimeFigureOut">
              <a:rPr lang="en-US" smtClean="0"/>
              <a:t>10/27/20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C249E2-92BC-2447-B94D-BD2F16EF6D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57948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0AEF7-0FAD-6348-B9D2-3A237A1BA451}" type="datetimeFigureOut">
              <a:rPr lang="en-US" smtClean="0"/>
              <a:t>10/27/20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C249E2-92BC-2447-B94D-BD2F16EF6D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49105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0AEF7-0FAD-6348-B9D2-3A237A1BA451}" type="datetimeFigureOut">
              <a:rPr lang="en-US" smtClean="0"/>
              <a:t>10/27/20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C249E2-92BC-2447-B94D-BD2F16EF6D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86367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0AEF7-0FAD-6348-B9D2-3A237A1BA451}" type="datetimeFigureOut">
              <a:rPr lang="en-US" smtClean="0"/>
              <a:t>10/27/20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C249E2-92BC-2447-B94D-BD2F16EF6D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66219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C0AEF7-0FAD-6348-B9D2-3A237A1BA451}" type="datetimeFigureOut">
              <a:rPr lang="en-US" smtClean="0"/>
              <a:t>10/27/20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C249E2-92BC-2447-B94D-BD2F16EF6D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6342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2.png"/><Relationship Id="rId3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4.png"/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.png"/><Relationship Id="rId3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3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3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Relationship Id="rId3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3075" r="8419"/>
          <a:stretch/>
        </p:blipFill>
        <p:spPr>
          <a:xfrm>
            <a:off x="-1" y="-18276"/>
            <a:ext cx="9168247" cy="6905809"/>
          </a:xfrm>
        </p:spPr>
      </p:pic>
      <p:sp>
        <p:nvSpPr>
          <p:cNvPr id="5" name="TextBox 4"/>
          <p:cNvSpPr txBox="1"/>
          <p:nvPr/>
        </p:nvSpPr>
        <p:spPr>
          <a:xfrm>
            <a:off x="67060" y="673040"/>
            <a:ext cx="9006033" cy="738664"/>
          </a:xfrm>
          <a:prstGeom prst="rect">
            <a:avLst/>
          </a:prstGeom>
          <a:solidFill>
            <a:schemeClr val="bg1">
              <a:alpha val="65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200" b="1" dirty="0" smtClean="0"/>
              <a:t>What can we do for the environment?</a:t>
            </a:r>
            <a:endParaRPr lang="en-US" sz="42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67060" y="2146092"/>
            <a:ext cx="9006033" cy="2800767"/>
          </a:xfrm>
          <a:prstGeom prst="rect">
            <a:avLst/>
          </a:prstGeom>
          <a:solidFill>
            <a:schemeClr val="bg1">
              <a:alpha val="65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endParaRPr lang="en-US" sz="4400" b="1" dirty="0"/>
          </a:p>
          <a:p>
            <a:pPr algn="ctr"/>
            <a:endParaRPr lang="en-US" sz="4400" b="1" dirty="0" smtClean="0"/>
          </a:p>
          <a:p>
            <a:pPr algn="ctr"/>
            <a:endParaRPr lang="en-US" sz="4400" b="1" dirty="0"/>
          </a:p>
          <a:p>
            <a:pPr algn="ctr"/>
            <a:endParaRPr lang="en-US" sz="44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24247" y="2165580"/>
            <a:ext cx="9144000" cy="243143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endParaRPr lang="en-US" sz="2000" b="1" dirty="0" smtClean="0"/>
          </a:p>
          <a:p>
            <a:pPr algn="ctr"/>
            <a:r>
              <a:rPr lang="en-US" sz="4400" b="1" dirty="0" smtClean="0"/>
              <a:t>Many </a:t>
            </a:r>
            <a:r>
              <a:rPr lang="en-US" sz="4400" b="1" dirty="0"/>
              <a:t>people don’t think they can help the environment more. But you can be eco-friendly in your daily life</a:t>
            </a:r>
            <a:r>
              <a:rPr lang="en-US" sz="4400" b="1" dirty="0" smtClean="0"/>
              <a:t>.</a:t>
            </a:r>
            <a:endParaRPr lang="en-US" sz="44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457200" y="2982206"/>
            <a:ext cx="82296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b="1" dirty="0" smtClean="0"/>
              <a:t>Let’s see how.</a:t>
            </a:r>
            <a:endParaRPr lang="en-US" sz="6600" b="1" dirty="0"/>
          </a:p>
        </p:txBody>
      </p:sp>
    </p:spTree>
    <p:extLst>
      <p:ext uri="{BB962C8B-B14F-4D97-AF65-F5344CB8AC3E}">
        <p14:creationId xmlns:p14="http://schemas.microsoft.com/office/powerpoint/2010/main" val="130623648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dissolv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  <p:bldP spid="8" grpId="1"/>
      <p:bldP spid="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rmAutofit/>
          </a:bodyPr>
          <a:lstStyle/>
          <a:p>
            <a:r>
              <a:rPr lang="en-US" b="1" dirty="0" smtClean="0"/>
              <a:t>Let’s look at a few more sentences.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457200" y="1851256"/>
            <a:ext cx="8229600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/>
              <a:t>-Many people receive </a:t>
            </a:r>
            <a:r>
              <a:rPr lang="en-US" sz="4400" b="1" dirty="0" smtClean="0">
                <a:solidFill>
                  <a:srgbClr val="0000FF"/>
                </a:solidFill>
              </a:rPr>
              <a:t>plastic bags </a:t>
            </a:r>
            <a:r>
              <a:rPr lang="en-US" sz="4400" b="1" dirty="0" smtClean="0"/>
              <a:t>when they go shopping. If they used an </a:t>
            </a:r>
            <a:r>
              <a:rPr lang="en-US" sz="4400" b="1" dirty="0" smtClean="0">
                <a:solidFill>
                  <a:srgbClr val="0000FF"/>
                </a:solidFill>
              </a:rPr>
              <a:t>eco-bag </a:t>
            </a:r>
            <a:r>
              <a:rPr lang="en-US" sz="4400" b="1" dirty="0" smtClean="0">
                <a:solidFill>
                  <a:srgbClr val="FF0000"/>
                </a:solidFill>
              </a:rPr>
              <a:t>instead</a:t>
            </a:r>
            <a:r>
              <a:rPr lang="en-US" sz="4400" b="1" dirty="0" smtClean="0"/>
              <a:t>, they would help save the environment.</a:t>
            </a:r>
            <a:endParaRPr lang="en-US" sz="44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457200" y="1851256"/>
            <a:ext cx="8229600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/>
              <a:t>-Many people drive </a:t>
            </a:r>
            <a:r>
              <a:rPr lang="en-US" sz="4400" b="1" dirty="0" smtClean="0">
                <a:solidFill>
                  <a:srgbClr val="0000FF"/>
                </a:solidFill>
              </a:rPr>
              <a:t>gasoline-powered cars</a:t>
            </a:r>
            <a:r>
              <a:rPr lang="en-US" sz="4400" b="1" dirty="0" smtClean="0"/>
              <a:t>. If they drove </a:t>
            </a:r>
            <a:r>
              <a:rPr lang="en-US" sz="4400" b="1" dirty="0" smtClean="0">
                <a:solidFill>
                  <a:srgbClr val="0000FF"/>
                </a:solidFill>
              </a:rPr>
              <a:t>electric-powered cars </a:t>
            </a:r>
            <a:r>
              <a:rPr lang="en-US" sz="4400" b="1" dirty="0" smtClean="0">
                <a:solidFill>
                  <a:srgbClr val="FF0000"/>
                </a:solidFill>
              </a:rPr>
              <a:t>instead</a:t>
            </a:r>
            <a:r>
              <a:rPr lang="en-US" sz="4400" b="1" dirty="0" smtClean="0"/>
              <a:t>, they would reduce air pollution.</a:t>
            </a:r>
            <a:endParaRPr lang="en-US" sz="44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0" y="457817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 smtClean="0"/>
              <a:t>What does the word </a:t>
            </a:r>
            <a:r>
              <a:rPr lang="en-US" sz="4400" b="1" dirty="0" smtClean="0">
                <a:solidFill>
                  <a:srgbClr val="FF0000"/>
                </a:solidFill>
              </a:rPr>
              <a:t>instead</a:t>
            </a:r>
            <a:r>
              <a:rPr lang="en-US" sz="4400" b="1" dirty="0" smtClean="0"/>
              <a:t> mean?</a:t>
            </a:r>
            <a:endParaRPr lang="en-US" sz="44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457200" y="1600200"/>
            <a:ext cx="822960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 smtClean="0"/>
              <a:t>That’s right. </a:t>
            </a:r>
            <a:r>
              <a:rPr lang="en-US" sz="4400" b="1" dirty="0" smtClean="0">
                <a:solidFill>
                  <a:srgbClr val="FF0000"/>
                </a:solidFill>
              </a:rPr>
              <a:t>Instead</a:t>
            </a:r>
            <a:r>
              <a:rPr lang="en-US" sz="4400" b="1" dirty="0" smtClean="0"/>
              <a:t> means </a:t>
            </a:r>
            <a:r>
              <a:rPr lang="ja-JP" altLang="en-US" sz="4400" b="1" dirty="0" smtClean="0"/>
              <a:t>その代わり</a:t>
            </a:r>
            <a:r>
              <a:rPr lang="en-US" altLang="ja-JP" sz="4400" b="1" dirty="0"/>
              <a:t> </a:t>
            </a:r>
            <a:r>
              <a:rPr lang="en-US" altLang="ja-JP" sz="4400" b="1" dirty="0" smtClean="0"/>
              <a:t>in Japanese.</a:t>
            </a:r>
          </a:p>
          <a:p>
            <a:pPr algn="ctr"/>
            <a:endParaRPr lang="en-US" sz="4400" b="1" dirty="0"/>
          </a:p>
        </p:txBody>
      </p:sp>
    </p:spTree>
    <p:extLst>
      <p:ext uri="{BB962C8B-B14F-4D97-AF65-F5344CB8AC3E}">
        <p14:creationId xmlns:p14="http://schemas.microsoft.com/office/powerpoint/2010/main" val="2048549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/>
      <p:bldP spid="4" grpId="1"/>
      <p:bldP spid="6" grpId="0"/>
      <p:bldP spid="6" grpId="1"/>
      <p:bldP spid="7" grpId="0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3"/>
          <p:cNvPicPr>
            <a:picLocks noGrp="1" noChangeAspect="1"/>
          </p:cNvPicPr>
          <p:nvPr>
            <p:ph sz="half" idx="1"/>
          </p:nvPr>
        </p:nvPicPr>
        <p:blipFill>
          <a:blip r:embed="rId2"/>
          <a:srcRect l="-19138" r="-19138"/>
          <a:stretch>
            <a:fillRect/>
          </a:stretch>
        </p:blipFill>
        <p:spPr>
          <a:xfrm>
            <a:off x="457200" y="1612775"/>
            <a:ext cx="4038600" cy="4525963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Let’s try making some sentences.</a:t>
            </a:r>
            <a:endParaRPr lang="en-US" b="1" dirty="0"/>
          </a:p>
        </p:txBody>
      </p:sp>
      <p:pic>
        <p:nvPicPr>
          <p:cNvPr id="7" name="Content Placeholder 3"/>
          <p:cNvPicPr>
            <a:picLocks noGrp="1" noChangeAspect="1"/>
          </p:cNvPicPr>
          <p:nvPr>
            <p:ph sz="half" idx="2"/>
          </p:nvPr>
        </p:nvPicPr>
        <p:blipFill>
          <a:blip r:embed="rId3"/>
          <a:srcRect l="-19138" r="-19138"/>
          <a:stretch>
            <a:fillRect/>
          </a:stretch>
        </p:blipFill>
        <p:spPr/>
      </p:pic>
      <p:sp>
        <p:nvSpPr>
          <p:cNvPr id="8" name="TextBox 7"/>
          <p:cNvSpPr txBox="1"/>
          <p:nvPr/>
        </p:nvSpPr>
        <p:spPr>
          <a:xfrm>
            <a:off x="821829" y="1886225"/>
            <a:ext cx="335253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/>
              <a:t>I often leave the lights on when I leave a room.</a:t>
            </a:r>
            <a:endParaRPr lang="en-US" sz="40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4773026" y="1886225"/>
            <a:ext cx="424524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/>
              <a:t>___ I ______ the lights off _______, I _______ save a </a:t>
            </a:r>
          </a:p>
          <a:p>
            <a:r>
              <a:rPr lang="en-US" sz="4000" b="1" dirty="0" smtClean="0"/>
              <a:t>lot of ________.</a:t>
            </a:r>
            <a:endParaRPr lang="en-US" sz="40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4711065" y="1898800"/>
            <a:ext cx="93438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solidFill>
                  <a:srgbClr val="FF0000"/>
                </a:solidFill>
              </a:rPr>
              <a:t>If</a:t>
            </a:r>
            <a:endParaRPr lang="en-US" sz="4000" b="1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869367" y="1886225"/>
            <a:ext cx="17124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solidFill>
                  <a:srgbClr val="FF0000"/>
                </a:solidFill>
              </a:rPr>
              <a:t>turned</a:t>
            </a:r>
            <a:endParaRPr lang="en-US" sz="4000" b="1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701620" y="2514279"/>
            <a:ext cx="192859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solidFill>
                  <a:srgbClr val="FF0000"/>
                </a:solidFill>
              </a:rPr>
              <a:t>instead</a:t>
            </a:r>
            <a:endParaRPr lang="en-US" sz="4000" b="1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993081" y="3108990"/>
            <a:ext cx="192859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solidFill>
                  <a:srgbClr val="FF0000"/>
                </a:solidFill>
              </a:rPr>
              <a:t>would</a:t>
            </a:r>
            <a:endParaRPr lang="en-US" sz="4000" b="1" dirty="0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831646" y="3712249"/>
            <a:ext cx="256740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solidFill>
                  <a:srgbClr val="FF0000"/>
                </a:solidFill>
              </a:rPr>
              <a:t>electricity</a:t>
            </a:r>
            <a:endParaRPr lang="en-US" sz="4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44424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Let’s try making some sentences.</a:t>
            </a:r>
            <a:endParaRPr lang="en-US" b="1" dirty="0"/>
          </a:p>
        </p:txBody>
      </p:sp>
      <p:sp>
        <p:nvSpPr>
          <p:cNvPr id="8" name="TextBox 7"/>
          <p:cNvSpPr txBox="1"/>
          <p:nvPr/>
        </p:nvSpPr>
        <p:spPr>
          <a:xfrm>
            <a:off x="821829" y="1886225"/>
            <a:ext cx="335253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/>
              <a:t>I often leave the TV on when no one is watching it.</a:t>
            </a:r>
            <a:endParaRPr lang="en-US" sz="40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4773026" y="1886225"/>
            <a:ext cx="424524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/>
              <a:t>___ I ______ the TV off _______, I _______ save a </a:t>
            </a:r>
          </a:p>
          <a:p>
            <a:r>
              <a:rPr lang="en-US" sz="4000" b="1" dirty="0" smtClean="0"/>
              <a:t>lot of ________.</a:t>
            </a:r>
            <a:endParaRPr lang="en-US" sz="40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4799076" y="1898800"/>
            <a:ext cx="93438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solidFill>
                  <a:srgbClr val="FF0000"/>
                </a:solidFill>
              </a:rPr>
              <a:t>If</a:t>
            </a:r>
            <a:endParaRPr lang="en-US" sz="4000" b="1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869367" y="1886225"/>
            <a:ext cx="17124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solidFill>
                  <a:srgbClr val="FF0000"/>
                </a:solidFill>
              </a:rPr>
              <a:t>turned</a:t>
            </a:r>
            <a:endParaRPr lang="en-US" sz="4000" b="1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148408" y="2514279"/>
            <a:ext cx="192859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solidFill>
                  <a:srgbClr val="FF0000"/>
                </a:solidFill>
              </a:rPr>
              <a:t>instead</a:t>
            </a:r>
            <a:endParaRPr lang="en-US" sz="4000" b="1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791913" y="3108990"/>
            <a:ext cx="192859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solidFill>
                  <a:srgbClr val="FF0000"/>
                </a:solidFill>
              </a:rPr>
              <a:t>would</a:t>
            </a:r>
            <a:endParaRPr lang="en-US" sz="4000" b="1" dirty="0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831646" y="3712249"/>
            <a:ext cx="256740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solidFill>
                  <a:srgbClr val="FF0000"/>
                </a:solidFill>
              </a:rPr>
              <a:t>electricity</a:t>
            </a:r>
            <a:endParaRPr lang="en-US" sz="4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1073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Let’s try making some sentences.</a:t>
            </a:r>
            <a:endParaRPr lang="en-US" b="1" dirty="0"/>
          </a:p>
        </p:txBody>
      </p:sp>
      <p:sp>
        <p:nvSpPr>
          <p:cNvPr id="8" name="TextBox 7"/>
          <p:cNvSpPr txBox="1"/>
          <p:nvPr/>
        </p:nvSpPr>
        <p:spPr>
          <a:xfrm>
            <a:off x="821829" y="1886225"/>
            <a:ext cx="335253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/>
              <a:t>I like to keep the room at 24</a:t>
            </a:r>
            <a:r>
              <a:rPr lang="en-US" altLang="ja-JP" sz="4000" b="1" dirty="0" smtClean="0"/>
              <a:t>℃ in the summer.</a:t>
            </a:r>
            <a:endParaRPr lang="en-US" sz="40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4773026" y="1886225"/>
            <a:ext cx="4245244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/>
              <a:t>___ I ____ the room at 28</a:t>
            </a:r>
            <a:r>
              <a:rPr lang="en-US" altLang="ja-JP" sz="4000" b="1" dirty="0" smtClean="0"/>
              <a:t>℃</a:t>
            </a:r>
            <a:r>
              <a:rPr lang="en-US" sz="4000" b="1" dirty="0" smtClean="0"/>
              <a:t> _______, I ______ save a lot of ________.</a:t>
            </a:r>
            <a:endParaRPr lang="en-US" sz="40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4799076" y="1898800"/>
            <a:ext cx="93438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solidFill>
                  <a:srgbClr val="FF0000"/>
                </a:solidFill>
              </a:rPr>
              <a:t>If</a:t>
            </a:r>
            <a:endParaRPr lang="en-US" sz="4000" b="1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643053" y="1886225"/>
            <a:ext cx="17124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solidFill>
                  <a:srgbClr val="FF0000"/>
                </a:solidFill>
              </a:rPr>
              <a:t>kept</a:t>
            </a:r>
            <a:endParaRPr lang="en-US" sz="4000" b="1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760489" y="3121565"/>
            <a:ext cx="192859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solidFill>
                  <a:srgbClr val="FF0000"/>
                </a:solidFill>
              </a:rPr>
              <a:t>instead</a:t>
            </a:r>
            <a:endParaRPr lang="en-US" sz="4000" b="1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963946" y="3095394"/>
            <a:ext cx="192859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solidFill>
                  <a:srgbClr val="FF0000"/>
                </a:solidFill>
              </a:rPr>
              <a:t>would</a:t>
            </a:r>
            <a:endParaRPr lang="en-US" sz="4000" b="1" dirty="0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597004" y="4333408"/>
            <a:ext cx="256740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solidFill>
                  <a:srgbClr val="FF0000"/>
                </a:solidFill>
              </a:rPr>
              <a:t>electricity</a:t>
            </a:r>
            <a:endParaRPr lang="en-US" sz="4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2918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Let’s try making some sentences.</a:t>
            </a:r>
            <a:endParaRPr lang="en-US" b="1" dirty="0"/>
          </a:p>
        </p:txBody>
      </p:sp>
      <p:sp>
        <p:nvSpPr>
          <p:cNvPr id="8" name="TextBox 7"/>
          <p:cNvSpPr txBox="1"/>
          <p:nvPr/>
        </p:nvSpPr>
        <p:spPr>
          <a:xfrm>
            <a:off x="821829" y="1886225"/>
            <a:ext cx="3352538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/>
              <a:t>I sometimes leave the refrigerator door open when I pour myself a glass of juice</a:t>
            </a:r>
            <a:r>
              <a:rPr lang="en-US" altLang="ja-JP" sz="4000" b="1" dirty="0" smtClean="0"/>
              <a:t>.</a:t>
            </a:r>
            <a:endParaRPr lang="en-US" sz="40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4773026" y="1886225"/>
            <a:ext cx="4245244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/>
              <a:t>___ I ______ the refrigerator door _______, I ______ save a lot of ________.</a:t>
            </a:r>
            <a:endParaRPr lang="en-US" sz="40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4799076" y="1898800"/>
            <a:ext cx="93438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solidFill>
                  <a:srgbClr val="FF0000"/>
                </a:solidFill>
              </a:rPr>
              <a:t>If</a:t>
            </a:r>
            <a:endParaRPr lang="en-US" sz="4000" b="1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869367" y="1886225"/>
            <a:ext cx="17124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solidFill>
                  <a:srgbClr val="FF0000"/>
                </a:solidFill>
              </a:rPr>
              <a:t>closed</a:t>
            </a:r>
            <a:endParaRPr lang="en-US" sz="4000" b="1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760489" y="3121565"/>
            <a:ext cx="192859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solidFill>
                  <a:srgbClr val="FF0000"/>
                </a:solidFill>
              </a:rPr>
              <a:t>instead</a:t>
            </a:r>
            <a:endParaRPr lang="en-US" sz="4000" b="1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963946" y="3095394"/>
            <a:ext cx="192859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solidFill>
                  <a:srgbClr val="FF0000"/>
                </a:solidFill>
              </a:rPr>
              <a:t>would</a:t>
            </a:r>
            <a:endParaRPr lang="en-US" sz="4000" b="1" dirty="0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597004" y="4333408"/>
            <a:ext cx="256740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solidFill>
                  <a:srgbClr val="FF0000"/>
                </a:solidFill>
              </a:rPr>
              <a:t>electricity</a:t>
            </a:r>
            <a:endParaRPr lang="en-US" sz="4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93448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Now it’s your turn.</a:t>
            </a:r>
            <a:endParaRPr lang="en-US" b="1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1038117" y="1144309"/>
            <a:ext cx="69153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Please talk to your partner about what you can do for the environment.</a:t>
            </a:r>
          </a:p>
          <a:p>
            <a:pPr algn="ctr"/>
            <a:r>
              <a:rPr lang="en-US" dirty="0" smtClean="0"/>
              <a:t>You can use the examples on page 26 of your Bridge textbook.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457200" y="2728749"/>
            <a:ext cx="4038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/>
              <a:t>-I often …</a:t>
            </a:r>
            <a:endParaRPr lang="en-US" sz="40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458724" y="3333849"/>
            <a:ext cx="4038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/>
              <a:t>-I usually …</a:t>
            </a:r>
            <a:endParaRPr lang="en-US" sz="40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460248" y="3938949"/>
            <a:ext cx="4038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/>
              <a:t>-I sometimes …</a:t>
            </a:r>
            <a:endParaRPr lang="en-US" sz="40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458724" y="2139224"/>
            <a:ext cx="4038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/>
              <a:t>-I always …</a:t>
            </a:r>
            <a:endParaRPr lang="en-US" sz="40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4648200" y="2766469"/>
            <a:ext cx="40386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/>
              <a:t>If I … instead, I would …</a:t>
            </a:r>
            <a:endParaRPr lang="en-US" sz="4000" b="1" dirty="0"/>
          </a:p>
        </p:txBody>
      </p:sp>
    </p:spTree>
    <p:extLst>
      <p:ext uri="{BB962C8B-B14F-4D97-AF65-F5344CB8AC3E}">
        <p14:creationId xmlns:p14="http://schemas.microsoft.com/office/powerpoint/2010/main" val="23877673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>If people didn’t try to be eco-friendly, what would happen?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1038117" y="1471259"/>
            <a:ext cx="69153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Let’s look at some examples.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57200" y="2011970"/>
            <a:ext cx="8229600" cy="17543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/>
              <a:t>-If people did not turn off the ______ </a:t>
            </a:r>
            <a:r>
              <a:rPr lang="en-US" sz="3600" b="1" dirty="0" smtClean="0">
                <a:solidFill>
                  <a:srgbClr val="FF0000"/>
                </a:solidFill>
              </a:rPr>
              <a:t>when</a:t>
            </a:r>
            <a:r>
              <a:rPr lang="en-US" sz="3600" b="1" dirty="0" smtClean="0"/>
              <a:t> they left their rooms, it </a:t>
            </a:r>
            <a:r>
              <a:rPr lang="en-US" sz="3600" b="1" dirty="0" smtClean="0">
                <a:solidFill>
                  <a:srgbClr val="FF0000"/>
                </a:solidFill>
              </a:rPr>
              <a:t>would</a:t>
            </a:r>
            <a:r>
              <a:rPr lang="en-US" sz="3600" b="1" dirty="0" smtClean="0"/>
              <a:t> waste a lot of __________.</a:t>
            </a:r>
            <a:endParaRPr lang="en-US" sz="36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457200" y="4071100"/>
            <a:ext cx="8229600" cy="17543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/>
              <a:t>-If people did not use a cup when they _______ their teeth, it </a:t>
            </a:r>
            <a:r>
              <a:rPr lang="en-US" sz="3600" b="1" dirty="0" smtClean="0">
                <a:solidFill>
                  <a:srgbClr val="FF0000"/>
                </a:solidFill>
              </a:rPr>
              <a:t>would</a:t>
            </a:r>
            <a:r>
              <a:rPr lang="en-US" sz="3600" b="1" dirty="0" smtClean="0"/>
              <a:t> waste a lot of _____.</a:t>
            </a:r>
            <a:endParaRPr lang="en-US" sz="36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5841155" y="2037120"/>
            <a:ext cx="207460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FF0000"/>
                </a:solidFill>
              </a:rPr>
              <a:t>lights</a:t>
            </a:r>
            <a:endParaRPr lang="en-US" sz="3600" b="1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315424" y="3119966"/>
            <a:ext cx="207460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FF0000"/>
                </a:solidFill>
              </a:rPr>
              <a:t>electricity</a:t>
            </a:r>
            <a:endParaRPr lang="en-US" sz="3600" b="1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10382" y="4629038"/>
            <a:ext cx="207460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FF0000"/>
                </a:solidFill>
              </a:rPr>
              <a:t>brushed</a:t>
            </a:r>
            <a:endParaRPr lang="en-US" sz="3600" b="1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63366" y="5180053"/>
            <a:ext cx="207460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FF0000"/>
                </a:solidFill>
              </a:rPr>
              <a:t>water</a:t>
            </a:r>
            <a:endParaRPr lang="en-US" sz="36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94270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Let’s do some writing.</a:t>
            </a:r>
            <a:endParaRPr lang="en-US" b="1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/>
          </a:p>
          <a:p>
            <a:pPr marL="0" indent="0" algn="ctr">
              <a:buNone/>
            </a:pPr>
            <a:endParaRPr lang="en-US" b="1" i="1" dirty="0" smtClean="0"/>
          </a:p>
          <a:p>
            <a:pPr marL="0" indent="0" algn="ctr">
              <a:buNone/>
            </a:pPr>
            <a:endParaRPr lang="en-US" b="1" i="1" dirty="0"/>
          </a:p>
        </p:txBody>
      </p:sp>
      <p:sp>
        <p:nvSpPr>
          <p:cNvPr id="7" name="TextBox 6"/>
          <p:cNvSpPr txBox="1"/>
          <p:nvPr/>
        </p:nvSpPr>
        <p:spPr>
          <a:xfrm>
            <a:off x="457200" y="1600200"/>
            <a:ext cx="82296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/>
              <a:t>Look at page </a:t>
            </a:r>
            <a:r>
              <a:rPr lang="en-US" sz="3600" dirty="0" smtClean="0"/>
              <a:t>27 </a:t>
            </a:r>
            <a:r>
              <a:rPr lang="en-US" sz="3600" dirty="0"/>
              <a:t>of your Bridge textbook </a:t>
            </a:r>
            <a:r>
              <a:rPr lang="en-US" sz="3600"/>
              <a:t>and </a:t>
            </a:r>
            <a:r>
              <a:rPr lang="en-US" sz="3600" smtClean="0"/>
              <a:t>answer </a:t>
            </a:r>
            <a:r>
              <a:rPr lang="en-US" sz="3600" dirty="0"/>
              <a:t>this question:</a:t>
            </a:r>
          </a:p>
          <a:p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457200" y="3206583"/>
            <a:ext cx="82296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i="1" dirty="0"/>
              <a:t>If people didn’t try to be eco-friendly, what would happen?</a:t>
            </a:r>
          </a:p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1202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Content Placeholder 3"/>
          <p:cNvPicPr>
            <a:picLocks noGrp="1" noChangeAspect="1"/>
          </p:cNvPicPr>
          <p:nvPr>
            <p:ph sz="half" idx="2"/>
          </p:nvPr>
        </p:nvPicPr>
        <p:blipFill>
          <a:blip r:embed="rId2"/>
          <a:srcRect l="15917" r="15917"/>
          <a:stretch>
            <a:fillRect/>
          </a:stretch>
        </p:blipFill>
        <p:spPr>
          <a:xfrm>
            <a:off x="457200" y="2331834"/>
            <a:ext cx="4040188" cy="3951288"/>
          </a:xfrm>
        </p:spPr>
      </p:pic>
      <p:pic>
        <p:nvPicPr>
          <p:cNvPr id="12" name="Content Placeholder 3"/>
          <p:cNvPicPr>
            <a:picLocks noGrp="1" noChangeAspect="1"/>
          </p:cNvPicPr>
          <p:nvPr>
            <p:ph sz="quarter" idx="4"/>
          </p:nvPr>
        </p:nvPicPr>
        <p:blipFill>
          <a:blip r:embed="rId3"/>
          <a:srcRect l="15903" r="15903"/>
          <a:stretch>
            <a:fillRect/>
          </a:stretch>
        </p:blipFill>
        <p:spPr>
          <a:xfrm>
            <a:off x="4645025" y="2331834"/>
            <a:ext cx="4041775" cy="3951288"/>
          </a:xfrm>
        </p:spPr>
      </p:pic>
      <p:pic>
        <p:nvPicPr>
          <p:cNvPr id="10" name="Content Placeholder 3"/>
          <p:cNvPicPr>
            <a:picLocks noChangeAspect="1"/>
          </p:cNvPicPr>
          <p:nvPr/>
        </p:nvPicPr>
        <p:blipFill>
          <a:blip r:embed="rId4"/>
          <a:srcRect l="15970" r="15970"/>
          <a:stretch>
            <a:fillRect/>
          </a:stretch>
        </p:blipFill>
        <p:spPr>
          <a:xfrm>
            <a:off x="1" y="0"/>
            <a:ext cx="9143999" cy="697941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When you brush your teeth,</a:t>
            </a:r>
            <a:endParaRPr lang="en-US" b="1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en-US" dirty="0" smtClean="0"/>
              <a:t>do you leave the water on,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 smtClean="0"/>
              <a:t>or do you turn the water off?</a:t>
            </a:r>
            <a:endParaRPr lang="en-US" dirty="0"/>
          </a:p>
        </p:txBody>
      </p:sp>
      <p:sp>
        <p:nvSpPr>
          <p:cNvPr id="13" name="Oval 12"/>
          <p:cNvSpPr/>
          <p:nvPr/>
        </p:nvSpPr>
        <p:spPr>
          <a:xfrm>
            <a:off x="1555504" y="3838340"/>
            <a:ext cx="1755305" cy="1740808"/>
          </a:xfrm>
          <a:prstGeom prst="ellipse">
            <a:avLst/>
          </a:prstGeom>
          <a:noFill/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5746534" y="2967936"/>
            <a:ext cx="1755305" cy="1740808"/>
          </a:xfrm>
          <a:prstGeom prst="ellipse">
            <a:avLst/>
          </a:prstGeom>
          <a:noFill/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8787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28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7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500"/>
                            </p:stCondLst>
                            <p:childTnLst>
                              <p:par>
                                <p:cTn id="19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6700"/>
                            </p:stCondLst>
                            <p:childTnLst>
                              <p:par>
                                <p:cTn id="2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6" grpId="0" build="p"/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If you didn’t stop the water,</a:t>
            </a:r>
            <a:endParaRPr lang="en-US" b="1" dirty="0"/>
          </a:p>
        </p:txBody>
      </p:sp>
      <p:sp>
        <p:nvSpPr>
          <p:cNvPr id="10" name="Content Placeholder 9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 smtClean="0"/>
          </a:p>
          <a:p>
            <a:pPr marL="0" indent="0" algn="ctr">
              <a:buNone/>
            </a:pPr>
            <a:endParaRPr lang="en-US" b="1" dirty="0"/>
          </a:p>
          <a:p>
            <a:pPr marL="0" indent="0" algn="ctr">
              <a:buNone/>
            </a:pPr>
            <a:r>
              <a:rPr lang="en-US" b="1" dirty="0" smtClean="0"/>
              <a:t>you would use 13,140 liters of water in a year.</a:t>
            </a:r>
            <a:endParaRPr lang="en-US" b="1" dirty="0"/>
          </a:p>
        </p:txBody>
      </p:sp>
      <p:pic>
        <p:nvPicPr>
          <p:cNvPr id="11" name="Content Placeholder 3"/>
          <p:cNvPicPr>
            <a:picLocks noGrp="1" noChangeAspect="1"/>
          </p:cNvPicPr>
          <p:nvPr>
            <p:ph sz="half" idx="2"/>
          </p:nvPr>
        </p:nvPicPr>
        <p:blipFill>
          <a:blip r:embed="rId2"/>
          <a:srcRect l="20256" r="20256"/>
          <a:stretch>
            <a:fillRect/>
          </a:stretch>
        </p:blipFill>
        <p:spPr/>
      </p:pic>
      <p:sp>
        <p:nvSpPr>
          <p:cNvPr id="12" name="TextBox 11"/>
          <p:cNvSpPr txBox="1"/>
          <p:nvPr/>
        </p:nvSpPr>
        <p:spPr>
          <a:xfrm>
            <a:off x="457200" y="4180793"/>
            <a:ext cx="4038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/>
              <a:t>13,140 liters of water can fill 43 bathtubs.</a:t>
            </a:r>
            <a:endParaRPr lang="en-US" i="1" dirty="0"/>
          </a:p>
        </p:txBody>
      </p:sp>
      <p:sp>
        <p:nvSpPr>
          <p:cNvPr id="13" name="Oval 12"/>
          <p:cNvSpPr/>
          <p:nvPr/>
        </p:nvSpPr>
        <p:spPr>
          <a:xfrm>
            <a:off x="5779660" y="3381734"/>
            <a:ext cx="1726764" cy="1869229"/>
          </a:xfrm>
          <a:prstGeom prst="ellipse">
            <a:avLst/>
          </a:prstGeom>
          <a:noFill/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8234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/>
      <p:bldP spid="12" grpId="0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However, if you use a cup</a:t>
            </a:r>
            <a:r>
              <a:rPr lang="en-US" b="1" dirty="0" smtClean="0">
                <a:solidFill>
                  <a:srgbClr val="FF0000"/>
                </a:solidFill>
              </a:rPr>
              <a:t> instead</a:t>
            </a:r>
            <a:r>
              <a:rPr lang="en-US" b="1" dirty="0" smtClean="0"/>
              <a:t>,</a:t>
            </a:r>
            <a:endParaRPr lang="en-US" b="1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>
              <a:buNone/>
            </a:pPr>
            <a:endParaRPr lang="en-US" b="1" dirty="0" smtClean="0"/>
          </a:p>
          <a:p>
            <a:pPr marL="0" indent="0">
              <a:buNone/>
            </a:pPr>
            <a:endParaRPr lang="en-US" b="1" dirty="0"/>
          </a:p>
          <a:p>
            <a:pPr marL="0" indent="0">
              <a:buNone/>
            </a:pPr>
            <a:r>
              <a:rPr lang="en-US" b="1" dirty="0" smtClean="0"/>
              <a:t>you </a:t>
            </a:r>
            <a:r>
              <a:rPr lang="en-US" b="1" dirty="0"/>
              <a:t>will only use 438 liters in a year</a:t>
            </a:r>
            <a:r>
              <a:rPr lang="en-US" b="1" dirty="0" smtClean="0"/>
              <a:t>.</a:t>
            </a:r>
          </a:p>
          <a:p>
            <a:pPr marL="0" indent="0">
              <a:buNone/>
            </a:pPr>
            <a:endParaRPr lang="en-US" b="1" dirty="0"/>
          </a:p>
          <a:p>
            <a:pPr marL="0" indent="0">
              <a:buNone/>
            </a:pPr>
            <a:endParaRPr lang="en-US" b="1" dirty="0"/>
          </a:p>
          <a:p>
            <a:endParaRPr lang="en-US" dirty="0"/>
          </a:p>
        </p:txBody>
      </p:sp>
      <p:pic>
        <p:nvPicPr>
          <p:cNvPr id="7" name="Content Placeholder 3"/>
          <p:cNvPicPr>
            <a:picLocks noGrp="1" noChangeAspect="1"/>
          </p:cNvPicPr>
          <p:nvPr>
            <p:ph sz="half" idx="1"/>
          </p:nvPr>
        </p:nvPicPr>
        <p:blipFill>
          <a:blip r:embed="rId2"/>
          <a:srcRect l="20256" r="20256"/>
          <a:stretch>
            <a:fillRect/>
          </a:stretch>
        </p:blipFill>
        <p:spPr/>
      </p:pic>
      <p:sp>
        <p:nvSpPr>
          <p:cNvPr id="8" name="Oval 7"/>
          <p:cNvSpPr/>
          <p:nvPr/>
        </p:nvSpPr>
        <p:spPr>
          <a:xfrm>
            <a:off x="327257" y="2552966"/>
            <a:ext cx="1726764" cy="1869229"/>
          </a:xfrm>
          <a:prstGeom prst="ellipse">
            <a:avLst/>
          </a:prstGeom>
          <a:noFill/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4296006" y="4180793"/>
            <a:ext cx="4038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/>
              <a:t>That’s less than one-and-a-half </a:t>
            </a:r>
          </a:p>
          <a:p>
            <a:pPr algn="ctr"/>
            <a:r>
              <a:rPr lang="en-US" i="1" dirty="0" smtClean="0"/>
              <a:t>Bathtubs filled with water.</a:t>
            </a:r>
            <a:endParaRPr lang="en-US" i="1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l="28464" t="36950" r="52011" b="22381"/>
          <a:stretch/>
        </p:blipFill>
        <p:spPr>
          <a:xfrm>
            <a:off x="742141" y="2847641"/>
            <a:ext cx="880138" cy="12954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1657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8" grpId="0" animBg="1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86159" y="274638"/>
            <a:ext cx="8975783" cy="1143000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>How much water can you save by using a cup when you brush your teeth?</a:t>
            </a:r>
            <a:endParaRPr lang="en-US" b="1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7" name="TextBox 6"/>
          <p:cNvSpPr txBox="1"/>
          <p:nvPr/>
        </p:nvSpPr>
        <p:spPr>
          <a:xfrm>
            <a:off x="884788" y="2368641"/>
            <a:ext cx="540862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/>
            <a:r>
              <a:rPr lang="en-US" sz="4400" dirty="0"/>
              <a:t>A) 13, 140 </a:t>
            </a:r>
            <a:r>
              <a:rPr lang="en-US" sz="4400" dirty="0" smtClean="0"/>
              <a:t>liters</a:t>
            </a:r>
            <a:endParaRPr lang="en-US" sz="4400" dirty="0"/>
          </a:p>
        </p:txBody>
      </p:sp>
      <p:sp>
        <p:nvSpPr>
          <p:cNvPr id="8" name="TextBox 7"/>
          <p:cNvSpPr txBox="1"/>
          <p:nvPr/>
        </p:nvSpPr>
        <p:spPr>
          <a:xfrm>
            <a:off x="880207" y="3177415"/>
            <a:ext cx="540862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/>
            <a:r>
              <a:rPr lang="en-US" sz="4400" dirty="0"/>
              <a:t>B</a:t>
            </a:r>
            <a:r>
              <a:rPr lang="en-US" sz="4400" dirty="0" smtClean="0"/>
              <a:t>) 12, 702 liters</a:t>
            </a:r>
            <a:endParaRPr lang="en-US" sz="4400" dirty="0"/>
          </a:p>
        </p:txBody>
      </p:sp>
      <p:sp>
        <p:nvSpPr>
          <p:cNvPr id="9" name="TextBox 8"/>
          <p:cNvSpPr txBox="1"/>
          <p:nvPr/>
        </p:nvSpPr>
        <p:spPr>
          <a:xfrm>
            <a:off x="889897" y="3986189"/>
            <a:ext cx="540862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/>
            <a:r>
              <a:rPr lang="en-US" sz="4400" dirty="0" smtClean="0"/>
              <a:t>C) 438 liters</a:t>
            </a:r>
            <a:endParaRPr lang="en-US" sz="4400" dirty="0"/>
          </a:p>
        </p:txBody>
      </p:sp>
      <p:sp>
        <p:nvSpPr>
          <p:cNvPr id="10" name="Oval 9"/>
          <p:cNvSpPr/>
          <p:nvPr/>
        </p:nvSpPr>
        <p:spPr>
          <a:xfrm>
            <a:off x="528018" y="3123813"/>
            <a:ext cx="4423940" cy="1014174"/>
          </a:xfrm>
          <a:prstGeom prst="ellipse">
            <a:avLst/>
          </a:prstGeom>
          <a:noFill/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2793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0" name="Content Placeholder 3"/>
          <p:cNvPicPr>
            <a:picLocks noChangeAspect="1"/>
          </p:cNvPicPr>
          <p:nvPr/>
        </p:nvPicPr>
        <p:blipFill rotWithShape="1">
          <a:blip r:embed="rId2"/>
          <a:srcRect l="4739" r="6137"/>
          <a:stretch/>
        </p:blipFill>
        <p:spPr>
          <a:xfrm>
            <a:off x="-9481" y="0"/>
            <a:ext cx="9168247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2" name="Content Placeholder 5"/>
          <p:cNvPicPr>
            <a:picLocks noChangeAspect="1"/>
          </p:cNvPicPr>
          <p:nvPr/>
        </p:nvPicPr>
        <p:blipFill>
          <a:blip r:embed="rId3"/>
          <a:srcRect l="-40915" r="-40915"/>
          <a:stretch>
            <a:fillRect/>
          </a:stretch>
        </p:blipFill>
        <p:spPr>
          <a:xfrm>
            <a:off x="-1440772" y="195464"/>
            <a:ext cx="12114552" cy="690805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7060" y="259536"/>
            <a:ext cx="9006033" cy="1384995"/>
          </a:xfrm>
          <a:prstGeom prst="rect">
            <a:avLst/>
          </a:prstGeom>
          <a:solidFill>
            <a:schemeClr val="bg1">
              <a:alpha val="65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200" b="1" dirty="0" smtClean="0"/>
              <a:t>Many people receive plastic bags when they go shopping.</a:t>
            </a:r>
            <a:endParaRPr lang="en-US" sz="42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67060" y="2131324"/>
            <a:ext cx="9006033" cy="769441"/>
          </a:xfrm>
          <a:prstGeom prst="rect">
            <a:avLst/>
          </a:prstGeom>
          <a:solidFill>
            <a:schemeClr val="bg1">
              <a:alpha val="65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endParaRPr lang="en-US" sz="44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9481" y="1781612"/>
            <a:ext cx="9144000" cy="107721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endParaRPr lang="en-US" sz="2000" b="1" dirty="0" smtClean="0"/>
          </a:p>
          <a:p>
            <a:pPr algn="ctr"/>
            <a:r>
              <a:rPr lang="en-US" sz="4400" b="1" dirty="0" smtClean="0"/>
              <a:t>This is bad for the environment.</a:t>
            </a:r>
            <a:endParaRPr lang="en-US" sz="44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67060" y="2138732"/>
            <a:ext cx="9006033" cy="1446550"/>
          </a:xfrm>
          <a:prstGeom prst="rect">
            <a:avLst/>
          </a:prstGeom>
          <a:solidFill>
            <a:schemeClr val="bg1">
              <a:alpha val="65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endParaRPr lang="en-US" sz="4400" b="1" dirty="0" smtClean="0"/>
          </a:p>
          <a:p>
            <a:pPr algn="ctr"/>
            <a:endParaRPr lang="en-US" sz="44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67060" y="2133186"/>
            <a:ext cx="9006033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solidFill>
                  <a:srgbClr val="FF0000"/>
                </a:solidFill>
              </a:rPr>
              <a:t>If</a:t>
            </a:r>
            <a:r>
              <a:rPr lang="en-US" sz="4400" b="1" dirty="0"/>
              <a:t> they </a:t>
            </a:r>
            <a:r>
              <a:rPr lang="en-US" sz="4400" b="1" dirty="0">
                <a:solidFill>
                  <a:srgbClr val="FF0000"/>
                </a:solidFill>
              </a:rPr>
              <a:t>used</a:t>
            </a:r>
            <a:r>
              <a:rPr lang="en-US" sz="4400" b="1" dirty="0"/>
              <a:t> an eco-bag </a:t>
            </a:r>
            <a:r>
              <a:rPr lang="en-US" sz="4400" b="1" dirty="0">
                <a:solidFill>
                  <a:srgbClr val="FF0000"/>
                </a:solidFill>
              </a:rPr>
              <a:t>instead</a:t>
            </a:r>
            <a:r>
              <a:rPr lang="en-US" sz="4400" b="1" dirty="0"/>
              <a:t>, they </a:t>
            </a:r>
            <a:r>
              <a:rPr lang="en-US" sz="4400" b="1" dirty="0">
                <a:solidFill>
                  <a:srgbClr val="FF0000"/>
                </a:solidFill>
              </a:rPr>
              <a:t>would</a:t>
            </a:r>
            <a:r>
              <a:rPr lang="en-US" sz="4400" b="1" dirty="0"/>
              <a:t> help save the environment</a:t>
            </a:r>
            <a:r>
              <a:rPr lang="en-US" sz="4400" b="1" dirty="0" smtClean="0"/>
              <a:t>.</a:t>
            </a:r>
            <a:endParaRPr lang="en-US" sz="4400" b="1" dirty="0"/>
          </a:p>
        </p:txBody>
      </p:sp>
    </p:spTree>
    <p:extLst>
      <p:ext uri="{BB962C8B-B14F-4D97-AF65-F5344CB8AC3E}">
        <p14:creationId xmlns:p14="http://schemas.microsoft.com/office/powerpoint/2010/main" val="1126510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800" decel="10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6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dissolve">
                                      <p:cBhvr>
                                        <p:cTn id="4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9" presetClass="exit" presetSubtype="0" fill="hold" grpId="2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dissolve">
                                      <p:cBhvr>
                                        <p:cTn id="4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7" grpId="1" animBg="1"/>
      <p:bldP spid="8" grpId="0"/>
      <p:bldP spid="8" grpId="1"/>
      <p:bldP spid="8" grpId="2"/>
      <p:bldP spid="11" grpId="0" animBg="1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Content Placeholder 3"/>
          <p:cNvPicPr>
            <a:picLocks noChangeAspect="1"/>
          </p:cNvPicPr>
          <p:nvPr/>
        </p:nvPicPr>
        <p:blipFill>
          <a:blip r:embed="rId2"/>
          <a:srcRect l="-10184" r="-10184"/>
          <a:stretch>
            <a:fillRect/>
          </a:stretch>
        </p:blipFill>
        <p:spPr>
          <a:xfrm>
            <a:off x="-1018870" y="0"/>
            <a:ext cx="11104218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l="14596" t="3930" r="12698" b="3930"/>
          <a:stretch/>
        </p:blipFill>
        <p:spPr>
          <a:xfrm>
            <a:off x="-206727" y="-20135"/>
            <a:ext cx="9350727" cy="6858000"/>
          </a:xfrm>
        </p:spPr>
      </p:pic>
      <p:sp>
        <p:nvSpPr>
          <p:cNvPr id="5" name="TextBox 4"/>
          <p:cNvSpPr txBox="1"/>
          <p:nvPr/>
        </p:nvSpPr>
        <p:spPr>
          <a:xfrm>
            <a:off x="132896" y="274304"/>
            <a:ext cx="8874515" cy="1384995"/>
          </a:xfrm>
          <a:prstGeom prst="rect">
            <a:avLst/>
          </a:prstGeom>
          <a:solidFill>
            <a:schemeClr val="bg1">
              <a:alpha val="65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200" b="1" dirty="0" smtClean="0"/>
              <a:t>Many people drive gasoline-powered cars.</a:t>
            </a:r>
            <a:endParaRPr lang="en-US" sz="42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59064" y="2249469"/>
            <a:ext cx="9007413" cy="1446550"/>
          </a:xfrm>
          <a:prstGeom prst="rect">
            <a:avLst/>
          </a:prstGeom>
          <a:solidFill>
            <a:schemeClr val="bg1">
              <a:alpha val="65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 smtClean="0"/>
              <a:t> </a:t>
            </a:r>
          </a:p>
          <a:p>
            <a:pPr algn="ctr"/>
            <a:endParaRPr lang="en-US" sz="44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132896" y="2249469"/>
            <a:ext cx="8874515" cy="144655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 smtClean="0"/>
              <a:t>These cars are bad for the environment.</a:t>
            </a:r>
            <a:endParaRPr lang="en-US" sz="44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59064" y="2249469"/>
            <a:ext cx="9007412" cy="2123658"/>
          </a:xfrm>
          <a:prstGeom prst="rect">
            <a:avLst/>
          </a:prstGeom>
          <a:solidFill>
            <a:schemeClr val="bg1">
              <a:alpha val="65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endParaRPr lang="en-US" sz="4400" b="1" dirty="0" smtClean="0"/>
          </a:p>
          <a:p>
            <a:pPr algn="ctr"/>
            <a:endParaRPr lang="en-US" sz="4400" b="1" dirty="0"/>
          </a:p>
          <a:p>
            <a:pPr algn="ctr"/>
            <a:endParaRPr lang="en-US" sz="44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132896" y="2254168"/>
            <a:ext cx="8874516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solidFill>
                  <a:srgbClr val="FF0000"/>
                </a:solidFill>
              </a:rPr>
              <a:t>If</a:t>
            </a:r>
            <a:r>
              <a:rPr lang="en-US" sz="4400" b="1" dirty="0"/>
              <a:t> </a:t>
            </a:r>
            <a:r>
              <a:rPr lang="en-US" sz="4400" b="1" dirty="0" smtClean="0"/>
              <a:t>people </a:t>
            </a:r>
            <a:r>
              <a:rPr lang="en-US" sz="4400" b="1" dirty="0" smtClean="0">
                <a:solidFill>
                  <a:srgbClr val="FF0000"/>
                </a:solidFill>
              </a:rPr>
              <a:t>drove</a:t>
            </a:r>
            <a:r>
              <a:rPr lang="en-US" sz="4400" b="1" dirty="0" smtClean="0"/>
              <a:t> electric powered cars </a:t>
            </a:r>
            <a:r>
              <a:rPr lang="en-US" sz="4400" b="1" dirty="0">
                <a:solidFill>
                  <a:srgbClr val="FF0000"/>
                </a:solidFill>
              </a:rPr>
              <a:t>instead</a:t>
            </a:r>
            <a:r>
              <a:rPr lang="en-US" sz="4400" b="1" dirty="0"/>
              <a:t>, they </a:t>
            </a:r>
            <a:r>
              <a:rPr lang="en-US" sz="4400" b="1" dirty="0">
                <a:solidFill>
                  <a:srgbClr val="FF0000"/>
                </a:solidFill>
              </a:rPr>
              <a:t>would</a:t>
            </a:r>
            <a:r>
              <a:rPr lang="en-US" sz="4400" b="1" dirty="0"/>
              <a:t> </a:t>
            </a:r>
            <a:r>
              <a:rPr lang="en-US" sz="4400" b="1" dirty="0" smtClean="0"/>
              <a:t>reduce air pollution.</a:t>
            </a:r>
            <a:endParaRPr lang="en-US" sz="4400" b="1" dirty="0"/>
          </a:p>
        </p:txBody>
      </p:sp>
    </p:spTree>
    <p:extLst>
      <p:ext uri="{BB962C8B-B14F-4D97-AF65-F5344CB8AC3E}">
        <p14:creationId xmlns:p14="http://schemas.microsoft.com/office/powerpoint/2010/main" val="34965072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800" decel="10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6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dissolve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9" presetClass="exit" presetSubtype="0" fill="hold" grpId="2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dissolve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7" grpId="1" animBg="1"/>
      <p:bldP spid="8" grpId="0"/>
      <p:bldP spid="8" grpId="1"/>
      <p:bldP spid="8" grpId="2"/>
      <p:bldP spid="11" grpId="0" animBg="1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Let’s look at some sentences.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457200" y="1343922"/>
            <a:ext cx="82296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/>
              <a:t>-</a:t>
            </a:r>
            <a:r>
              <a:rPr lang="en-US" sz="4400" b="1" dirty="0" smtClean="0">
                <a:solidFill>
                  <a:srgbClr val="FF0000"/>
                </a:solidFill>
              </a:rPr>
              <a:t>If</a:t>
            </a:r>
            <a:r>
              <a:rPr lang="en-US" sz="4400" b="1" dirty="0" smtClean="0"/>
              <a:t> you </a:t>
            </a:r>
            <a:r>
              <a:rPr lang="en-US" sz="4400" b="1" dirty="0" smtClean="0">
                <a:solidFill>
                  <a:srgbClr val="FF0000"/>
                </a:solidFill>
              </a:rPr>
              <a:t>didn’t</a:t>
            </a:r>
            <a:r>
              <a:rPr lang="en-US" sz="4400" b="1" dirty="0" smtClean="0"/>
              <a:t> stop the water</a:t>
            </a:r>
            <a:r>
              <a:rPr lang="en-US" sz="4400" b="1" dirty="0" smtClean="0">
                <a:solidFill>
                  <a:srgbClr val="FF0000"/>
                </a:solidFill>
              </a:rPr>
              <a:t>,</a:t>
            </a:r>
            <a:r>
              <a:rPr lang="en-US" sz="4400" b="1" dirty="0" smtClean="0"/>
              <a:t> you </a:t>
            </a:r>
            <a:r>
              <a:rPr lang="en-US" sz="4400" b="1" dirty="0" smtClean="0">
                <a:solidFill>
                  <a:srgbClr val="FF0000"/>
                </a:solidFill>
              </a:rPr>
              <a:t>would</a:t>
            </a:r>
            <a:r>
              <a:rPr lang="en-US" sz="4400" b="1" dirty="0" smtClean="0"/>
              <a:t> use 13,140 liters of water.</a:t>
            </a:r>
            <a:endParaRPr lang="en-US" sz="44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461940" y="3046962"/>
            <a:ext cx="82296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/>
              <a:t>-</a:t>
            </a:r>
            <a:r>
              <a:rPr lang="en-US" sz="4400" b="1" dirty="0" smtClean="0">
                <a:solidFill>
                  <a:srgbClr val="FF0000"/>
                </a:solidFill>
              </a:rPr>
              <a:t>If</a:t>
            </a:r>
            <a:r>
              <a:rPr lang="en-US" sz="4400" b="1" dirty="0" smtClean="0"/>
              <a:t> people </a:t>
            </a:r>
            <a:r>
              <a:rPr lang="en-US" sz="4400" b="1" dirty="0" smtClean="0">
                <a:solidFill>
                  <a:srgbClr val="FF0000"/>
                </a:solidFill>
              </a:rPr>
              <a:t>used</a:t>
            </a:r>
            <a:r>
              <a:rPr lang="en-US" sz="4400" b="1" dirty="0" smtClean="0"/>
              <a:t> an eco-bag</a:t>
            </a:r>
            <a:r>
              <a:rPr lang="en-US" sz="4400" b="1" dirty="0" smtClean="0">
                <a:solidFill>
                  <a:srgbClr val="FF0000"/>
                </a:solidFill>
              </a:rPr>
              <a:t>,</a:t>
            </a:r>
            <a:r>
              <a:rPr lang="en-US" sz="4400" b="1" dirty="0" smtClean="0"/>
              <a:t> they </a:t>
            </a:r>
            <a:r>
              <a:rPr lang="en-US" sz="4400" b="1" dirty="0" smtClean="0">
                <a:solidFill>
                  <a:srgbClr val="FF0000"/>
                </a:solidFill>
              </a:rPr>
              <a:t>would</a:t>
            </a:r>
            <a:r>
              <a:rPr lang="en-US" sz="4400" b="1" dirty="0" smtClean="0"/>
              <a:t> help save the environment.</a:t>
            </a:r>
            <a:endParaRPr lang="en-US" sz="44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466680" y="4720466"/>
            <a:ext cx="822960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/>
              <a:t>-</a:t>
            </a:r>
            <a:r>
              <a:rPr lang="en-US" sz="4400" b="1" dirty="0" smtClean="0">
                <a:solidFill>
                  <a:srgbClr val="FF0000"/>
                </a:solidFill>
              </a:rPr>
              <a:t>If</a:t>
            </a:r>
            <a:r>
              <a:rPr lang="en-US" sz="4400" b="1" dirty="0" smtClean="0"/>
              <a:t> people </a:t>
            </a:r>
            <a:r>
              <a:rPr lang="en-US" sz="4400" b="1" dirty="0" smtClean="0">
                <a:solidFill>
                  <a:srgbClr val="FF0000"/>
                </a:solidFill>
              </a:rPr>
              <a:t>drove</a:t>
            </a:r>
            <a:r>
              <a:rPr lang="en-US" sz="4400" b="1" dirty="0" smtClean="0"/>
              <a:t> electric-powered cars</a:t>
            </a:r>
            <a:r>
              <a:rPr lang="en-US" sz="4400" b="1" dirty="0" smtClean="0">
                <a:solidFill>
                  <a:srgbClr val="FF0000"/>
                </a:solidFill>
              </a:rPr>
              <a:t>,</a:t>
            </a:r>
            <a:r>
              <a:rPr lang="en-US" sz="4400" b="1" dirty="0" smtClean="0"/>
              <a:t> they </a:t>
            </a:r>
            <a:r>
              <a:rPr lang="en-US" sz="4400" b="1" dirty="0" smtClean="0">
                <a:solidFill>
                  <a:srgbClr val="FF0000"/>
                </a:solidFill>
              </a:rPr>
              <a:t>would</a:t>
            </a:r>
            <a:r>
              <a:rPr lang="en-US" sz="4400" b="1" dirty="0" smtClean="0"/>
              <a:t> reduce air pollution.</a:t>
            </a:r>
            <a:endParaRPr lang="en-US" sz="44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457200" y="457815"/>
            <a:ext cx="82296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 smtClean="0"/>
              <a:t>What do you notice?</a:t>
            </a:r>
            <a:endParaRPr lang="en-US" sz="4400" b="1" dirty="0"/>
          </a:p>
        </p:txBody>
      </p:sp>
      <p:sp>
        <p:nvSpPr>
          <p:cNvPr id="8" name="Oval Callout 7"/>
          <p:cNvSpPr/>
          <p:nvPr/>
        </p:nvSpPr>
        <p:spPr>
          <a:xfrm>
            <a:off x="466680" y="215566"/>
            <a:ext cx="1659660" cy="952618"/>
          </a:xfrm>
          <a:prstGeom prst="wedgeEllipseCallout">
            <a:avLst>
              <a:gd name="adj1" fmla="val -18164"/>
              <a:gd name="adj2" fmla="val 73330"/>
            </a:avLst>
          </a:prstGeom>
          <a:noFill/>
          <a:ln w="38100" cmpd="sng"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 smtClean="0">
                <a:solidFill>
                  <a:srgbClr val="FF0000"/>
                </a:solidFill>
              </a:rPr>
              <a:t>If</a:t>
            </a:r>
            <a:endParaRPr lang="en-US" sz="4400" b="1" dirty="0">
              <a:solidFill>
                <a:srgbClr val="FF0000"/>
              </a:solidFill>
            </a:endParaRPr>
          </a:p>
        </p:txBody>
      </p:sp>
      <p:sp>
        <p:nvSpPr>
          <p:cNvPr id="9" name="Oval 8"/>
          <p:cNvSpPr/>
          <p:nvPr/>
        </p:nvSpPr>
        <p:spPr>
          <a:xfrm>
            <a:off x="575886" y="4764770"/>
            <a:ext cx="634949" cy="743782"/>
          </a:xfrm>
          <a:prstGeom prst="ellipse">
            <a:avLst/>
          </a:prstGeom>
          <a:noFill/>
          <a:ln w="38100" cmpd="sng"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575886" y="3130216"/>
            <a:ext cx="634949" cy="743782"/>
          </a:xfrm>
          <a:prstGeom prst="ellipse">
            <a:avLst/>
          </a:prstGeom>
          <a:noFill/>
          <a:ln w="38100" cmpd="sng"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540513" y="1407062"/>
            <a:ext cx="634949" cy="743782"/>
          </a:xfrm>
          <a:prstGeom prst="ellipse">
            <a:avLst/>
          </a:prstGeom>
          <a:noFill/>
          <a:ln w="38100" cmpd="sng"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ounded Rectangular Callout 11"/>
          <p:cNvSpPr/>
          <p:nvPr/>
        </p:nvSpPr>
        <p:spPr>
          <a:xfrm>
            <a:off x="2746523" y="82654"/>
            <a:ext cx="2968016" cy="1143000"/>
          </a:xfrm>
          <a:prstGeom prst="wedgeRoundRectCallout">
            <a:avLst>
              <a:gd name="adj1" fmla="val -31517"/>
              <a:gd name="adj2" fmla="val 67668"/>
              <a:gd name="adj3" fmla="val 16667"/>
            </a:avLst>
          </a:prstGeom>
          <a:noFill/>
          <a:ln w="38100" cmpd="sng"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 smtClean="0">
                <a:solidFill>
                  <a:srgbClr val="FF0000"/>
                </a:solidFill>
              </a:rPr>
              <a:t>Past Tense</a:t>
            </a:r>
          </a:p>
        </p:txBody>
      </p:sp>
      <p:sp>
        <p:nvSpPr>
          <p:cNvPr id="13" name="Oval 12"/>
          <p:cNvSpPr/>
          <p:nvPr/>
        </p:nvSpPr>
        <p:spPr>
          <a:xfrm>
            <a:off x="2716991" y="4779538"/>
            <a:ext cx="1683352" cy="743782"/>
          </a:xfrm>
          <a:prstGeom prst="ellipse">
            <a:avLst/>
          </a:prstGeom>
          <a:noFill/>
          <a:ln w="38100" cmpd="sng"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2795561" y="5448818"/>
            <a:ext cx="1683352" cy="743782"/>
          </a:xfrm>
          <a:prstGeom prst="ellipse">
            <a:avLst/>
          </a:prstGeom>
          <a:noFill/>
          <a:ln w="38100" cmpd="sng"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2848561" y="3115448"/>
            <a:ext cx="1166534" cy="743782"/>
          </a:xfrm>
          <a:prstGeom prst="ellipse">
            <a:avLst/>
          </a:prstGeom>
          <a:noFill/>
          <a:ln w="38100" cmpd="sng"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457200" y="3780052"/>
            <a:ext cx="1669140" cy="743782"/>
          </a:xfrm>
          <a:prstGeom prst="ellipse">
            <a:avLst/>
          </a:prstGeom>
          <a:noFill/>
          <a:ln w="38100" cmpd="sng"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442433" y="2066178"/>
            <a:ext cx="1669140" cy="743782"/>
          </a:xfrm>
          <a:prstGeom prst="ellipse">
            <a:avLst/>
          </a:prstGeom>
          <a:noFill/>
          <a:ln w="38100" cmpd="sng"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/>
          <p:cNvSpPr/>
          <p:nvPr/>
        </p:nvSpPr>
        <p:spPr>
          <a:xfrm>
            <a:off x="1990523" y="1402870"/>
            <a:ext cx="1669140" cy="743782"/>
          </a:xfrm>
          <a:prstGeom prst="ellipse">
            <a:avLst/>
          </a:prstGeom>
          <a:noFill/>
          <a:ln w="38100" cmpd="sng"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ular Callout 18"/>
          <p:cNvSpPr/>
          <p:nvPr/>
        </p:nvSpPr>
        <p:spPr>
          <a:xfrm>
            <a:off x="6570981" y="280599"/>
            <a:ext cx="2125299" cy="945055"/>
          </a:xfrm>
          <a:prstGeom prst="wedgeRectCallout">
            <a:avLst>
              <a:gd name="adj1" fmla="val -22223"/>
              <a:gd name="adj2" fmla="val 79689"/>
            </a:avLst>
          </a:prstGeom>
          <a:noFill/>
          <a:ln w="38100" cmpd="sng">
            <a:solidFill>
              <a:srgbClr val="66006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 smtClean="0">
                <a:solidFill>
                  <a:srgbClr val="FF0000"/>
                </a:solidFill>
              </a:rPr>
              <a:t>Comma</a:t>
            </a:r>
            <a:endParaRPr lang="en-US" sz="4400" b="1" dirty="0">
              <a:solidFill>
                <a:srgbClr val="FF0000"/>
              </a:solidFill>
            </a:endParaRPr>
          </a:p>
        </p:txBody>
      </p:sp>
      <p:sp>
        <p:nvSpPr>
          <p:cNvPr id="20" name="Oval 19"/>
          <p:cNvSpPr/>
          <p:nvPr/>
        </p:nvSpPr>
        <p:spPr>
          <a:xfrm>
            <a:off x="1210835" y="5523320"/>
            <a:ext cx="634949" cy="743782"/>
          </a:xfrm>
          <a:prstGeom prst="ellipse">
            <a:avLst/>
          </a:prstGeom>
          <a:noFill/>
          <a:ln w="38100" cmpd="sng">
            <a:solidFill>
              <a:srgbClr val="66006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/>
          <p:cNvSpPr/>
          <p:nvPr/>
        </p:nvSpPr>
        <p:spPr>
          <a:xfrm>
            <a:off x="6390270" y="3214144"/>
            <a:ext cx="634949" cy="743782"/>
          </a:xfrm>
          <a:prstGeom prst="ellipse">
            <a:avLst/>
          </a:prstGeom>
          <a:noFill/>
          <a:ln w="38100" cmpd="sng">
            <a:solidFill>
              <a:srgbClr val="66006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 21"/>
          <p:cNvSpPr/>
          <p:nvPr/>
        </p:nvSpPr>
        <p:spPr>
          <a:xfrm>
            <a:off x="6826748" y="1555282"/>
            <a:ext cx="634949" cy="743782"/>
          </a:xfrm>
          <a:prstGeom prst="ellipse">
            <a:avLst/>
          </a:prstGeom>
          <a:noFill/>
          <a:ln w="38100" cmpd="sng">
            <a:solidFill>
              <a:srgbClr val="66006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670173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  <p:bldP spid="7" grpId="0"/>
      <p:bldP spid="7" grpId="1"/>
      <p:bldP spid="8" grpId="0" build="allAtOnce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0790" r="322"/>
          <a:stretch/>
        </p:blipFill>
        <p:spPr>
          <a:xfrm>
            <a:off x="0" y="0"/>
            <a:ext cx="9144000" cy="6858000"/>
          </a:xfrm>
        </p:spPr>
      </p:pic>
      <p:pic>
        <p:nvPicPr>
          <p:cNvPr id="14" name="Content Placeholder 3"/>
          <p:cNvPicPr>
            <a:picLocks noChangeAspect="1"/>
          </p:cNvPicPr>
          <p:nvPr/>
        </p:nvPicPr>
        <p:blipFill rotWithShape="1">
          <a:blip r:embed="rId3"/>
          <a:srcRect l="2895" r="8691"/>
          <a:stretch/>
        </p:blipFill>
        <p:spPr>
          <a:xfrm>
            <a:off x="-9" y="-29711"/>
            <a:ext cx="9144009" cy="689476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62429" y="561196"/>
            <a:ext cx="8830217" cy="1446550"/>
          </a:xfrm>
          <a:prstGeom prst="rect">
            <a:avLst/>
          </a:prstGeom>
          <a:solidFill>
            <a:srgbClr val="FFFFFF">
              <a:alpha val="75000"/>
            </a:srgb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4400" b="1" dirty="0" smtClean="0"/>
              <a:t>I usually don’t turn the water off when I wash the dishes.</a:t>
            </a:r>
            <a:endParaRPr lang="en-US" sz="44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167169" y="2589159"/>
            <a:ext cx="8830217" cy="769441"/>
          </a:xfrm>
          <a:prstGeom prst="rect">
            <a:avLst/>
          </a:prstGeom>
          <a:solidFill>
            <a:srgbClr val="FFFFFF">
              <a:alpha val="75000"/>
            </a:srgb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endParaRPr lang="en-US" sz="44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142923" y="2508467"/>
            <a:ext cx="882547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 smtClean="0"/>
              <a:t>This is bad for the environment.</a:t>
            </a:r>
            <a:endParaRPr lang="en-US" sz="44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162429" y="2598580"/>
            <a:ext cx="8830217" cy="1446550"/>
          </a:xfrm>
          <a:prstGeom prst="rect">
            <a:avLst/>
          </a:prstGeom>
          <a:solidFill>
            <a:srgbClr val="FFFFFF">
              <a:alpha val="75000"/>
            </a:srgb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4400" b="1" dirty="0" smtClean="0"/>
              <a:t>  </a:t>
            </a:r>
          </a:p>
          <a:p>
            <a:endParaRPr lang="en-US" sz="44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162429" y="2613348"/>
            <a:ext cx="880597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/>
              <a:t>__ I ______ the water off, I _____ save a lot of water.</a:t>
            </a:r>
            <a:endParaRPr lang="en-US" sz="44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300063" y="2628748"/>
            <a:ext cx="74833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>
                <a:solidFill>
                  <a:srgbClr val="FF0000"/>
                </a:solidFill>
              </a:rPr>
              <a:t>If</a:t>
            </a:r>
            <a:endParaRPr lang="en-US" sz="4400" b="1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166530" y="2618700"/>
            <a:ext cx="180148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>
                <a:solidFill>
                  <a:srgbClr val="FF0000"/>
                </a:solidFill>
              </a:rPr>
              <a:t>turned</a:t>
            </a:r>
            <a:endParaRPr lang="en-US" sz="4400" b="1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442817" y="2622788"/>
            <a:ext cx="180148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>
                <a:solidFill>
                  <a:srgbClr val="FF0000"/>
                </a:solidFill>
              </a:rPr>
              <a:t>would</a:t>
            </a:r>
            <a:endParaRPr lang="en-US" sz="4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4172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dissolv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3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80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7" grpId="1" animBg="1"/>
      <p:bldP spid="8" grpId="0"/>
      <p:bldP spid="8" grpId="1"/>
      <p:bldP spid="9" grpId="0" animBg="1"/>
      <p:bldP spid="10" grpId="0"/>
      <p:bldP spid="11" grpId="0"/>
      <p:bldP spid="12" grpId="0"/>
      <p:bldP spid="13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452</TotalTime>
  <Words>711</Words>
  <Application>Microsoft Macintosh PowerPoint</Application>
  <PresentationFormat>On-screen Show (4:3)</PresentationFormat>
  <Paragraphs>108</Paragraphs>
  <Slides>17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Office Theme</vt:lpstr>
      <vt:lpstr>PowerPoint Presentation</vt:lpstr>
      <vt:lpstr>When you brush your teeth,</vt:lpstr>
      <vt:lpstr>If you didn’t stop the water,</vt:lpstr>
      <vt:lpstr>However, if you use a cup instead,</vt:lpstr>
      <vt:lpstr>How much water can you save by using a cup when you brush your teeth?</vt:lpstr>
      <vt:lpstr>PowerPoint Presentation</vt:lpstr>
      <vt:lpstr>PowerPoint Presentation</vt:lpstr>
      <vt:lpstr>Let’s look at some sentences.</vt:lpstr>
      <vt:lpstr>PowerPoint Presentation</vt:lpstr>
      <vt:lpstr>Let’s look at a few more sentences.</vt:lpstr>
      <vt:lpstr>Let’s try making some sentences.</vt:lpstr>
      <vt:lpstr>Let’s try making some sentences.</vt:lpstr>
      <vt:lpstr>Let’s try making some sentences.</vt:lpstr>
      <vt:lpstr>Let’s try making some sentences.</vt:lpstr>
      <vt:lpstr>Now it’s your turn.</vt:lpstr>
      <vt:lpstr>If people didn’t try to be eco-friendly, what would happen?</vt:lpstr>
      <vt:lpstr>Let’s do some writing.</vt:lpstr>
    </vt:vector>
  </TitlesOfParts>
  <Company>BOXCAR INC.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ELLIOT CARSON</dc:creator>
  <cp:lastModifiedBy>ELLIOT CARSON</cp:lastModifiedBy>
  <cp:revision>49</cp:revision>
  <dcterms:created xsi:type="dcterms:W3CDTF">2020-09-29T06:30:27Z</dcterms:created>
  <dcterms:modified xsi:type="dcterms:W3CDTF">2020-10-27T06:47:01Z</dcterms:modified>
</cp:coreProperties>
</file>