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17"/>
    <p:restoredTop sz="94648"/>
  </p:normalViewPr>
  <p:slideViewPr>
    <p:cSldViewPr snapToGrid="0" snapToObjects="1">
      <p:cViewPr varScale="1">
        <p:scale>
          <a:sx n="117" d="100"/>
          <a:sy n="117" d="100"/>
        </p:scale>
        <p:origin x="944"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59880C-F239-B845-88F5-C09473273C71}"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1398105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59880C-F239-B845-88F5-C09473273C71}"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254117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59880C-F239-B845-88F5-C09473273C71}"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3010611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B59880C-F239-B845-88F5-C09473273C71}"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4219277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B59880C-F239-B845-88F5-C09473273C71}"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690011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B59880C-F239-B845-88F5-C09473273C71}" type="datetimeFigureOut">
              <a:rPr lang="en-US" smtClean="0"/>
              <a:t>1/12/21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2759495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59880C-F239-B845-88F5-C09473273C71}" type="datetimeFigureOut">
              <a:rPr lang="en-US" smtClean="0"/>
              <a:t>1/12/21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1274539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B59880C-F239-B845-88F5-C09473273C71}" type="datetimeFigureOut">
              <a:rPr lang="en-US" smtClean="0"/>
              <a:t>1/12/21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3305560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59880C-F239-B845-88F5-C09473273C71}" type="datetimeFigureOut">
              <a:rPr lang="en-US" smtClean="0"/>
              <a:t>1/12/21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3991530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59880C-F239-B845-88F5-C09473273C71}" type="datetimeFigureOut">
              <a:rPr lang="en-US" smtClean="0"/>
              <a:t>1/12/21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1760800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59880C-F239-B845-88F5-C09473273C71}" type="datetimeFigureOut">
              <a:rPr lang="en-US" smtClean="0"/>
              <a:t>1/12/21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BE737-8F80-AF48-9C18-C0AFED7CF896}" type="slidenum">
              <a:rPr lang="en-US" smtClean="0"/>
              <a:t>‹#›</a:t>
            </a:fld>
            <a:endParaRPr lang="en-US"/>
          </a:p>
        </p:txBody>
      </p:sp>
    </p:spTree>
    <p:extLst>
      <p:ext uri="{BB962C8B-B14F-4D97-AF65-F5344CB8AC3E}">
        <p14:creationId xmlns:p14="http://schemas.microsoft.com/office/powerpoint/2010/main" val="935628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59880C-F239-B845-88F5-C09473273C71}" type="datetimeFigureOut">
              <a:rPr lang="en-US" smtClean="0"/>
              <a:t>1/12/21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BE737-8F80-AF48-9C18-C0AFED7CF896}" type="slidenum">
              <a:rPr lang="en-US" smtClean="0"/>
              <a:t>‹#›</a:t>
            </a:fld>
            <a:endParaRPr lang="en-US"/>
          </a:p>
        </p:txBody>
      </p:sp>
    </p:spTree>
    <p:extLst>
      <p:ext uri="{BB962C8B-B14F-4D97-AF65-F5344CB8AC3E}">
        <p14:creationId xmlns:p14="http://schemas.microsoft.com/office/powerpoint/2010/main" val="562436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Look at this map.</a:t>
            </a:r>
          </a:p>
        </p:txBody>
      </p:sp>
      <p:pic>
        <p:nvPicPr>
          <p:cNvPr id="6" name="Content Placeholder 5"/>
          <p:cNvPicPr>
            <a:picLocks noGrp="1" noChangeAspect="1"/>
          </p:cNvPicPr>
          <p:nvPr>
            <p:ph idx="1"/>
          </p:nvPr>
        </p:nvPicPr>
        <p:blipFill>
          <a:blip r:embed="rId2"/>
          <a:srcRect t="-8924" b="-8924"/>
          <a:stretch>
            <a:fillRect/>
          </a:stretch>
        </p:blipFill>
        <p:spPr>
          <a:xfrm>
            <a:off x="-1" y="1549900"/>
            <a:ext cx="9144641" cy="5029200"/>
          </a:xfrm>
        </p:spPr>
      </p:pic>
      <p:sp>
        <p:nvSpPr>
          <p:cNvPr id="7" name="TextBox 6"/>
          <p:cNvSpPr txBox="1"/>
          <p:nvPr/>
        </p:nvSpPr>
        <p:spPr>
          <a:xfrm>
            <a:off x="-1" y="472739"/>
            <a:ext cx="9144641" cy="769441"/>
          </a:xfrm>
          <a:prstGeom prst="rect">
            <a:avLst/>
          </a:prstGeom>
          <a:noFill/>
        </p:spPr>
        <p:txBody>
          <a:bodyPr wrap="square" rtlCol="0">
            <a:spAutoFit/>
          </a:bodyPr>
          <a:lstStyle/>
          <a:p>
            <a:pPr algn="ctr"/>
            <a:r>
              <a:rPr lang="en-US" sz="4400" b="1" dirty="0"/>
              <a:t>There is an amusement park.</a:t>
            </a:r>
          </a:p>
        </p:txBody>
      </p:sp>
      <p:sp>
        <p:nvSpPr>
          <p:cNvPr id="9" name="Oval 8"/>
          <p:cNvSpPr/>
          <p:nvPr/>
        </p:nvSpPr>
        <p:spPr>
          <a:xfrm>
            <a:off x="804696" y="4074247"/>
            <a:ext cx="1420793" cy="13832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641" y="469276"/>
            <a:ext cx="9144641" cy="769441"/>
          </a:xfrm>
          <a:prstGeom prst="rect">
            <a:avLst/>
          </a:prstGeom>
          <a:noFill/>
        </p:spPr>
        <p:txBody>
          <a:bodyPr wrap="square" rtlCol="0">
            <a:spAutoFit/>
          </a:bodyPr>
          <a:lstStyle/>
          <a:p>
            <a:pPr algn="ctr"/>
            <a:r>
              <a:rPr lang="en-US" sz="4400" b="1" dirty="0"/>
              <a:t>There is a zoo.</a:t>
            </a:r>
          </a:p>
        </p:txBody>
      </p:sp>
      <p:sp>
        <p:nvSpPr>
          <p:cNvPr id="11" name="Oval 10"/>
          <p:cNvSpPr/>
          <p:nvPr/>
        </p:nvSpPr>
        <p:spPr>
          <a:xfrm>
            <a:off x="1321724" y="2881136"/>
            <a:ext cx="1420793" cy="13832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3456" y="470776"/>
            <a:ext cx="9144641" cy="769441"/>
          </a:xfrm>
          <a:prstGeom prst="rect">
            <a:avLst/>
          </a:prstGeom>
          <a:noFill/>
        </p:spPr>
        <p:txBody>
          <a:bodyPr wrap="square" rtlCol="0">
            <a:spAutoFit/>
          </a:bodyPr>
          <a:lstStyle/>
          <a:p>
            <a:pPr algn="ctr"/>
            <a:r>
              <a:rPr lang="en-US" sz="4400" b="1" dirty="0"/>
              <a:t>There is a stadium.</a:t>
            </a:r>
          </a:p>
        </p:txBody>
      </p:sp>
      <p:sp>
        <p:nvSpPr>
          <p:cNvPr id="13" name="Oval 12"/>
          <p:cNvSpPr/>
          <p:nvPr/>
        </p:nvSpPr>
        <p:spPr>
          <a:xfrm>
            <a:off x="4768353" y="3382631"/>
            <a:ext cx="1420793" cy="13832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641" y="472147"/>
            <a:ext cx="9144641" cy="769441"/>
          </a:xfrm>
          <a:prstGeom prst="rect">
            <a:avLst/>
          </a:prstGeom>
          <a:noFill/>
        </p:spPr>
        <p:txBody>
          <a:bodyPr wrap="square" rtlCol="0">
            <a:spAutoFit/>
          </a:bodyPr>
          <a:lstStyle/>
          <a:p>
            <a:pPr algn="ctr"/>
            <a:r>
              <a:rPr lang="en-US" sz="4400" b="1" dirty="0"/>
              <a:t>There is a shopping mall.</a:t>
            </a:r>
          </a:p>
        </p:txBody>
      </p:sp>
      <p:sp>
        <p:nvSpPr>
          <p:cNvPr id="15" name="Oval 14"/>
          <p:cNvSpPr/>
          <p:nvPr/>
        </p:nvSpPr>
        <p:spPr>
          <a:xfrm>
            <a:off x="3839475" y="4188931"/>
            <a:ext cx="1420793" cy="13832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5146" y="468548"/>
            <a:ext cx="9144641" cy="769441"/>
          </a:xfrm>
          <a:prstGeom prst="rect">
            <a:avLst/>
          </a:prstGeom>
          <a:noFill/>
        </p:spPr>
        <p:txBody>
          <a:bodyPr wrap="square" rtlCol="0">
            <a:spAutoFit/>
          </a:bodyPr>
          <a:lstStyle/>
          <a:p>
            <a:pPr algn="ctr"/>
            <a:r>
              <a:rPr lang="en-US" sz="4400" b="1" dirty="0"/>
              <a:t>There is a dinosaur museum.</a:t>
            </a:r>
          </a:p>
        </p:txBody>
      </p:sp>
      <p:sp>
        <p:nvSpPr>
          <p:cNvPr id="17" name="Oval 16"/>
          <p:cNvSpPr/>
          <p:nvPr/>
        </p:nvSpPr>
        <p:spPr>
          <a:xfrm>
            <a:off x="5903031" y="4356916"/>
            <a:ext cx="1420793" cy="13832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4097" y="470048"/>
            <a:ext cx="9144641" cy="769441"/>
          </a:xfrm>
          <a:prstGeom prst="rect">
            <a:avLst/>
          </a:prstGeom>
          <a:noFill/>
        </p:spPr>
        <p:txBody>
          <a:bodyPr wrap="square" rtlCol="0">
            <a:spAutoFit/>
          </a:bodyPr>
          <a:lstStyle/>
          <a:p>
            <a:pPr algn="ctr"/>
            <a:r>
              <a:rPr lang="en-US" sz="4400" b="1" dirty="0"/>
              <a:t>There is a park.</a:t>
            </a:r>
          </a:p>
        </p:txBody>
      </p:sp>
      <p:sp>
        <p:nvSpPr>
          <p:cNvPr id="19" name="Oval 18"/>
          <p:cNvSpPr/>
          <p:nvPr/>
        </p:nvSpPr>
        <p:spPr>
          <a:xfrm>
            <a:off x="6420059" y="2421891"/>
            <a:ext cx="1420793" cy="13832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10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xit" presetSubtype="0" fill="hold" grpId="1" nodeType="clickEffect">
                                  <p:stCondLst>
                                    <p:cond delay="0"/>
                                  </p:stCondLst>
                                  <p:childTnLst>
                                    <p:animEffect transition="out" filter="dissolv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9" presetClass="exit" presetSubtype="0" fill="hold" grpId="1" nodeType="withEffect">
                                  <p:stCondLst>
                                    <p:cond delay="0"/>
                                  </p:stCondLst>
                                  <p:childTnLst>
                                    <p:animEffect transition="out" filter="dissolve">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par>
                                <p:cTn id="22" presetID="9"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1" nodeType="clickEffect">
                                  <p:stCondLst>
                                    <p:cond delay="0"/>
                                  </p:stCondLst>
                                  <p:childTnLst>
                                    <p:animEffect transition="out" filter="dissolve">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par>
                                <p:cTn id="33" presetID="9" presetClass="exit" presetSubtype="0" fill="hold" grpId="1" nodeType="withEffect">
                                  <p:stCondLst>
                                    <p:cond delay="0"/>
                                  </p:stCondLst>
                                  <p:childTnLst>
                                    <p:animEffect transition="out" filter="dissolve">
                                      <p:cBhvr>
                                        <p:cTn id="34" dur="500"/>
                                        <p:tgtEl>
                                          <p:spTgt spid="11"/>
                                        </p:tgtEl>
                                      </p:cBhvr>
                                    </p:animEffect>
                                    <p:set>
                                      <p:cBhvr>
                                        <p:cTn id="35" dur="1" fill="hold">
                                          <p:stCondLst>
                                            <p:cond delay="499"/>
                                          </p:stCondLst>
                                        </p:cTn>
                                        <p:tgtEl>
                                          <p:spTgt spid="11"/>
                                        </p:tgtEl>
                                        <p:attrNameLst>
                                          <p:attrName>style.visibility</p:attrName>
                                        </p:attrNameLst>
                                      </p:cBhvr>
                                      <p:to>
                                        <p:strVal val="hidden"/>
                                      </p:to>
                                    </p:set>
                                  </p:childTnLst>
                                </p:cTn>
                              </p:par>
                              <p:par>
                                <p:cTn id="36" presetID="9"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dissolv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xit" presetSubtype="0" fill="hold" grpId="1" nodeType="clickEffect">
                                  <p:stCondLst>
                                    <p:cond delay="0"/>
                                  </p:stCondLst>
                                  <p:childTnLst>
                                    <p:animEffect transition="out" filter="dissolve">
                                      <p:cBhvr>
                                        <p:cTn id="45" dur="500"/>
                                        <p:tgtEl>
                                          <p:spTgt spid="12"/>
                                        </p:tgtEl>
                                      </p:cBhvr>
                                    </p:animEffect>
                                    <p:set>
                                      <p:cBhvr>
                                        <p:cTn id="46" dur="1" fill="hold">
                                          <p:stCondLst>
                                            <p:cond delay="499"/>
                                          </p:stCondLst>
                                        </p:cTn>
                                        <p:tgtEl>
                                          <p:spTgt spid="12"/>
                                        </p:tgtEl>
                                        <p:attrNameLst>
                                          <p:attrName>style.visibility</p:attrName>
                                        </p:attrNameLst>
                                      </p:cBhvr>
                                      <p:to>
                                        <p:strVal val="hidden"/>
                                      </p:to>
                                    </p:set>
                                  </p:childTnLst>
                                </p:cTn>
                              </p:par>
                              <p:par>
                                <p:cTn id="47" presetID="9" presetClass="exit" presetSubtype="0" fill="hold" grpId="1" nodeType="withEffect">
                                  <p:stCondLst>
                                    <p:cond delay="0"/>
                                  </p:stCondLst>
                                  <p:childTnLst>
                                    <p:animEffect transition="out" filter="dissolve">
                                      <p:cBhvr>
                                        <p:cTn id="48" dur="500"/>
                                        <p:tgtEl>
                                          <p:spTgt spid="13"/>
                                        </p:tgtEl>
                                      </p:cBhvr>
                                    </p:animEffect>
                                    <p:set>
                                      <p:cBhvr>
                                        <p:cTn id="49" dur="1" fill="hold">
                                          <p:stCondLst>
                                            <p:cond delay="499"/>
                                          </p:stCondLst>
                                        </p:cTn>
                                        <p:tgtEl>
                                          <p:spTgt spid="13"/>
                                        </p:tgtEl>
                                        <p:attrNameLst>
                                          <p:attrName>style.visibility</p:attrName>
                                        </p:attrNameLst>
                                      </p:cBhvr>
                                      <p:to>
                                        <p:strVal val="hidden"/>
                                      </p:to>
                                    </p:set>
                                  </p:childTnLst>
                                </p:cTn>
                              </p:par>
                              <p:par>
                                <p:cTn id="50" presetID="9"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dissolve">
                                      <p:cBhvr>
                                        <p:cTn id="55" dur="5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xit" presetSubtype="0" fill="hold" grpId="1" nodeType="clickEffect">
                                  <p:stCondLst>
                                    <p:cond delay="0"/>
                                  </p:stCondLst>
                                  <p:childTnLst>
                                    <p:animEffect transition="out" filter="dissolve">
                                      <p:cBhvr>
                                        <p:cTn id="59" dur="500"/>
                                        <p:tgtEl>
                                          <p:spTgt spid="14"/>
                                        </p:tgtEl>
                                      </p:cBhvr>
                                    </p:animEffect>
                                    <p:set>
                                      <p:cBhvr>
                                        <p:cTn id="60" dur="1" fill="hold">
                                          <p:stCondLst>
                                            <p:cond delay="499"/>
                                          </p:stCondLst>
                                        </p:cTn>
                                        <p:tgtEl>
                                          <p:spTgt spid="14"/>
                                        </p:tgtEl>
                                        <p:attrNameLst>
                                          <p:attrName>style.visibility</p:attrName>
                                        </p:attrNameLst>
                                      </p:cBhvr>
                                      <p:to>
                                        <p:strVal val="hidden"/>
                                      </p:to>
                                    </p:set>
                                  </p:childTnLst>
                                </p:cTn>
                              </p:par>
                              <p:par>
                                <p:cTn id="61" presetID="9" presetClass="exit" presetSubtype="0" fill="hold" grpId="1" nodeType="withEffect">
                                  <p:stCondLst>
                                    <p:cond delay="0"/>
                                  </p:stCondLst>
                                  <p:childTnLst>
                                    <p:animEffect transition="out" filter="dissolve">
                                      <p:cBhvr>
                                        <p:cTn id="62" dur="500"/>
                                        <p:tgtEl>
                                          <p:spTgt spid="15"/>
                                        </p:tgtEl>
                                      </p:cBhvr>
                                    </p:animEffect>
                                    <p:set>
                                      <p:cBhvr>
                                        <p:cTn id="63" dur="1" fill="hold">
                                          <p:stCondLst>
                                            <p:cond delay="499"/>
                                          </p:stCondLst>
                                        </p:cTn>
                                        <p:tgtEl>
                                          <p:spTgt spid="15"/>
                                        </p:tgtEl>
                                        <p:attrNameLst>
                                          <p:attrName>style.visibility</p:attrName>
                                        </p:attrNameLst>
                                      </p:cBhvr>
                                      <p:to>
                                        <p:strVal val="hidden"/>
                                      </p:to>
                                    </p:set>
                                  </p:childTnLst>
                                </p:cTn>
                              </p:par>
                              <p:par>
                                <p:cTn id="64" presetID="9" presetClass="entr" presetSubtype="0"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dissolve">
                                      <p:cBhvr>
                                        <p:cTn id="66" dur="500"/>
                                        <p:tgtEl>
                                          <p:spTgt spid="16"/>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dissolve">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xit" presetSubtype="0" fill="hold" grpId="1" nodeType="clickEffect">
                                  <p:stCondLst>
                                    <p:cond delay="0"/>
                                  </p:stCondLst>
                                  <p:childTnLst>
                                    <p:animEffect transition="out" filter="dissolve">
                                      <p:cBhvr>
                                        <p:cTn id="73" dur="500"/>
                                        <p:tgtEl>
                                          <p:spTgt spid="16"/>
                                        </p:tgtEl>
                                      </p:cBhvr>
                                    </p:animEffect>
                                    <p:set>
                                      <p:cBhvr>
                                        <p:cTn id="74" dur="1" fill="hold">
                                          <p:stCondLst>
                                            <p:cond delay="499"/>
                                          </p:stCondLst>
                                        </p:cTn>
                                        <p:tgtEl>
                                          <p:spTgt spid="16"/>
                                        </p:tgtEl>
                                        <p:attrNameLst>
                                          <p:attrName>style.visibility</p:attrName>
                                        </p:attrNameLst>
                                      </p:cBhvr>
                                      <p:to>
                                        <p:strVal val="hidden"/>
                                      </p:to>
                                    </p:set>
                                  </p:childTnLst>
                                </p:cTn>
                              </p:par>
                              <p:par>
                                <p:cTn id="75" presetID="9" presetClass="exit" presetSubtype="0" fill="hold" grpId="1" nodeType="withEffect">
                                  <p:stCondLst>
                                    <p:cond delay="0"/>
                                  </p:stCondLst>
                                  <p:childTnLst>
                                    <p:animEffect transition="out" filter="dissolve">
                                      <p:cBhvr>
                                        <p:cTn id="76" dur="500"/>
                                        <p:tgtEl>
                                          <p:spTgt spid="17"/>
                                        </p:tgtEl>
                                      </p:cBhvr>
                                    </p:animEffect>
                                    <p:set>
                                      <p:cBhvr>
                                        <p:cTn id="77" dur="1" fill="hold">
                                          <p:stCondLst>
                                            <p:cond delay="499"/>
                                          </p:stCondLst>
                                        </p:cTn>
                                        <p:tgtEl>
                                          <p:spTgt spid="17"/>
                                        </p:tgtEl>
                                        <p:attrNameLst>
                                          <p:attrName>style.visibility</p:attrName>
                                        </p:attrNameLst>
                                      </p:cBhvr>
                                      <p:to>
                                        <p:strVal val="hidden"/>
                                      </p:to>
                                    </p:set>
                                  </p:childTnLst>
                                </p:cTn>
                              </p:par>
                              <p:par>
                                <p:cTn id="78" presetID="9"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dissolve">
                                      <p:cBhvr>
                                        <p:cTn id="80" dur="500"/>
                                        <p:tgtEl>
                                          <p:spTgt spid="18"/>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dissolve">
                                      <p:cBhvr>
                                        <p:cTn id="8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7" grpId="1"/>
      <p:bldP spid="9" grpId="0" animBg="1"/>
      <p:bldP spid="9" grpId="1" animBg="1"/>
      <p:bldP spid="10" grpId="0"/>
      <p:bldP spid="10" grpId="1"/>
      <p:bldP spid="11" grpId="0" animBg="1"/>
      <p:bldP spid="11" grpId="1" animBg="1"/>
      <p:bldP spid="12" grpId="0"/>
      <p:bldP spid="12" grpId="1"/>
      <p:bldP spid="13" grpId="0" animBg="1"/>
      <p:bldP spid="13" grpId="1" animBg="1"/>
      <p:bldP spid="14" grpId="0"/>
      <p:bldP spid="14" grpId="1"/>
      <p:bldP spid="15" grpId="0" animBg="1"/>
      <p:bldP spid="15" grpId="1" animBg="1"/>
      <p:bldP spid="16" grpId="0"/>
      <p:bldP spid="16" grpId="1"/>
      <p:bldP spid="17" grpId="0" animBg="1"/>
      <p:bldP spid="17" grpId="1" animBg="1"/>
      <p:bldP spid="18" grpId="0"/>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173D08A6-AE6B-FA47-A496-75F3CBC52D7C}"/>
              </a:ext>
            </a:extLst>
          </p:cNvPr>
          <p:cNvSpPr txBox="1">
            <a:spLocks/>
          </p:cNvSpPr>
          <p:nvPr/>
        </p:nvSpPr>
        <p:spPr>
          <a:xfrm>
            <a:off x="0" y="315794"/>
            <a:ext cx="91440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You live in this town.</a:t>
            </a:r>
          </a:p>
        </p:txBody>
      </p:sp>
      <p:sp>
        <p:nvSpPr>
          <p:cNvPr id="2" name="Title 1"/>
          <p:cNvSpPr>
            <a:spLocks noGrp="1"/>
          </p:cNvSpPr>
          <p:nvPr>
            <p:ph type="title"/>
          </p:nvPr>
        </p:nvSpPr>
        <p:spPr>
          <a:xfrm>
            <a:off x="0" y="41374"/>
            <a:ext cx="9144000" cy="1798856"/>
          </a:xfrm>
        </p:spPr>
        <p:txBody>
          <a:bodyPr>
            <a:normAutofit/>
          </a:bodyPr>
          <a:lstStyle/>
          <a:p>
            <a:r>
              <a:rPr lang="en-US" b="1" dirty="0"/>
              <a:t>Where will you go this weekend? </a:t>
            </a:r>
            <a:br>
              <a:rPr lang="en-US" b="1" dirty="0"/>
            </a:br>
            <a:r>
              <a:rPr lang="en-US" b="1" dirty="0"/>
              <a:t>And why?</a:t>
            </a:r>
          </a:p>
        </p:txBody>
      </p:sp>
      <p:pic>
        <p:nvPicPr>
          <p:cNvPr id="4" name="Content Placeholder 5"/>
          <p:cNvPicPr>
            <a:picLocks noGrp="1" noChangeAspect="1"/>
          </p:cNvPicPr>
          <p:nvPr>
            <p:ph idx="1"/>
          </p:nvPr>
        </p:nvPicPr>
        <p:blipFill>
          <a:blip r:embed="rId2">
            <a:alphaModFix amt="39000"/>
          </a:blip>
          <a:srcRect t="-8924" b="-8924"/>
          <a:stretch>
            <a:fillRect/>
          </a:stretch>
        </p:blipFill>
        <p:spPr>
          <a:xfrm>
            <a:off x="0" y="1549958"/>
            <a:ext cx="9144000" cy="5028847"/>
          </a:xfrm>
        </p:spPr>
      </p:pic>
      <p:sp>
        <p:nvSpPr>
          <p:cNvPr id="5" name="TextBox 4"/>
          <p:cNvSpPr txBox="1"/>
          <p:nvPr/>
        </p:nvSpPr>
        <p:spPr>
          <a:xfrm>
            <a:off x="0" y="1586699"/>
            <a:ext cx="9144000" cy="769441"/>
          </a:xfrm>
          <a:prstGeom prst="rect">
            <a:avLst/>
          </a:prstGeom>
          <a:noFill/>
        </p:spPr>
        <p:txBody>
          <a:bodyPr wrap="square" rtlCol="0">
            <a:spAutoFit/>
          </a:bodyPr>
          <a:lstStyle/>
          <a:p>
            <a:pPr algn="ctr"/>
            <a:r>
              <a:rPr lang="en-US" sz="4400" i="1" dirty="0"/>
              <a:t>I will go to __________.</a:t>
            </a:r>
          </a:p>
        </p:txBody>
      </p:sp>
      <p:sp>
        <p:nvSpPr>
          <p:cNvPr id="6" name="TextBox 5"/>
          <p:cNvSpPr txBox="1"/>
          <p:nvPr/>
        </p:nvSpPr>
        <p:spPr>
          <a:xfrm>
            <a:off x="-161925" y="2503904"/>
            <a:ext cx="4650631" cy="646331"/>
          </a:xfrm>
          <a:prstGeom prst="rect">
            <a:avLst/>
          </a:prstGeom>
          <a:noFill/>
        </p:spPr>
        <p:txBody>
          <a:bodyPr wrap="square" rtlCol="0">
            <a:spAutoFit/>
          </a:bodyPr>
          <a:lstStyle/>
          <a:p>
            <a:pPr algn="ctr"/>
            <a:r>
              <a:rPr lang="en-US" sz="3600" dirty="0"/>
              <a:t>~the amusement park</a:t>
            </a:r>
          </a:p>
        </p:txBody>
      </p:sp>
      <p:sp>
        <p:nvSpPr>
          <p:cNvPr id="7" name="TextBox 6"/>
          <p:cNvSpPr txBox="1"/>
          <p:nvPr/>
        </p:nvSpPr>
        <p:spPr>
          <a:xfrm>
            <a:off x="-160401" y="3020979"/>
            <a:ext cx="4650631" cy="646331"/>
          </a:xfrm>
          <a:prstGeom prst="rect">
            <a:avLst/>
          </a:prstGeom>
          <a:noFill/>
        </p:spPr>
        <p:txBody>
          <a:bodyPr wrap="square" rtlCol="0">
            <a:spAutoFit/>
          </a:bodyPr>
          <a:lstStyle/>
          <a:p>
            <a:r>
              <a:rPr lang="en-US" sz="3600" dirty="0"/>
              <a:t>  ~the zoo</a:t>
            </a:r>
          </a:p>
        </p:txBody>
      </p:sp>
      <p:sp>
        <p:nvSpPr>
          <p:cNvPr id="8" name="TextBox 7"/>
          <p:cNvSpPr txBox="1"/>
          <p:nvPr/>
        </p:nvSpPr>
        <p:spPr>
          <a:xfrm>
            <a:off x="-146304" y="3538054"/>
            <a:ext cx="4650631" cy="646331"/>
          </a:xfrm>
          <a:prstGeom prst="rect">
            <a:avLst/>
          </a:prstGeom>
          <a:noFill/>
        </p:spPr>
        <p:txBody>
          <a:bodyPr wrap="square" rtlCol="0">
            <a:spAutoFit/>
          </a:bodyPr>
          <a:lstStyle/>
          <a:p>
            <a:r>
              <a:rPr lang="en-US" sz="3600" dirty="0"/>
              <a:t>  ~Chuo Stadium</a:t>
            </a:r>
          </a:p>
        </p:txBody>
      </p:sp>
      <p:sp>
        <p:nvSpPr>
          <p:cNvPr id="9" name="TextBox 8"/>
          <p:cNvSpPr txBox="1"/>
          <p:nvPr/>
        </p:nvSpPr>
        <p:spPr>
          <a:xfrm>
            <a:off x="-144780" y="4055129"/>
            <a:ext cx="4650631" cy="646331"/>
          </a:xfrm>
          <a:prstGeom prst="rect">
            <a:avLst/>
          </a:prstGeom>
          <a:noFill/>
        </p:spPr>
        <p:txBody>
          <a:bodyPr wrap="square" rtlCol="0">
            <a:spAutoFit/>
          </a:bodyPr>
          <a:lstStyle/>
          <a:p>
            <a:r>
              <a:rPr lang="en-US" sz="3600" dirty="0"/>
              <a:t>  ~Chuo Mall</a:t>
            </a:r>
          </a:p>
        </p:txBody>
      </p:sp>
      <p:sp>
        <p:nvSpPr>
          <p:cNvPr id="10" name="TextBox 9"/>
          <p:cNvSpPr txBox="1"/>
          <p:nvPr/>
        </p:nvSpPr>
        <p:spPr>
          <a:xfrm>
            <a:off x="-155829" y="4584779"/>
            <a:ext cx="4984017" cy="646331"/>
          </a:xfrm>
          <a:prstGeom prst="rect">
            <a:avLst/>
          </a:prstGeom>
          <a:noFill/>
        </p:spPr>
        <p:txBody>
          <a:bodyPr wrap="square" rtlCol="0">
            <a:spAutoFit/>
          </a:bodyPr>
          <a:lstStyle/>
          <a:p>
            <a:r>
              <a:rPr lang="en-US" sz="3600" dirty="0"/>
              <a:t>  ~the dinosaur museum</a:t>
            </a:r>
          </a:p>
        </p:txBody>
      </p:sp>
      <p:sp>
        <p:nvSpPr>
          <p:cNvPr id="11" name="TextBox 10"/>
          <p:cNvSpPr txBox="1"/>
          <p:nvPr/>
        </p:nvSpPr>
        <p:spPr>
          <a:xfrm>
            <a:off x="-154305" y="5114429"/>
            <a:ext cx="4984017" cy="646331"/>
          </a:xfrm>
          <a:prstGeom prst="rect">
            <a:avLst/>
          </a:prstGeom>
          <a:noFill/>
        </p:spPr>
        <p:txBody>
          <a:bodyPr wrap="square" rtlCol="0">
            <a:spAutoFit/>
          </a:bodyPr>
          <a:lstStyle/>
          <a:p>
            <a:r>
              <a:rPr lang="en-US" sz="3600" dirty="0"/>
              <a:t>  ~Sakura-</a:t>
            </a:r>
            <a:r>
              <a:rPr lang="en-US" sz="3600" dirty="0" err="1"/>
              <a:t>machi</a:t>
            </a:r>
            <a:r>
              <a:rPr lang="en-US" sz="3600" dirty="0"/>
              <a:t> Park</a:t>
            </a:r>
          </a:p>
        </p:txBody>
      </p:sp>
      <p:sp>
        <p:nvSpPr>
          <p:cNvPr id="12" name="TextBox 11"/>
          <p:cNvSpPr txBox="1"/>
          <p:nvPr/>
        </p:nvSpPr>
        <p:spPr>
          <a:xfrm>
            <a:off x="4224764" y="2505416"/>
            <a:ext cx="4650631" cy="646331"/>
          </a:xfrm>
          <a:prstGeom prst="rect">
            <a:avLst/>
          </a:prstGeom>
          <a:noFill/>
        </p:spPr>
        <p:txBody>
          <a:bodyPr wrap="square" rtlCol="0">
            <a:spAutoFit/>
          </a:bodyPr>
          <a:lstStyle/>
          <a:p>
            <a:pPr algn="ctr"/>
            <a:r>
              <a:rPr lang="en-US" sz="3600" dirty="0">
                <a:solidFill>
                  <a:srgbClr val="FF0000"/>
                </a:solidFill>
              </a:rPr>
              <a:t>~to ride roller coasters</a:t>
            </a:r>
          </a:p>
        </p:txBody>
      </p:sp>
      <p:sp>
        <p:nvSpPr>
          <p:cNvPr id="13" name="TextBox 12"/>
          <p:cNvSpPr txBox="1"/>
          <p:nvPr/>
        </p:nvSpPr>
        <p:spPr>
          <a:xfrm>
            <a:off x="4362970" y="3027505"/>
            <a:ext cx="4630153" cy="646331"/>
          </a:xfrm>
          <a:prstGeom prst="rect">
            <a:avLst/>
          </a:prstGeom>
          <a:noFill/>
        </p:spPr>
        <p:txBody>
          <a:bodyPr wrap="square" rtlCol="0">
            <a:spAutoFit/>
          </a:bodyPr>
          <a:lstStyle/>
          <a:p>
            <a:r>
              <a:rPr lang="en-US" sz="3600" dirty="0">
                <a:solidFill>
                  <a:srgbClr val="FF0000"/>
                </a:solidFill>
              </a:rPr>
              <a:t>~because I love animals</a:t>
            </a:r>
          </a:p>
        </p:txBody>
      </p:sp>
      <p:sp>
        <p:nvSpPr>
          <p:cNvPr id="14" name="TextBox 13"/>
          <p:cNvSpPr txBox="1"/>
          <p:nvPr/>
        </p:nvSpPr>
        <p:spPr>
          <a:xfrm>
            <a:off x="4364494" y="3544580"/>
            <a:ext cx="5052982" cy="646331"/>
          </a:xfrm>
          <a:prstGeom prst="rect">
            <a:avLst/>
          </a:prstGeom>
          <a:noFill/>
        </p:spPr>
        <p:txBody>
          <a:bodyPr wrap="square" rtlCol="0">
            <a:spAutoFit/>
          </a:bodyPr>
          <a:lstStyle/>
          <a:p>
            <a:r>
              <a:rPr lang="en-US" sz="3600" dirty="0">
                <a:solidFill>
                  <a:srgbClr val="FF0000"/>
                </a:solidFill>
              </a:rPr>
              <a:t>~to watch a soccer game</a:t>
            </a:r>
          </a:p>
        </p:txBody>
      </p:sp>
      <p:sp>
        <p:nvSpPr>
          <p:cNvPr id="15" name="TextBox 14"/>
          <p:cNvSpPr txBox="1"/>
          <p:nvPr/>
        </p:nvSpPr>
        <p:spPr>
          <a:xfrm>
            <a:off x="4366018" y="4074230"/>
            <a:ext cx="5052982" cy="646331"/>
          </a:xfrm>
          <a:prstGeom prst="rect">
            <a:avLst/>
          </a:prstGeom>
          <a:noFill/>
        </p:spPr>
        <p:txBody>
          <a:bodyPr wrap="square" rtlCol="0">
            <a:spAutoFit/>
          </a:bodyPr>
          <a:lstStyle/>
          <a:p>
            <a:r>
              <a:rPr lang="en-US" sz="3600" dirty="0">
                <a:solidFill>
                  <a:srgbClr val="FF0000"/>
                </a:solidFill>
              </a:rPr>
              <a:t>~to go shopping</a:t>
            </a:r>
          </a:p>
        </p:txBody>
      </p:sp>
      <p:sp>
        <p:nvSpPr>
          <p:cNvPr id="16" name="TextBox 15"/>
          <p:cNvSpPr txBox="1"/>
          <p:nvPr/>
        </p:nvSpPr>
        <p:spPr>
          <a:xfrm>
            <a:off x="4367542" y="4591305"/>
            <a:ext cx="5052982" cy="646331"/>
          </a:xfrm>
          <a:prstGeom prst="rect">
            <a:avLst/>
          </a:prstGeom>
          <a:noFill/>
        </p:spPr>
        <p:txBody>
          <a:bodyPr wrap="square" rtlCol="0">
            <a:spAutoFit/>
          </a:bodyPr>
          <a:lstStyle/>
          <a:p>
            <a:r>
              <a:rPr lang="en-US" sz="3600" dirty="0">
                <a:solidFill>
                  <a:srgbClr val="FF0000"/>
                </a:solidFill>
              </a:rPr>
              <a:t>~because I like dinosaurs</a:t>
            </a:r>
          </a:p>
        </p:txBody>
      </p:sp>
      <p:sp>
        <p:nvSpPr>
          <p:cNvPr id="17" name="TextBox 16"/>
          <p:cNvSpPr txBox="1"/>
          <p:nvPr/>
        </p:nvSpPr>
        <p:spPr>
          <a:xfrm>
            <a:off x="4369066" y="5108380"/>
            <a:ext cx="5052982" cy="1200329"/>
          </a:xfrm>
          <a:prstGeom prst="rect">
            <a:avLst/>
          </a:prstGeom>
          <a:noFill/>
        </p:spPr>
        <p:txBody>
          <a:bodyPr wrap="square" rtlCol="0">
            <a:spAutoFit/>
          </a:bodyPr>
          <a:lstStyle/>
          <a:p>
            <a:r>
              <a:rPr lang="en-US" sz="3600" dirty="0">
                <a:solidFill>
                  <a:srgbClr val="FF0000"/>
                </a:solidFill>
              </a:rPr>
              <a:t>~because I want to have </a:t>
            </a:r>
          </a:p>
          <a:p>
            <a:r>
              <a:rPr lang="en-US" sz="3600" dirty="0">
                <a:solidFill>
                  <a:srgbClr val="FF0000"/>
                </a:solidFill>
              </a:rPr>
              <a:t>  a picnic</a:t>
            </a:r>
          </a:p>
        </p:txBody>
      </p:sp>
      <p:sp>
        <p:nvSpPr>
          <p:cNvPr id="19" name="Title 1">
            <a:extLst>
              <a:ext uri="{FF2B5EF4-FFF2-40B4-BE49-F238E27FC236}">
                <a16:creationId xmlns:a16="http://schemas.microsoft.com/office/drawing/2014/main" id="{B978A0A7-A3A3-F242-B51B-33D289D45CDF}"/>
              </a:ext>
            </a:extLst>
          </p:cNvPr>
          <p:cNvSpPr txBox="1">
            <a:spLocks/>
          </p:cNvSpPr>
          <p:nvPr/>
        </p:nvSpPr>
        <p:spPr>
          <a:xfrm>
            <a:off x="0" y="34182"/>
            <a:ext cx="9144000" cy="17988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Please talk your partner about where you will go this weekend, and why.</a:t>
            </a:r>
          </a:p>
        </p:txBody>
      </p:sp>
    </p:spTree>
    <p:extLst>
      <p:ext uri="{BB962C8B-B14F-4D97-AF65-F5344CB8AC3E}">
        <p14:creationId xmlns:p14="http://schemas.microsoft.com/office/powerpoint/2010/main" val="174563464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6"/>
                                        </p:tgtEl>
                                        <p:attrNameLst>
                                          <p:attrName>ppt_y</p:attrName>
                                        </p:attrNameLst>
                                      </p:cBhvr>
                                      <p:tavLst>
                                        <p:tav tm="0">
                                          <p:val>
                                            <p:strVal val="#ppt_y"/>
                                          </p:val>
                                        </p:tav>
                                        <p:tav tm="100000">
                                          <p:val>
                                            <p:strVal val="#ppt_y"/>
                                          </p:val>
                                        </p:tav>
                                      </p:tavLst>
                                    </p:anim>
                                    <p:anim calcmode="lin" valueType="num">
                                      <p:cBhvr>
                                        <p:cTn id="22"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7"/>
                                        </p:tgtEl>
                                        <p:attrNameLst>
                                          <p:attrName>ppt_y</p:attrName>
                                        </p:attrNameLst>
                                      </p:cBhvr>
                                      <p:tavLst>
                                        <p:tav tm="0">
                                          <p:val>
                                            <p:strVal val="#ppt_y"/>
                                          </p:val>
                                        </p:tav>
                                        <p:tav tm="100000">
                                          <p:val>
                                            <p:strVal val="#ppt_y"/>
                                          </p:val>
                                        </p:tav>
                                      </p:tavLst>
                                    </p:anim>
                                    <p:anim calcmode="lin" valueType="num">
                                      <p:cBhvr>
                                        <p:cTn id="3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dissolv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anim calcmode="lin" valueType="num">
                                      <p:cBhvr>
                                        <p:cTn id="5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dissolv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41" presetClass="entr" presetSubtype="0" fill="hold" grpId="0" nodeType="clickEffect">
                                  <p:stCondLst>
                                    <p:cond delay="0"/>
                                  </p:stCondLst>
                                  <p:iterate type="lt">
                                    <p:tmPct val="10000"/>
                                  </p:iterate>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9"/>
                                        </p:tgtEl>
                                        <p:attrNameLst>
                                          <p:attrName>ppt_y</p:attrName>
                                        </p:attrNameLst>
                                      </p:cBhvr>
                                      <p:tavLst>
                                        <p:tav tm="0">
                                          <p:val>
                                            <p:strVal val="#ppt_y"/>
                                          </p:val>
                                        </p:tav>
                                        <p:tav tm="100000">
                                          <p:val>
                                            <p:strVal val="#ppt_y"/>
                                          </p:val>
                                        </p:tav>
                                      </p:tavLst>
                                    </p:anim>
                                    <p:anim calcmode="lin" valueType="num">
                                      <p:cBhvr>
                                        <p:cTn id="6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9"/>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dissolve">
                                      <p:cBhvr>
                                        <p:cTn id="71" dur="500"/>
                                        <p:tgtEl>
                                          <p:spTgt spid="15"/>
                                        </p:tgtEl>
                                      </p:cBhvr>
                                    </p:animEffect>
                                  </p:childTnLst>
                                </p:cTn>
                              </p:par>
                            </p:childTnLst>
                          </p:cTn>
                        </p:par>
                      </p:childTnLst>
                    </p:cTn>
                  </p:par>
                  <p:par>
                    <p:cTn id="72" fill="hold">
                      <p:stCondLst>
                        <p:cond delay="indefinite"/>
                      </p:stCondLst>
                      <p:childTnLst>
                        <p:par>
                          <p:cTn id="73" fill="hold">
                            <p:stCondLst>
                              <p:cond delay="0"/>
                            </p:stCondLst>
                            <p:childTnLst>
                              <p:par>
                                <p:cTn id="74" presetID="41" presetClass="entr" presetSubtype="0" fill="hold" grpId="0" nodeType="clickEffect">
                                  <p:stCondLst>
                                    <p:cond delay="0"/>
                                  </p:stCondLst>
                                  <p:iterate type="lt">
                                    <p:tmPct val="10000"/>
                                  </p:iterate>
                                  <p:childTnLst>
                                    <p:set>
                                      <p:cBhvr>
                                        <p:cTn id="75" dur="1" fill="hold">
                                          <p:stCondLst>
                                            <p:cond delay="0"/>
                                          </p:stCondLst>
                                        </p:cTn>
                                        <p:tgtEl>
                                          <p:spTgt spid="10"/>
                                        </p:tgtEl>
                                        <p:attrNameLst>
                                          <p:attrName>style.visibility</p:attrName>
                                        </p:attrNameLst>
                                      </p:cBhvr>
                                      <p:to>
                                        <p:strVal val="visible"/>
                                      </p:to>
                                    </p:set>
                                    <p:anim calcmode="lin" valueType="num">
                                      <p:cBhvr>
                                        <p:cTn id="7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0"/>
                                        </p:tgtEl>
                                        <p:attrNameLst>
                                          <p:attrName>ppt_y</p:attrName>
                                        </p:attrNameLst>
                                      </p:cBhvr>
                                      <p:tavLst>
                                        <p:tav tm="0">
                                          <p:val>
                                            <p:strVal val="#ppt_y"/>
                                          </p:val>
                                        </p:tav>
                                        <p:tav tm="100000">
                                          <p:val>
                                            <p:strVal val="#ppt_y"/>
                                          </p:val>
                                        </p:tav>
                                      </p:tavLst>
                                    </p:anim>
                                    <p:anim calcmode="lin" valueType="num">
                                      <p:cBhvr>
                                        <p:cTn id="7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10"/>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dissolve">
                                      <p:cBhvr>
                                        <p:cTn id="85" dur="500"/>
                                        <p:tgtEl>
                                          <p:spTgt spid="16"/>
                                        </p:tgtEl>
                                      </p:cBhvr>
                                    </p:animEffect>
                                  </p:childTnLst>
                                </p:cTn>
                              </p:par>
                            </p:childTnLst>
                          </p:cTn>
                        </p:par>
                      </p:childTnLst>
                    </p:cTn>
                  </p:par>
                  <p:par>
                    <p:cTn id="86" fill="hold">
                      <p:stCondLst>
                        <p:cond delay="indefinite"/>
                      </p:stCondLst>
                      <p:childTnLst>
                        <p:par>
                          <p:cTn id="87" fill="hold">
                            <p:stCondLst>
                              <p:cond delay="0"/>
                            </p:stCondLst>
                            <p:childTnLst>
                              <p:par>
                                <p:cTn id="88" presetID="41" presetClass="entr" presetSubtype="0" fill="hold" grpId="0" nodeType="clickEffect">
                                  <p:stCondLst>
                                    <p:cond delay="0"/>
                                  </p:stCondLst>
                                  <p:iterate type="lt">
                                    <p:tmPct val="10000"/>
                                  </p:iterate>
                                  <p:childTnLst>
                                    <p:set>
                                      <p:cBhvr>
                                        <p:cTn id="89" dur="1" fill="hold">
                                          <p:stCondLst>
                                            <p:cond delay="0"/>
                                          </p:stCondLst>
                                        </p:cTn>
                                        <p:tgtEl>
                                          <p:spTgt spid="11"/>
                                        </p:tgtEl>
                                        <p:attrNameLst>
                                          <p:attrName>style.visibility</p:attrName>
                                        </p:attrNameLst>
                                      </p:cBhvr>
                                      <p:to>
                                        <p:strVal val="visible"/>
                                      </p:to>
                                    </p:set>
                                    <p:anim calcmode="lin" valueType="num">
                                      <p:cBhvr>
                                        <p:cTn id="9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11"/>
                                        </p:tgtEl>
                                        <p:attrNameLst>
                                          <p:attrName>ppt_y</p:attrName>
                                        </p:attrNameLst>
                                      </p:cBhvr>
                                      <p:tavLst>
                                        <p:tav tm="0">
                                          <p:val>
                                            <p:strVal val="#ppt_y"/>
                                          </p:val>
                                        </p:tav>
                                        <p:tav tm="100000">
                                          <p:val>
                                            <p:strVal val="#ppt_y"/>
                                          </p:val>
                                        </p:tav>
                                      </p:tavLst>
                                    </p:anim>
                                    <p:anim calcmode="lin" valueType="num">
                                      <p:cBhvr>
                                        <p:cTn id="9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11"/>
                                        </p:tgtEl>
                                      </p:cBhvr>
                                    </p:animEffect>
                                  </p:childTnLst>
                                </p:cTn>
                              </p:par>
                            </p:childTnLst>
                          </p:cTn>
                        </p:par>
                      </p:childTnLst>
                    </p:cTn>
                  </p:par>
                  <p:par>
                    <p:cTn id="95" fill="hold">
                      <p:stCondLst>
                        <p:cond delay="indefinite"/>
                      </p:stCondLst>
                      <p:childTnLst>
                        <p:par>
                          <p:cTn id="96" fill="hold">
                            <p:stCondLst>
                              <p:cond delay="0"/>
                            </p:stCondLst>
                            <p:childTnLst>
                              <p:par>
                                <p:cTn id="97" presetID="9" presetClass="entr" presetSubtype="0" fill="hold" grpId="0" nodeType="click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dissolve">
                                      <p:cBhvr>
                                        <p:cTn id="99" dur="500"/>
                                        <p:tgtEl>
                                          <p:spTgt spid="17"/>
                                        </p:tgtEl>
                                      </p:cBhvr>
                                    </p:animEffect>
                                  </p:childTnLst>
                                </p:cTn>
                              </p:par>
                            </p:childTnLst>
                          </p:cTn>
                        </p:par>
                      </p:childTnLst>
                    </p:cTn>
                  </p:par>
                  <p:par>
                    <p:cTn id="100" fill="hold">
                      <p:stCondLst>
                        <p:cond delay="indefinite"/>
                      </p:stCondLst>
                      <p:childTnLst>
                        <p:par>
                          <p:cTn id="101" fill="hold">
                            <p:stCondLst>
                              <p:cond delay="0"/>
                            </p:stCondLst>
                            <p:childTnLst>
                              <p:par>
                                <p:cTn id="102" presetID="9" presetClass="exit" presetSubtype="0" fill="hold" grpId="1" nodeType="clickEffect">
                                  <p:stCondLst>
                                    <p:cond delay="0"/>
                                  </p:stCondLst>
                                  <p:childTnLst>
                                    <p:animEffect transition="out" filter="dissolve">
                                      <p:cBhvr>
                                        <p:cTn id="103" dur="500"/>
                                        <p:tgtEl>
                                          <p:spTgt spid="2"/>
                                        </p:tgtEl>
                                      </p:cBhvr>
                                    </p:animEffect>
                                    <p:set>
                                      <p:cBhvr>
                                        <p:cTn id="104" dur="1" fill="hold">
                                          <p:stCondLst>
                                            <p:cond delay="499"/>
                                          </p:stCondLst>
                                        </p:cTn>
                                        <p:tgtEl>
                                          <p:spTgt spid="2"/>
                                        </p:tgtEl>
                                        <p:attrNameLst>
                                          <p:attrName>style.visibility</p:attrName>
                                        </p:attrNameLst>
                                      </p:cBhvr>
                                      <p:to>
                                        <p:strVal val="hidden"/>
                                      </p:to>
                                    </p:set>
                                  </p:childTnLst>
                                </p:cTn>
                              </p:par>
                              <p:par>
                                <p:cTn id="105" presetID="9" presetClass="entr" presetSubtype="0" fill="hold" grpId="0" nodeType="withEffect">
                                  <p:stCondLst>
                                    <p:cond delay="0"/>
                                  </p:stCondLst>
                                  <p:childTnLst>
                                    <p:set>
                                      <p:cBhvr>
                                        <p:cTn id="106" dur="1" fill="hold">
                                          <p:stCondLst>
                                            <p:cond delay="0"/>
                                          </p:stCondLst>
                                        </p:cTn>
                                        <p:tgtEl>
                                          <p:spTgt spid="19"/>
                                        </p:tgtEl>
                                        <p:attrNameLst>
                                          <p:attrName>style.visibility</p:attrName>
                                        </p:attrNameLst>
                                      </p:cBhvr>
                                      <p:to>
                                        <p:strVal val="visible"/>
                                      </p:to>
                                    </p:set>
                                    <p:animEffect transition="in" filter="dissolve">
                                      <p:cBhvr>
                                        <p:cTn id="10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p:bldP spid="2" grpId="1"/>
      <p:bldP spid="5" grpId="0"/>
      <p:bldP spid="6" grpId="0"/>
      <p:bldP spid="7" grpId="0"/>
      <p:bldP spid="8" grpId="0"/>
      <p:bldP spid="9" grpId="0"/>
      <p:bldP spid="10" grpId="0"/>
      <p:bldP spid="11" grpId="0"/>
      <p:bldP spid="12" grpId="0"/>
      <p:bldP spid="13" grpId="0"/>
      <p:bldP spid="14" grpId="0"/>
      <p:bldP spid="15" grpId="0"/>
      <p:bldP spid="16" grpId="0"/>
      <p:bldP spid="17"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Grp="1" noChangeAspect="1"/>
          </p:cNvPicPr>
          <p:nvPr>
            <p:ph idx="1"/>
          </p:nvPr>
        </p:nvPicPr>
        <p:blipFill>
          <a:blip r:embed="rId2">
            <a:alphaModFix amt="59000"/>
          </a:blip>
          <a:srcRect t="-8924" b="-8924"/>
          <a:stretch>
            <a:fillRect/>
          </a:stretch>
        </p:blipFill>
        <p:spPr>
          <a:xfrm>
            <a:off x="-9360" y="1546708"/>
            <a:ext cx="9153359" cy="5033995"/>
          </a:xfrm>
        </p:spPr>
      </p:pic>
      <p:sp>
        <p:nvSpPr>
          <p:cNvPr id="2" name="Title 1"/>
          <p:cNvSpPr>
            <a:spLocks noGrp="1"/>
          </p:cNvSpPr>
          <p:nvPr>
            <p:ph type="title"/>
          </p:nvPr>
        </p:nvSpPr>
        <p:spPr>
          <a:xfrm>
            <a:off x="163454" y="148887"/>
            <a:ext cx="8876815" cy="1485839"/>
          </a:xfrm>
        </p:spPr>
        <p:txBody>
          <a:bodyPr>
            <a:normAutofit fontScale="90000"/>
          </a:bodyPr>
          <a:lstStyle/>
          <a:p>
            <a:pPr algn="just"/>
            <a:r>
              <a:rPr lang="en-US" b="1" dirty="0"/>
              <a:t>Emily wants to go to Sakura-</a:t>
            </a:r>
            <a:r>
              <a:rPr lang="en-US" b="1" dirty="0" err="1"/>
              <a:t>machi</a:t>
            </a:r>
            <a:r>
              <a:rPr lang="en-US" b="1" dirty="0"/>
              <a:t> Park to see the cherry blossoms. How can she get there? Let’s find out.</a:t>
            </a:r>
          </a:p>
        </p:txBody>
      </p:sp>
      <p:pic>
        <p:nvPicPr>
          <p:cNvPr id="5" name="Picture 4"/>
          <p:cNvPicPr>
            <a:picLocks noChangeAspect="1"/>
          </p:cNvPicPr>
          <p:nvPr/>
        </p:nvPicPr>
        <p:blipFill rotWithShape="1">
          <a:blip r:embed="rId3"/>
          <a:srcRect l="1890" t="48835" r="91200" b="35396"/>
          <a:stretch/>
        </p:blipFill>
        <p:spPr>
          <a:xfrm>
            <a:off x="88011" y="4539515"/>
            <a:ext cx="1064841" cy="1716465"/>
          </a:xfrm>
          <a:prstGeom prst="rect">
            <a:avLst/>
          </a:prstGeom>
          <a:ln w="38100" cmpd="sng">
            <a:solidFill>
              <a:schemeClr val="tx1"/>
            </a:solidFill>
          </a:ln>
        </p:spPr>
      </p:pic>
      <p:sp>
        <p:nvSpPr>
          <p:cNvPr id="6" name="TextBox 5"/>
          <p:cNvSpPr txBox="1"/>
          <p:nvPr/>
        </p:nvSpPr>
        <p:spPr>
          <a:xfrm>
            <a:off x="1420793" y="4979638"/>
            <a:ext cx="7418301" cy="830997"/>
          </a:xfrm>
          <a:prstGeom prst="rect">
            <a:avLst/>
          </a:prstGeom>
          <a:solidFill>
            <a:srgbClr val="FFFFFF">
              <a:alpha val="76000"/>
            </a:srgbClr>
          </a:solidFill>
        </p:spPr>
        <p:txBody>
          <a:bodyPr wrap="square" rtlCol="0">
            <a:spAutoFit/>
          </a:bodyPr>
          <a:lstStyle/>
          <a:p>
            <a:r>
              <a:rPr lang="en-US" sz="2400" dirty="0"/>
              <a:t>If I were you, I would take the train for </a:t>
            </a:r>
            <a:r>
              <a:rPr lang="en-US" sz="2400" dirty="0" err="1"/>
              <a:t>Momiji-machi</a:t>
            </a:r>
            <a:r>
              <a:rPr lang="en-US" sz="2400" dirty="0"/>
              <a:t> via </a:t>
            </a:r>
            <a:r>
              <a:rPr lang="en-US" sz="2400" dirty="0" err="1"/>
              <a:t>Takemaru</a:t>
            </a:r>
            <a:r>
              <a:rPr lang="en-US" sz="2400" dirty="0"/>
              <a:t>. It’s the fastest route. It has less stops.</a:t>
            </a:r>
          </a:p>
        </p:txBody>
      </p:sp>
      <p:sp>
        <p:nvSpPr>
          <p:cNvPr id="19" name="Freeform 18"/>
          <p:cNvSpPr/>
          <p:nvPr/>
        </p:nvSpPr>
        <p:spPr>
          <a:xfrm>
            <a:off x="3797164" y="3357481"/>
            <a:ext cx="3357096" cy="364670"/>
          </a:xfrm>
          <a:custGeom>
            <a:avLst/>
            <a:gdLst>
              <a:gd name="connsiteX0" fmla="*/ 0 w 3357096"/>
              <a:gd name="connsiteY0" fmla="*/ 0 h 364670"/>
              <a:gd name="connsiteX1" fmla="*/ 1647115 w 3357096"/>
              <a:gd name="connsiteY1" fmla="*/ 100598 h 364670"/>
              <a:gd name="connsiteX2" fmla="*/ 3357096 w 3357096"/>
              <a:gd name="connsiteY2" fmla="*/ 364670 h 364670"/>
            </a:gdLst>
            <a:ahLst/>
            <a:cxnLst>
              <a:cxn ang="0">
                <a:pos x="connsiteX0" y="connsiteY0"/>
              </a:cxn>
              <a:cxn ang="0">
                <a:pos x="connsiteX1" y="connsiteY1"/>
              </a:cxn>
              <a:cxn ang="0">
                <a:pos x="connsiteX2" y="connsiteY2"/>
              </a:cxn>
            </a:cxnLst>
            <a:rect l="l" t="t" r="r" b="b"/>
            <a:pathLst>
              <a:path w="3357096" h="364670">
                <a:moveTo>
                  <a:pt x="0" y="0"/>
                </a:moveTo>
                <a:cubicBezTo>
                  <a:pt x="543799" y="19910"/>
                  <a:pt x="1087599" y="39820"/>
                  <a:pt x="1647115" y="100598"/>
                </a:cubicBezTo>
                <a:cubicBezTo>
                  <a:pt x="2206631" y="161376"/>
                  <a:pt x="3357096" y="364670"/>
                  <a:pt x="3357096" y="364670"/>
                </a:cubicBezTo>
              </a:path>
            </a:pathLst>
          </a:custGeom>
          <a:ln w="5715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FF0000"/>
              </a:solidFill>
            </a:endParaRPr>
          </a:p>
        </p:txBody>
      </p:sp>
      <p:cxnSp>
        <p:nvCxnSpPr>
          <p:cNvPr id="21" name="Straight Arrow Connector 20"/>
          <p:cNvCxnSpPr/>
          <p:nvPr/>
        </p:nvCxnSpPr>
        <p:spPr>
          <a:xfrm flipV="1">
            <a:off x="7129114" y="2691013"/>
            <a:ext cx="1521377" cy="1031138"/>
          </a:xfrm>
          <a:prstGeom prst="straightConnector1">
            <a:avLst/>
          </a:prstGeom>
          <a:ln w="571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rotWithShape="1">
          <a:blip r:embed="rId4"/>
          <a:srcRect l="40030" t="59428" r="53048" b="24803"/>
          <a:stretch/>
        </p:blipFill>
        <p:spPr>
          <a:xfrm>
            <a:off x="88012" y="4536309"/>
            <a:ext cx="1066554" cy="1716465"/>
          </a:xfrm>
          <a:prstGeom prst="rect">
            <a:avLst/>
          </a:prstGeom>
          <a:ln w="38100" cmpd="sng">
            <a:solidFill>
              <a:schemeClr val="tx1"/>
            </a:solidFill>
          </a:ln>
        </p:spPr>
      </p:pic>
      <p:sp>
        <p:nvSpPr>
          <p:cNvPr id="23" name="TextBox 22"/>
          <p:cNvSpPr txBox="1"/>
          <p:nvPr/>
        </p:nvSpPr>
        <p:spPr>
          <a:xfrm>
            <a:off x="1432074" y="4990930"/>
            <a:ext cx="7418301" cy="1200328"/>
          </a:xfrm>
          <a:prstGeom prst="rect">
            <a:avLst/>
          </a:prstGeom>
          <a:solidFill>
            <a:srgbClr val="FFFFFF">
              <a:alpha val="76000"/>
            </a:srgbClr>
          </a:solidFill>
        </p:spPr>
        <p:txBody>
          <a:bodyPr wrap="square" rtlCol="0">
            <a:spAutoFit/>
          </a:bodyPr>
          <a:lstStyle/>
          <a:p>
            <a:r>
              <a:rPr lang="en-US" sz="2400" dirty="0"/>
              <a:t>If I were you, I’d ride the bus. The bus stop is just in front of our house, so you don’t have to carry your bags to the station. But the bus is often late because of heavy traffic.</a:t>
            </a:r>
          </a:p>
        </p:txBody>
      </p:sp>
      <p:sp>
        <p:nvSpPr>
          <p:cNvPr id="24" name="Multiply 23"/>
          <p:cNvSpPr/>
          <p:nvPr/>
        </p:nvSpPr>
        <p:spPr>
          <a:xfrm>
            <a:off x="577313" y="2716669"/>
            <a:ext cx="295071" cy="297837"/>
          </a:xfrm>
          <a:prstGeom prst="mathMultiply">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Freeform 24"/>
          <p:cNvSpPr/>
          <p:nvPr/>
        </p:nvSpPr>
        <p:spPr>
          <a:xfrm>
            <a:off x="705605" y="2847746"/>
            <a:ext cx="6427421" cy="877119"/>
          </a:xfrm>
          <a:custGeom>
            <a:avLst/>
            <a:gdLst>
              <a:gd name="connsiteX0" fmla="*/ 0 w 6427421"/>
              <a:gd name="connsiteY0" fmla="*/ 0 h 877119"/>
              <a:gd name="connsiteX1" fmla="*/ 1731940 w 6427421"/>
              <a:gd name="connsiteY1" fmla="*/ 218070 h 877119"/>
              <a:gd name="connsiteX2" fmla="*/ 3374075 w 6427421"/>
              <a:gd name="connsiteY2" fmla="*/ 577245 h 877119"/>
              <a:gd name="connsiteX3" fmla="*/ 4887919 w 6427421"/>
              <a:gd name="connsiteY3" fmla="*/ 846627 h 877119"/>
              <a:gd name="connsiteX4" fmla="*/ 6427421 w 6427421"/>
              <a:gd name="connsiteY4" fmla="*/ 859454 h 877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7421" h="877119">
                <a:moveTo>
                  <a:pt x="0" y="0"/>
                </a:moveTo>
                <a:cubicBezTo>
                  <a:pt x="584797" y="60931"/>
                  <a:pt x="1169594" y="121863"/>
                  <a:pt x="1731940" y="218070"/>
                </a:cubicBezTo>
                <a:cubicBezTo>
                  <a:pt x="2294286" y="314278"/>
                  <a:pt x="2848079" y="472486"/>
                  <a:pt x="3374075" y="577245"/>
                </a:cubicBezTo>
                <a:cubicBezTo>
                  <a:pt x="3900071" y="682004"/>
                  <a:pt x="4379028" y="799592"/>
                  <a:pt x="4887919" y="846627"/>
                </a:cubicBezTo>
                <a:cubicBezTo>
                  <a:pt x="5396810" y="893662"/>
                  <a:pt x="5912115" y="876558"/>
                  <a:pt x="6427421" y="859454"/>
                </a:cubicBezTo>
              </a:path>
            </a:pathLst>
          </a:custGeom>
          <a:ln w="571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Multiply 25"/>
          <p:cNvSpPr/>
          <p:nvPr/>
        </p:nvSpPr>
        <p:spPr>
          <a:xfrm>
            <a:off x="7032894" y="3563118"/>
            <a:ext cx="295071" cy="297837"/>
          </a:xfrm>
          <a:prstGeom prst="mathMultiply">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rotWithShape="1">
          <a:blip r:embed="rId5"/>
          <a:srcRect l="2646" t="74227" r="90432" b="8647"/>
          <a:stretch/>
        </p:blipFill>
        <p:spPr>
          <a:xfrm>
            <a:off x="86298" y="4391250"/>
            <a:ext cx="1066554" cy="1864147"/>
          </a:xfrm>
          <a:prstGeom prst="rect">
            <a:avLst/>
          </a:prstGeom>
          <a:ln w="38100" cmpd="sng">
            <a:solidFill>
              <a:schemeClr val="tx1"/>
            </a:solidFill>
          </a:ln>
        </p:spPr>
      </p:pic>
      <p:sp>
        <p:nvSpPr>
          <p:cNvPr id="28" name="TextBox 27"/>
          <p:cNvSpPr txBox="1"/>
          <p:nvPr/>
        </p:nvSpPr>
        <p:spPr>
          <a:xfrm>
            <a:off x="1430526" y="4989394"/>
            <a:ext cx="7418301" cy="1200328"/>
          </a:xfrm>
          <a:prstGeom prst="rect">
            <a:avLst/>
          </a:prstGeom>
          <a:solidFill>
            <a:srgbClr val="FFFFFF">
              <a:alpha val="76000"/>
            </a:srgbClr>
          </a:solidFill>
        </p:spPr>
        <p:txBody>
          <a:bodyPr wrap="square" rtlCol="0">
            <a:spAutoFit/>
          </a:bodyPr>
          <a:lstStyle/>
          <a:p>
            <a:r>
              <a:rPr lang="en-US" sz="2400" dirty="0"/>
              <a:t>If I were you, I’d use the train that goes by Chuo Stadium. It costs a little more than Keisuke’s idea, but it’s not crowded.</a:t>
            </a:r>
          </a:p>
        </p:txBody>
      </p:sp>
      <p:sp>
        <p:nvSpPr>
          <p:cNvPr id="29" name="Freeform 28"/>
          <p:cNvSpPr/>
          <p:nvPr/>
        </p:nvSpPr>
        <p:spPr>
          <a:xfrm>
            <a:off x="1403590" y="2552709"/>
            <a:ext cx="4408030" cy="2090912"/>
          </a:xfrm>
          <a:custGeom>
            <a:avLst/>
            <a:gdLst>
              <a:gd name="connsiteX0" fmla="*/ 20449 w 4408030"/>
              <a:gd name="connsiteY0" fmla="*/ 0 h 2090912"/>
              <a:gd name="connsiteX1" fmla="*/ 7620 w 4408030"/>
              <a:gd name="connsiteY1" fmla="*/ 897938 h 2090912"/>
              <a:gd name="connsiteX2" fmla="*/ 123083 w 4408030"/>
              <a:gd name="connsiteY2" fmla="*/ 1282768 h 2090912"/>
              <a:gd name="connsiteX3" fmla="*/ 584933 w 4408030"/>
              <a:gd name="connsiteY3" fmla="*/ 1513666 h 2090912"/>
              <a:gd name="connsiteX4" fmla="*/ 1406001 w 4408030"/>
              <a:gd name="connsiteY4" fmla="*/ 1667599 h 2090912"/>
              <a:gd name="connsiteX5" fmla="*/ 3368866 w 4408030"/>
              <a:gd name="connsiteY5" fmla="*/ 1949808 h 2090912"/>
              <a:gd name="connsiteX6" fmla="*/ 4408030 w 4408030"/>
              <a:gd name="connsiteY6" fmla="*/ 2090912 h 2090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8030" h="2090912">
                <a:moveTo>
                  <a:pt x="20449" y="0"/>
                </a:moveTo>
                <a:cubicBezTo>
                  <a:pt x="5481" y="342071"/>
                  <a:pt x="-9486" y="684143"/>
                  <a:pt x="7620" y="897938"/>
                </a:cubicBezTo>
                <a:cubicBezTo>
                  <a:pt x="24726" y="1111733"/>
                  <a:pt x="26864" y="1180147"/>
                  <a:pt x="123083" y="1282768"/>
                </a:cubicBezTo>
                <a:cubicBezTo>
                  <a:pt x="219302" y="1385389"/>
                  <a:pt x="371113" y="1449528"/>
                  <a:pt x="584933" y="1513666"/>
                </a:cubicBezTo>
                <a:cubicBezTo>
                  <a:pt x="798753" y="1577804"/>
                  <a:pt x="942012" y="1594909"/>
                  <a:pt x="1406001" y="1667599"/>
                </a:cubicBezTo>
                <a:cubicBezTo>
                  <a:pt x="1869990" y="1740289"/>
                  <a:pt x="3368866" y="1949808"/>
                  <a:pt x="3368866" y="1949808"/>
                </a:cubicBezTo>
                <a:lnTo>
                  <a:pt x="4408030" y="2090912"/>
                </a:lnTo>
              </a:path>
            </a:pathLst>
          </a:custGeom>
          <a:ln w="5715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1" name="Straight Arrow Connector 30"/>
          <p:cNvCxnSpPr/>
          <p:nvPr/>
        </p:nvCxnSpPr>
        <p:spPr>
          <a:xfrm flipV="1">
            <a:off x="5785962" y="2716669"/>
            <a:ext cx="2719787" cy="1926952"/>
          </a:xfrm>
          <a:prstGeom prst="straightConnector1">
            <a:avLst/>
          </a:prstGeom>
          <a:ln w="571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34" name="Picture 33"/>
          <p:cNvPicPr>
            <a:picLocks noChangeAspect="1"/>
          </p:cNvPicPr>
          <p:nvPr/>
        </p:nvPicPr>
        <p:blipFill rotWithShape="1">
          <a:blip r:embed="rId5"/>
          <a:srcRect l="38948" t="79887" r="54130" b="2987"/>
          <a:stretch/>
        </p:blipFill>
        <p:spPr>
          <a:xfrm>
            <a:off x="93272" y="4392384"/>
            <a:ext cx="1066554" cy="1864147"/>
          </a:xfrm>
          <a:prstGeom prst="rect">
            <a:avLst/>
          </a:prstGeom>
          <a:ln w="38100" cmpd="sng">
            <a:solidFill>
              <a:schemeClr val="tx1"/>
            </a:solidFill>
          </a:ln>
        </p:spPr>
      </p:pic>
      <p:sp>
        <p:nvSpPr>
          <p:cNvPr id="38" name="Freeform 37"/>
          <p:cNvSpPr/>
          <p:nvPr/>
        </p:nvSpPr>
        <p:spPr>
          <a:xfrm>
            <a:off x="2309253" y="3707200"/>
            <a:ext cx="6222867" cy="1809425"/>
          </a:xfrm>
          <a:custGeom>
            <a:avLst/>
            <a:gdLst>
              <a:gd name="connsiteX0" fmla="*/ 4836602 w 6222867"/>
              <a:gd name="connsiteY0" fmla="*/ 0 h 1809425"/>
              <a:gd name="connsiteX1" fmla="*/ 5619182 w 6222867"/>
              <a:gd name="connsiteY1" fmla="*/ 230899 h 1809425"/>
              <a:gd name="connsiteX2" fmla="*/ 6055374 w 6222867"/>
              <a:gd name="connsiteY2" fmla="*/ 500280 h 1809425"/>
              <a:gd name="connsiteX3" fmla="*/ 6222154 w 6222867"/>
              <a:gd name="connsiteY3" fmla="*/ 923594 h 1809425"/>
              <a:gd name="connsiteX4" fmla="*/ 6093862 w 6222867"/>
              <a:gd name="connsiteY4" fmla="*/ 1359735 h 1809425"/>
              <a:gd name="connsiteX5" fmla="*/ 5632011 w 6222867"/>
              <a:gd name="connsiteY5" fmla="*/ 1641944 h 1809425"/>
              <a:gd name="connsiteX6" fmla="*/ 4977723 w 6222867"/>
              <a:gd name="connsiteY6" fmla="*/ 1770221 h 1809425"/>
              <a:gd name="connsiteX7" fmla="*/ 4143826 w 6222867"/>
              <a:gd name="connsiteY7" fmla="*/ 1808704 h 1809425"/>
              <a:gd name="connsiteX8" fmla="*/ 3361246 w 6222867"/>
              <a:gd name="connsiteY8" fmla="*/ 1744565 h 1809425"/>
              <a:gd name="connsiteX9" fmla="*/ 2540178 w 6222867"/>
              <a:gd name="connsiteY9" fmla="*/ 1616288 h 1809425"/>
              <a:gd name="connsiteX10" fmla="*/ 1757598 w 6222867"/>
              <a:gd name="connsiteY10" fmla="*/ 1475184 h 1809425"/>
              <a:gd name="connsiteX11" fmla="*/ 1167456 w 6222867"/>
              <a:gd name="connsiteY11" fmla="*/ 1308424 h 1809425"/>
              <a:gd name="connsiteX12" fmla="*/ 692776 w 6222867"/>
              <a:gd name="connsiteY12" fmla="*/ 1128836 h 1809425"/>
              <a:gd name="connsiteX13" fmla="*/ 128292 w 6222867"/>
              <a:gd name="connsiteY13" fmla="*/ 756834 h 1809425"/>
              <a:gd name="connsiteX14" fmla="*/ 0 w 6222867"/>
              <a:gd name="connsiteY14" fmla="*/ 423314 h 180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222867" h="1809425">
                <a:moveTo>
                  <a:pt x="4836602" y="0"/>
                </a:moveTo>
                <a:cubicBezTo>
                  <a:pt x="5126327" y="73759"/>
                  <a:pt x="5416053" y="147519"/>
                  <a:pt x="5619182" y="230899"/>
                </a:cubicBezTo>
                <a:cubicBezTo>
                  <a:pt x="5822311" y="314279"/>
                  <a:pt x="5954879" y="384831"/>
                  <a:pt x="6055374" y="500280"/>
                </a:cubicBezTo>
                <a:cubicBezTo>
                  <a:pt x="6155869" y="615729"/>
                  <a:pt x="6215739" y="780352"/>
                  <a:pt x="6222154" y="923594"/>
                </a:cubicBezTo>
                <a:cubicBezTo>
                  <a:pt x="6228569" y="1066837"/>
                  <a:pt x="6192219" y="1240010"/>
                  <a:pt x="6093862" y="1359735"/>
                </a:cubicBezTo>
                <a:cubicBezTo>
                  <a:pt x="5995505" y="1479460"/>
                  <a:pt x="5818034" y="1573530"/>
                  <a:pt x="5632011" y="1641944"/>
                </a:cubicBezTo>
                <a:cubicBezTo>
                  <a:pt x="5445988" y="1710358"/>
                  <a:pt x="5225754" y="1742428"/>
                  <a:pt x="4977723" y="1770221"/>
                </a:cubicBezTo>
                <a:cubicBezTo>
                  <a:pt x="4729692" y="1798014"/>
                  <a:pt x="4413239" y="1812980"/>
                  <a:pt x="4143826" y="1808704"/>
                </a:cubicBezTo>
                <a:cubicBezTo>
                  <a:pt x="3874413" y="1804428"/>
                  <a:pt x="3628521" y="1776634"/>
                  <a:pt x="3361246" y="1744565"/>
                </a:cubicBezTo>
                <a:cubicBezTo>
                  <a:pt x="3093971" y="1712496"/>
                  <a:pt x="2807453" y="1661185"/>
                  <a:pt x="2540178" y="1616288"/>
                </a:cubicBezTo>
                <a:cubicBezTo>
                  <a:pt x="2272903" y="1571391"/>
                  <a:pt x="1986385" y="1526495"/>
                  <a:pt x="1757598" y="1475184"/>
                </a:cubicBezTo>
                <a:cubicBezTo>
                  <a:pt x="1528811" y="1423873"/>
                  <a:pt x="1344926" y="1366149"/>
                  <a:pt x="1167456" y="1308424"/>
                </a:cubicBezTo>
                <a:cubicBezTo>
                  <a:pt x="989986" y="1250699"/>
                  <a:pt x="865970" y="1220768"/>
                  <a:pt x="692776" y="1128836"/>
                </a:cubicBezTo>
                <a:cubicBezTo>
                  <a:pt x="519582" y="1036904"/>
                  <a:pt x="243755" y="874421"/>
                  <a:pt x="128292" y="756834"/>
                </a:cubicBezTo>
                <a:cubicBezTo>
                  <a:pt x="12829" y="639247"/>
                  <a:pt x="0" y="423314"/>
                  <a:pt x="0" y="423314"/>
                </a:cubicBezTo>
              </a:path>
            </a:pathLst>
          </a:custGeom>
          <a:ln w="5715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 name="Freeform 41"/>
          <p:cNvSpPr/>
          <p:nvPr/>
        </p:nvSpPr>
        <p:spPr>
          <a:xfrm>
            <a:off x="1407507" y="2565537"/>
            <a:ext cx="901746" cy="1590632"/>
          </a:xfrm>
          <a:custGeom>
            <a:avLst/>
            <a:gdLst>
              <a:gd name="connsiteX0" fmla="*/ 3703 w 901746"/>
              <a:gd name="connsiteY0" fmla="*/ 0 h 1590632"/>
              <a:gd name="connsiteX1" fmla="*/ 3703 w 901746"/>
              <a:gd name="connsiteY1" fmla="*/ 859454 h 1590632"/>
              <a:gd name="connsiteX2" fmla="*/ 42191 w 901746"/>
              <a:gd name="connsiteY2" fmla="*/ 1167319 h 1590632"/>
              <a:gd name="connsiteX3" fmla="*/ 273116 w 901746"/>
              <a:gd name="connsiteY3" fmla="*/ 1385389 h 1590632"/>
              <a:gd name="connsiteX4" fmla="*/ 901746 w 901746"/>
              <a:gd name="connsiteY4" fmla="*/ 1590632 h 1590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746" h="1590632">
                <a:moveTo>
                  <a:pt x="3703" y="0"/>
                </a:moveTo>
                <a:cubicBezTo>
                  <a:pt x="495" y="332450"/>
                  <a:pt x="-2712" y="664901"/>
                  <a:pt x="3703" y="859454"/>
                </a:cubicBezTo>
                <a:cubicBezTo>
                  <a:pt x="10118" y="1054007"/>
                  <a:pt x="-2711" y="1079663"/>
                  <a:pt x="42191" y="1167319"/>
                </a:cubicBezTo>
                <a:cubicBezTo>
                  <a:pt x="87093" y="1254975"/>
                  <a:pt x="129857" y="1314837"/>
                  <a:pt x="273116" y="1385389"/>
                </a:cubicBezTo>
                <a:cubicBezTo>
                  <a:pt x="416375" y="1455941"/>
                  <a:pt x="901746" y="1590632"/>
                  <a:pt x="901746" y="1590632"/>
                </a:cubicBezTo>
              </a:path>
            </a:pathLst>
          </a:custGeom>
          <a:ln w="5715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TextBox 35"/>
          <p:cNvSpPr txBox="1"/>
          <p:nvPr/>
        </p:nvSpPr>
        <p:spPr>
          <a:xfrm>
            <a:off x="1441807" y="4987858"/>
            <a:ext cx="7418301" cy="830997"/>
          </a:xfrm>
          <a:prstGeom prst="rect">
            <a:avLst/>
          </a:prstGeom>
          <a:solidFill>
            <a:srgbClr val="FFFFFF">
              <a:alpha val="76000"/>
            </a:srgbClr>
          </a:solidFill>
        </p:spPr>
        <p:txBody>
          <a:bodyPr wrap="square" rtlCol="0">
            <a:spAutoFit/>
          </a:bodyPr>
          <a:lstStyle/>
          <a:p>
            <a:r>
              <a:rPr lang="en-US" sz="2400" dirty="0"/>
              <a:t>If I were you, I would take the seaside route. The ocean view is beautiful.</a:t>
            </a:r>
          </a:p>
        </p:txBody>
      </p:sp>
      <p:cxnSp>
        <p:nvCxnSpPr>
          <p:cNvPr id="30" name="Straight Arrow Connector 29">
            <a:extLst>
              <a:ext uri="{FF2B5EF4-FFF2-40B4-BE49-F238E27FC236}">
                <a16:creationId xmlns:a16="http://schemas.microsoft.com/office/drawing/2014/main" id="{6958A79D-C1F5-6041-AB41-A9D56813502C}"/>
              </a:ext>
            </a:extLst>
          </p:cNvPr>
          <p:cNvCxnSpPr>
            <a:cxnSpLocks/>
            <a:stCxn id="38" idx="0"/>
          </p:cNvCxnSpPr>
          <p:nvPr/>
        </p:nvCxnSpPr>
        <p:spPr>
          <a:xfrm flipH="1" flipV="1">
            <a:off x="6781191" y="3650286"/>
            <a:ext cx="364664" cy="56914"/>
          </a:xfrm>
          <a:prstGeom prst="straightConnector1">
            <a:avLst/>
          </a:prstGeom>
          <a:ln w="571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87983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par>
                                <p:cTn id="16" presetID="9"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dissolv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nodeType="clickEffect">
                                  <p:stCondLst>
                                    <p:cond delay="0"/>
                                  </p:stCondLst>
                                  <p:childTnLst>
                                    <p:animEffect transition="out" filter="dissolv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par>
                                <p:cTn id="24" presetID="9" presetClass="exit" presetSubtype="0" fill="hold" grpId="1" nodeType="withEffect">
                                  <p:stCondLst>
                                    <p:cond delay="0"/>
                                  </p:stCondLst>
                                  <p:childTnLst>
                                    <p:animEffect transition="out" filter="dissolv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par>
                                <p:cTn id="27" presetID="9" presetClass="exit" presetSubtype="0" fill="hold" grpId="1" nodeType="withEffect">
                                  <p:stCondLst>
                                    <p:cond delay="0"/>
                                  </p:stCondLst>
                                  <p:childTnLst>
                                    <p:animEffect transition="out" filter="dissolve">
                                      <p:cBhvr>
                                        <p:cTn id="28" dur="500"/>
                                        <p:tgtEl>
                                          <p:spTgt spid="19"/>
                                        </p:tgtEl>
                                      </p:cBhvr>
                                    </p:animEffect>
                                    <p:set>
                                      <p:cBhvr>
                                        <p:cTn id="29" dur="1" fill="hold">
                                          <p:stCondLst>
                                            <p:cond delay="499"/>
                                          </p:stCondLst>
                                        </p:cTn>
                                        <p:tgtEl>
                                          <p:spTgt spid="19"/>
                                        </p:tgtEl>
                                        <p:attrNameLst>
                                          <p:attrName>style.visibility</p:attrName>
                                        </p:attrNameLst>
                                      </p:cBhvr>
                                      <p:to>
                                        <p:strVal val="hidden"/>
                                      </p:to>
                                    </p:set>
                                  </p:childTnLst>
                                </p:cTn>
                              </p:par>
                              <p:par>
                                <p:cTn id="30" presetID="9" presetClass="exit" presetSubtype="0" fill="hold" nodeType="withEffect">
                                  <p:stCondLst>
                                    <p:cond delay="0"/>
                                  </p:stCondLst>
                                  <p:childTnLst>
                                    <p:animEffect transition="out" filter="dissolve">
                                      <p:cBhvr>
                                        <p:cTn id="31" dur="500"/>
                                        <p:tgtEl>
                                          <p:spTgt spid="21"/>
                                        </p:tgtEl>
                                      </p:cBhvr>
                                    </p:animEffect>
                                    <p:set>
                                      <p:cBhvr>
                                        <p:cTn id="32" dur="1" fill="hold">
                                          <p:stCondLst>
                                            <p:cond delay="499"/>
                                          </p:stCondLst>
                                        </p:cTn>
                                        <p:tgtEl>
                                          <p:spTgt spid="21"/>
                                        </p:tgtEl>
                                        <p:attrNameLst>
                                          <p:attrName>style.visibility</p:attrName>
                                        </p:attrNameLst>
                                      </p:cBhvr>
                                      <p:to>
                                        <p:strVal val="hidden"/>
                                      </p:to>
                                    </p:set>
                                  </p:childTnLst>
                                </p:cTn>
                              </p:par>
                              <p:par>
                                <p:cTn id="33" presetID="9"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dissolve">
                                      <p:cBhvr>
                                        <p:cTn id="35" dur="500"/>
                                        <p:tgtEl>
                                          <p:spTgt spid="22"/>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dissolv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dissolve">
                                      <p:cBhvr>
                                        <p:cTn id="43" dur="500"/>
                                        <p:tgtEl>
                                          <p:spTgt spid="24"/>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dissolve">
                                      <p:cBhvr>
                                        <p:cTn id="46" dur="500"/>
                                        <p:tgtEl>
                                          <p:spTgt spid="25"/>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dissolve">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xit" presetSubtype="0" fill="hold" nodeType="clickEffect">
                                  <p:stCondLst>
                                    <p:cond delay="0"/>
                                  </p:stCondLst>
                                  <p:childTnLst>
                                    <p:animEffect transition="out" filter="dissolve">
                                      <p:cBhvr>
                                        <p:cTn id="53" dur="500"/>
                                        <p:tgtEl>
                                          <p:spTgt spid="22"/>
                                        </p:tgtEl>
                                      </p:cBhvr>
                                    </p:animEffect>
                                    <p:set>
                                      <p:cBhvr>
                                        <p:cTn id="54" dur="1" fill="hold">
                                          <p:stCondLst>
                                            <p:cond delay="499"/>
                                          </p:stCondLst>
                                        </p:cTn>
                                        <p:tgtEl>
                                          <p:spTgt spid="22"/>
                                        </p:tgtEl>
                                        <p:attrNameLst>
                                          <p:attrName>style.visibility</p:attrName>
                                        </p:attrNameLst>
                                      </p:cBhvr>
                                      <p:to>
                                        <p:strVal val="hidden"/>
                                      </p:to>
                                    </p:set>
                                  </p:childTnLst>
                                </p:cTn>
                              </p:par>
                              <p:par>
                                <p:cTn id="55" presetID="9" presetClass="exit" presetSubtype="0" fill="hold" grpId="1" nodeType="withEffect">
                                  <p:stCondLst>
                                    <p:cond delay="0"/>
                                  </p:stCondLst>
                                  <p:childTnLst>
                                    <p:animEffect transition="out" filter="dissolve">
                                      <p:cBhvr>
                                        <p:cTn id="56" dur="500"/>
                                        <p:tgtEl>
                                          <p:spTgt spid="23"/>
                                        </p:tgtEl>
                                      </p:cBhvr>
                                    </p:animEffect>
                                    <p:set>
                                      <p:cBhvr>
                                        <p:cTn id="57" dur="1" fill="hold">
                                          <p:stCondLst>
                                            <p:cond delay="499"/>
                                          </p:stCondLst>
                                        </p:cTn>
                                        <p:tgtEl>
                                          <p:spTgt spid="23"/>
                                        </p:tgtEl>
                                        <p:attrNameLst>
                                          <p:attrName>style.visibility</p:attrName>
                                        </p:attrNameLst>
                                      </p:cBhvr>
                                      <p:to>
                                        <p:strVal val="hidden"/>
                                      </p:to>
                                    </p:set>
                                  </p:childTnLst>
                                </p:cTn>
                              </p:par>
                              <p:par>
                                <p:cTn id="58" presetID="9" presetClass="exit" presetSubtype="0" fill="hold" grpId="1" nodeType="withEffect">
                                  <p:stCondLst>
                                    <p:cond delay="0"/>
                                  </p:stCondLst>
                                  <p:childTnLst>
                                    <p:animEffect transition="out" filter="dissolve">
                                      <p:cBhvr>
                                        <p:cTn id="59" dur="500"/>
                                        <p:tgtEl>
                                          <p:spTgt spid="24"/>
                                        </p:tgtEl>
                                      </p:cBhvr>
                                    </p:animEffect>
                                    <p:set>
                                      <p:cBhvr>
                                        <p:cTn id="60" dur="1" fill="hold">
                                          <p:stCondLst>
                                            <p:cond delay="499"/>
                                          </p:stCondLst>
                                        </p:cTn>
                                        <p:tgtEl>
                                          <p:spTgt spid="24"/>
                                        </p:tgtEl>
                                        <p:attrNameLst>
                                          <p:attrName>style.visibility</p:attrName>
                                        </p:attrNameLst>
                                      </p:cBhvr>
                                      <p:to>
                                        <p:strVal val="hidden"/>
                                      </p:to>
                                    </p:set>
                                  </p:childTnLst>
                                </p:cTn>
                              </p:par>
                              <p:par>
                                <p:cTn id="61" presetID="9" presetClass="exit" presetSubtype="0" fill="hold" grpId="1" nodeType="withEffect">
                                  <p:stCondLst>
                                    <p:cond delay="0"/>
                                  </p:stCondLst>
                                  <p:childTnLst>
                                    <p:animEffect transition="out" filter="dissolve">
                                      <p:cBhvr>
                                        <p:cTn id="62" dur="500"/>
                                        <p:tgtEl>
                                          <p:spTgt spid="25"/>
                                        </p:tgtEl>
                                      </p:cBhvr>
                                    </p:animEffect>
                                    <p:set>
                                      <p:cBhvr>
                                        <p:cTn id="63" dur="1" fill="hold">
                                          <p:stCondLst>
                                            <p:cond delay="499"/>
                                          </p:stCondLst>
                                        </p:cTn>
                                        <p:tgtEl>
                                          <p:spTgt spid="25"/>
                                        </p:tgtEl>
                                        <p:attrNameLst>
                                          <p:attrName>style.visibility</p:attrName>
                                        </p:attrNameLst>
                                      </p:cBhvr>
                                      <p:to>
                                        <p:strVal val="hidden"/>
                                      </p:to>
                                    </p:set>
                                  </p:childTnLst>
                                </p:cTn>
                              </p:par>
                              <p:par>
                                <p:cTn id="64" presetID="9" presetClass="exit" presetSubtype="0" fill="hold" grpId="1" nodeType="withEffect">
                                  <p:stCondLst>
                                    <p:cond delay="0"/>
                                  </p:stCondLst>
                                  <p:childTnLst>
                                    <p:animEffect transition="out" filter="dissolve">
                                      <p:cBhvr>
                                        <p:cTn id="65" dur="500"/>
                                        <p:tgtEl>
                                          <p:spTgt spid="26"/>
                                        </p:tgtEl>
                                      </p:cBhvr>
                                    </p:animEffect>
                                    <p:set>
                                      <p:cBhvr>
                                        <p:cTn id="66" dur="1" fill="hold">
                                          <p:stCondLst>
                                            <p:cond delay="499"/>
                                          </p:stCondLst>
                                        </p:cTn>
                                        <p:tgtEl>
                                          <p:spTgt spid="26"/>
                                        </p:tgtEl>
                                        <p:attrNameLst>
                                          <p:attrName>style.visibility</p:attrName>
                                        </p:attrNameLst>
                                      </p:cBhvr>
                                      <p:to>
                                        <p:strVal val="hidden"/>
                                      </p:to>
                                    </p:set>
                                  </p:childTnLst>
                                </p:cTn>
                              </p:par>
                              <p:par>
                                <p:cTn id="67" presetID="9" presetClass="entr" presetSubtype="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dissolve">
                                      <p:cBhvr>
                                        <p:cTn id="69" dur="500"/>
                                        <p:tgtEl>
                                          <p:spTgt spid="27"/>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dissolve">
                                      <p:cBhvr>
                                        <p:cTn id="72" dur="500"/>
                                        <p:tgtEl>
                                          <p:spTgt spid="28"/>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dissolve">
                                      <p:cBhvr>
                                        <p:cTn id="77" dur="500"/>
                                        <p:tgtEl>
                                          <p:spTgt spid="31"/>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dissolve">
                                      <p:cBhvr>
                                        <p:cTn id="80" dur="500"/>
                                        <p:tgtEl>
                                          <p:spTgt spid="29"/>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xit" presetSubtype="0" fill="hold" nodeType="clickEffect">
                                  <p:stCondLst>
                                    <p:cond delay="0"/>
                                  </p:stCondLst>
                                  <p:childTnLst>
                                    <p:animEffect transition="out" filter="dissolve">
                                      <p:cBhvr>
                                        <p:cTn id="84" dur="500"/>
                                        <p:tgtEl>
                                          <p:spTgt spid="27"/>
                                        </p:tgtEl>
                                      </p:cBhvr>
                                    </p:animEffect>
                                    <p:set>
                                      <p:cBhvr>
                                        <p:cTn id="85" dur="1" fill="hold">
                                          <p:stCondLst>
                                            <p:cond delay="499"/>
                                          </p:stCondLst>
                                        </p:cTn>
                                        <p:tgtEl>
                                          <p:spTgt spid="27"/>
                                        </p:tgtEl>
                                        <p:attrNameLst>
                                          <p:attrName>style.visibility</p:attrName>
                                        </p:attrNameLst>
                                      </p:cBhvr>
                                      <p:to>
                                        <p:strVal val="hidden"/>
                                      </p:to>
                                    </p:set>
                                  </p:childTnLst>
                                </p:cTn>
                              </p:par>
                              <p:par>
                                <p:cTn id="86" presetID="9" presetClass="exit" presetSubtype="0" fill="hold" grpId="1" nodeType="withEffect">
                                  <p:stCondLst>
                                    <p:cond delay="0"/>
                                  </p:stCondLst>
                                  <p:childTnLst>
                                    <p:animEffect transition="out" filter="dissolve">
                                      <p:cBhvr>
                                        <p:cTn id="87" dur="500"/>
                                        <p:tgtEl>
                                          <p:spTgt spid="28"/>
                                        </p:tgtEl>
                                      </p:cBhvr>
                                    </p:animEffect>
                                    <p:set>
                                      <p:cBhvr>
                                        <p:cTn id="88" dur="1" fill="hold">
                                          <p:stCondLst>
                                            <p:cond delay="499"/>
                                          </p:stCondLst>
                                        </p:cTn>
                                        <p:tgtEl>
                                          <p:spTgt spid="28"/>
                                        </p:tgtEl>
                                        <p:attrNameLst>
                                          <p:attrName>style.visibility</p:attrName>
                                        </p:attrNameLst>
                                      </p:cBhvr>
                                      <p:to>
                                        <p:strVal val="hidden"/>
                                      </p:to>
                                    </p:set>
                                  </p:childTnLst>
                                </p:cTn>
                              </p:par>
                              <p:par>
                                <p:cTn id="89" presetID="9" presetClass="exit" presetSubtype="0" fill="hold" nodeType="withEffect">
                                  <p:stCondLst>
                                    <p:cond delay="0"/>
                                  </p:stCondLst>
                                  <p:childTnLst>
                                    <p:animEffect transition="out" filter="dissolve">
                                      <p:cBhvr>
                                        <p:cTn id="90" dur="500"/>
                                        <p:tgtEl>
                                          <p:spTgt spid="31"/>
                                        </p:tgtEl>
                                      </p:cBhvr>
                                    </p:animEffect>
                                    <p:set>
                                      <p:cBhvr>
                                        <p:cTn id="91" dur="1" fill="hold">
                                          <p:stCondLst>
                                            <p:cond delay="499"/>
                                          </p:stCondLst>
                                        </p:cTn>
                                        <p:tgtEl>
                                          <p:spTgt spid="31"/>
                                        </p:tgtEl>
                                        <p:attrNameLst>
                                          <p:attrName>style.visibility</p:attrName>
                                        </p:attrNameLst>
                                      </p:cBhvr>
                                      <p:to>
                                        <p:strVal val="hidden"/>
                                      </p:to>
                                    </p:set>
                                  </p:childTnLst>
                                </p:cTn>
                              </p:par>
                              <p:par>
                                <p:cTn id="92" presetID="9" presetClass="exit" presetSubtype="0" fill="hold" grpId="1" nodeType="withEffect">
                                  <p:stCondLst>
                                    <p:cond delay="0"/>
                                  </p:stCondLst>
                                  <p:childTnLst>
                                    <p:animEffect transition="out" filter="dissolve">
                                      <p:cBhvr>
                                        <p:cTn id="93" dur="500"/>
                                        <p:tgtEl>
                                          <p:spTgt spid="29"/>
                                        </p:tgtEl>
                                      </p:cBhvr>
                                    </p:animEffect>
                                    <p:set>
                                      <p:cBhvr>
                                        <p:cTn id="94" dur="1" fill="hold">
                                          <p:stCondLst>
                                            <p:cond delay="499"/>
                                          </p:stCondLst>
                                        </p:cTn>
                                        <p:tgtEl>
                                          <p:spTgt spid="29"/>
                                        </p:tgtEl>
                                        <p:attrNameLst>
                                          <p:attrName>style.visibility</p:attrName>
                                        </p:attrNameLst>
                                      </p:cBhvr>
                                      <p:to>
                                        <p:strVal val="hidden"/>
                                      </p:to>
                                    </p:set>
                                  </p:childTnLst>
                                </p:cTn>
                              </p:par>
                              <p:par>
                                <p:cTn id="95" presetID="9" presetClass="entr" presetSubtype="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dissolve">
                                      <p:cBhvr>
                                        <p:cTn id="97" dur="500"/>
                                        <p:tgtEl>
                                          <p:spTgt spid="34"/>
                                        </p:tgtEl>
                                      </p:cBhvr>
                                    </p:animEffect>
                                  </p:childTnLst>
                                </p:cTn>
                              </p:par>
                              <p:par>
                                <p:cTn id="98" presetID="9" presetClass="entr" presetSubtype="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dissolve">
                                      <p:cBhvr>
                                        <p:cTn id="100" dur="500"/>
                                        <p:tgtEl>
                                          <p:spTgt spid="36"/>
                                        </p:tgtEl>
                                      </p:cBhvr>
                                    </p:animEffect>
                                  </p:childTnLst>
                                </p:cTn>
                              </p:par>
                            </p:childTnLst>
                          </p:cTn>
                        </p:par>
                      </p:childTnLst>
                    </p:cTn>
                  </p:par>
                  <p:par>
                    <p:cTn id="101" fill="hold">
                      <p:stCondLst>
                        <p:cond delay="indefinite"/>
                      </p:stCondLst>
                      <p:childTnLst>
                        <p:par>
                          <p:cTn id="102" fill="hold">
                            <p:stCondLst>
                              <p:cond delay="0"/>
                            </p:stCondLst>
                            <p:childTnLst>
                              <p:par>
                                <p:cTn id="103" presetID="9" presetClass="entr" presetSubtype="0" fill="hold" grpId="0" nodeType="click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dissolve">
                                      <p:cBhvr>
                                        <p:cTn id="105" dur="500"/>
                                        <p:tgtEl>
                                          <p:spTgt spid="42"/>
                                        </p:tgtEl>
                                      </p:cBhvr>
                                    </p:animEffect>
                                  </p:childTnLst>
                                </p:cTn>
                              </p:par>
                              <p:par>
                                <p:cTn id="106" presetID="9" presetClass="entr" presetSubtype="0" fill="hold" grpId="0"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dissolve">
                                      <p:cBhvr>
                                        <p:cTn id="108" dur="500"/>
                                        <p:tgtEl>
                                          <p:spTgt spid="38"/>
                                        </p:tgtEl>
                                      </p:cBhvr>
                                    </p:animEffect>
                                  </p:childTnLst>
                                </p:cTn>
                              </p:par>
                              <p:par>
                                <p:cTn id="109" presetID="9" presetClass="entr" presetSubtype="0" fill="hold"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dissolve">
                                      <p:cBhvr>
                                        <p:cTn id="111" dur="500"/>
                                        <p:tgtEl>
                                          <p:spTgt spid="30"/>
                                        </p:tgtEl>
                                      </p:cBhvr>
                                    </p:animEffect>
                                  </p:childTnLst>
                                </p:cTn>
                              </p:par>
                              <p:par>
                                <p:cTn id="112" presetID="9" presetClass="entr" presetSubtype="0" fill="hold" nodeType="with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dissolve">
                                      <p:cBhvr>
                                        <p:cTn id="11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9" grpId="0" animBg="1"/>
      <p:bldP spid="19" grpId="1" animBg="1"/>
      <p:bldP spid="23" grpId="0" animBg="1"/>
      <p:bldP spid="23" grpId="1" animBg="1"/>
      <p:bldP spid="24" grpId="0" animBg="1"/>
      <p:bldP spid="24" grpId="1" animBg="1"/>
      <p:bldP spid="25" grpId="0" animBg="1"/>
      <p:bldP spid="25" grpId="1" animBg="1"/>
      <p:bldP spid="26" grpId="0" animBg="1"/>
      <p:bldP spid="26" grpId="1" animBg="1"/>
      <p:bldP spid="28" grpId="0" animBg="1"/>
      <p:bldP spid="28" grpId="1" animBg="1"/>
      <p:bldP spid="29" grpId="0" animBg="1"/>
      <p:bldP spid="29" grpId="1" animBg="1"/>
      <p:bldP spid="38" grpId="0" animBg="1"/>
      <p:bldP spid="42" grpId="0" animBg="1"/>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Let’s Think</a:t>
            </a:r>
          </a:p>
        </p:txBody>
      </p:sp>
      <p:sp>
        <p:nvSpPr>
          <p:cNvPr id="3" name="Content Placeholder 2"/>
          <p:cNvSpPr>
            <a:spLocks noGrp="1"/>
          </p:cNvSpPr>
          <p:nvPr>
            <p:ph idx="1"/>
          </p:nvPr>
        </p:nvSpPr>
        <p:spPr/>
        <p:txBody>
          <a:bodyPr/>
          <a:lstStyle/>
          <a:p>
            <a:pPr marL="0" indent="0">
              <a:buNone/>
            </a:pPr>
            <a:endParaRPr lang="en-US" dirty="0"/>
          </a:p>
        </p:txBody>
      </p:sp>
      <p:sp>
        <p:nvSpPr>
          <p:cNvPr id="4" name="TextBox 3"/>
          <p:cNvSpPr txBox="1"/>
          <p:nvPr/>
        </p:nvSpPr>
        <p:spPr>
          <a:xfrm>
            <a:off x="457200" y="1399000"/>
            <a:ext cx="8229600" cy="584776"/>
          </a:xfrm>
          <a:prstGeom prst="rect">
            <a:avLst/>
          </a:prstGeom>
          <a:noFill/>
        </p:spPr>
        <p:txBody>
          <a:bodyPr wrap="square" rtlCol="0">
            <a:spAutoFit/>
          </a:bodyPr>
          <a:lstStyle/>
          <a:p>
            <a:pPr algn="ctr"/>
            <a:r>
              <a:rPr lang="en-US" sz="3200" i="1" dirty="0"/>
              <a:t>How do you say these sentences in Japanese?</a:t>
            </a:r>
          </a:p>
        </p:txBody>
      </p:sp>
      <p:sp>
        <p:nvSpPr>
          <p:cNvPr id="5" name="TextBox 4"/>
          <p:cNvSpPr txBox="1"/>
          <p:nvPr/>
        </p:nvSpPr>
        <p:spPr>
          <a:xfrm>
            <a:off x="457200" y="2238318"/>
            <a:ext cx="8229600" cy="646331"/>
          </a:xfrm>
          <a:prstGeom prst="rect">
            <a:avLst/>
          </a:prstGeom>
          <a:noFill/>
        </p:spPr>
        <p:txBody>
          <a:bodyPr wrap="square" rtlCol="0">
            <a:spAutoFit/>
          </a:bodyPr>
          <a:lstStyle/>
          <a:p>
            <a:r>
              <a:rPr lang="en-US" sz="3600" b="1" dirty="0"/>
              <a:t>1. If I were you, I would </a:t>
            </a:r>
            <a:r>
              <a:rPr lang="en-US" sz="3600" b="1" dirty="0">
                <a:solidFill>
                  <a:srgbClr val="FF0000"/>
                </a:solidFill>
              </a:rPr>
              <a:t>take</a:t>
            </a:r>
            <a:r>
              <a:rPr lang="en-US" sz="3600" b="1" dirty="0"/>
              <a:t> the train.</a:t>
            </a:r>
          </a:p>
        </p:txBody>
      </p:sp>
      <p:sp>
        <p:nvSpPr>
          <p:cNvPr id="6" name="TextBox 5"/>
          <p:cNvSpPr txBox="1"/>
          <p:nvPr/>
        </p:nvSpPr>
        <p:spPr>
          <a:xfrm>
            <a:off x="458724" y="3270968"/>
            <a:ext cx="8229600" cy="646331"/>
          </a:xfrm>
          <a:prstGeom prst="rect">
            <a:avLst/>
          </a:prstGeom>
          <a:noFill/>
        </p:spPr>
        <p:txBody>
          <a:bodyPr wrap="square" rtlCol="0">
            <a:spAutoFit/>
          </a:bodyPr>
          <a:lstStyle/>
          <a:p>
            <a:r>
              <a:rPr lang="en-US" sz="3600" b="1" dirty="0"/>
              <a:t>2. If I were you, I’d </a:t>
            </a:r>
            <a:r>
              <a:rPr lang="en-US" sz="3600" b="1" dirty="0">
                <a:solidFill>
                  <a:srgbClr val="FF0000"/>
                </a:solidFill>
              </a:rPr>
              <a:t>ride</a:t>
            </a:r>
            <a:r>
              <a:rPr lang="en-US" sz="3600" b="1" dirty="0"/>
              <a:t> the bus.</a:t>
            </a:r>
          </a:p>
        </p:txBody>
      </p:sp>
      <p:sp>
        <p:nvSpPr>
          <p:cNvPr id="7" name="TextBox 6"/>
          <p:cNvSpPr txBox="1"/>
          <p:nvPr/>
        </p:nvSpPr>
        <p:spPr>
          <a:xfrm>
            <a:off x="460248" y="4316193"/>
            <a:ext cx="8229600" cy="646331"/>
          </a:xfrm>
          <a:prstGeom prst="rect">
            <a:avLst/>
          </a:prstGeom>
          <a:noFill/>
        </p:spPr>
        <p:txBody>
          <a:bodyPr wrap="square" rtlCol="0">
            <a:spAutoFit/>
          </a:bodyPr>
          <a:lstStyle/>
          <a:p>
            <a:r>
              <a:rPr lang="en-US" sz="3600" b="1" dirty="0"/>
              <a:t>3. If I were you, I’d </a:t>
            </a:r>
            <a:r>
              <a:rPr lang="en-US" sz="3600" b="1" dirty="0">
                <a:solidFill>
                  <a:srgbClr val="FF0000"/>
                </a:solidFill>
              </a:rPr>
              <a:t>use</a:t>
            </a:r>
            <a:r>
              <a:rPr lang="en-US" sz="3600" b="1" dirty="0"/>
              <a:t> the train.</a:t>
            </a:r>
          </a:p>
        </p:txBody>
      </p:sp>
      <p:sp>
        <p:nvSpPr>
          <p:cNvPr id="8" name="TextBox 7"/>
          <p:cNvSpPr txBox="1"/>
          <p:nvPr/>
        </p:nvSpPr>
        <p:spPr>
          <a:xfrm>
            <a:off x="461772" y="5348843"/>
            <a:ext cx="8229600" cy="1200329"/>
          </a:xfrm>
          <a:prstGeom prst="rect">
            <a:avLst/>
          </a:prstGeom>
          <a:noFill/>
        </p:spPr>
        <p:txBody>
          <a:bodyPr wrap="square" rtlCol="0">
            <a:spAutoFit/>
          </a:bodyPr>
          <a:lstStyle/>
          <a:p>
            <a:r>
              <a:rPr lang="en-US" sz="3600" b="1" dirty="0"/>
              <a:t>4. If I were you, I would </a:t>
            </a:r>
            <a:r>
              <a:rPr lang="en-US" sz="3600" b="1" dirty="0">
                <a:solidFill>
                  <a:srgbClr val="FF0000"/>
                </a:solidFill>
              </a:rPr>
              <a:t>take</a:t>
            </a:r>
            <a:r>
              <a:rPr lang="en-US" sz="3600" b="1" dirty="0"/>
              <a:t> the seaside </a:t>
            </a:r>
          </a:p>
          <a:p>
            <a:r>
              <a:rPr lang="en-US" sz="3600" b="1" dirty="0"/>
              <a:t>    route.</a:t>
            </a:r>
          </a:p>
        </p:txBody>
      </p:sp>
      <p:sp>
        <p:nvSpPr>
          <p:cNvPr id="9" name="Rounded Rectangular Callout 8"/>
          <p:cNvSpPr/>
          <p:nvPr/>
        </p:nvSpPr>
        <p:spPr>
          <a:xfrm>
            <a:off x="6777059" y="2834349"/>
            <a:ext cx="2238064" cy="787202"/>
          </a:xfrm>
          <a:prstGeom prst="wedgeRoundRectCallout">
            <a:avLst>
              <a:gd name="adj1" fmla="val -62822"/>
              <a:gd name="adj2" fmla="val -46974"/>
              <a:gd name="adj3" fmla="val 16667"/>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a:solidFill>
                  <a:srgbClr val="000000"/>
                </a:solidFill>
              </a:rPr>
              <a:t>私があなた</a:t>
            </a:r>
            <a:r>
              <a:rPr lang="ja-JP" altLang="en-US" b="1" dirty="0">
                <a:solidFill>
                  <a:srgbClr val="000000"/>
                </a:solidFill>
              </a:rPr>
              <a:t>だったら、電車で行く。</a:t>
            </a:r>
            <a:endParaRPr lang="en-US" b="1" dirty="0">
              <a:solidFill>
                <a:srgbClr val="000000"/>
              </a:solidFill>
            </a:endParaRPr>
          </a:p>
        </p:txBody>
      </p:sp>
      <p:sp>
        <p:nvSpPr>
          <p:cNvPr id="10" name="Rounded Rectangular Callout 9"/>
          <p:cNvSpPr/>
          <p:nvPr/>
        </p:nvSpPr>
        <p:spPr>
          <a:xfrm>
            <a:off x="6791156" y="3804124"/>
            <a:ext cx="2238064" cy="787202"/>
          </a:xfrm>
          <a:prstGeom prst="wedgeRoundRectCallout">
            <a:avLst>
              <a:gd name="adj1" fmla="val -71811"/>
              <a:gd name="adj2" fmla="val -42182"/>
              <a:gd name="adj3" fmla="val 16667"/>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a:solidFill>
                  <a:srgbClr val="000000"/>
                </a:solidFill>
              </a:rPr>
              <a:t>私があなた</a:t>
            </a:r>
            <a:r>
              <a:rPr lang="ja-JP" altLang="en-US" b="1" dirty="0">
                <a:solidFill>
                  <a:srgbClr val="000000"/>
                </a:solidFill>
              </a:rPr>
              <a:t>だったら、バスで行く。</a:t>
            </a:r>
            <a:endParaRPr lang="en-US" b="1" dirty="0">
              <a:solidFill>
                <a:srgbClr val="000000"/>
              </a:solidFill>
            </a:endParaRPr>
          </a:p>
        </p:txBody>
      </p:sp>
      <p:sp>
        <p:nvSpPr>
          <p:cNvPr id="11" name="Rounded Rectangular Callout 10"/>
          <p:cNvSpPr/>
          <p:nvPr/>
        </p:nvSpPr>
        <p:spPr>
          <a:xfrm>
            <a:off x="6805253" y="4736174"/>
            <a:ext cx="2238064" cy="787202"/>
          </a:xfrm>
          <a:prstGeom prst="wedgeRoundRectCallout">
            <a:avLst>
              <a:gd name="adj1" fmla="val -57204"/>
              <a:gd name="adj2" fmla="val -34195"/>
              <a:gd name="adj3" fmla="val 16667"/>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a:solidFill>
                  <a:srgbClr val="000000"/>
                </a:solidFill>
              </a:rPr>
              <a:t>私があなた</a:t>
            </a:r>
            <a:r>
              <a:rPr lang="ja-JP" altLang="en-US" b="1" dirty="0">
                <a:solidFill>
                  <a:srgbClr val="000000"/>
                </a:solidFill>
              </a:rPr>
              <a:t>だったら、電車で行く。</a:t>
            </a:r>
            <a:endParaRPr lang="en-US" b="1" dirty="0">
              <a:solidFill>
                <a:srgbClr val="000000"/>
              </a:solidFill>
            </a:endParaRPr>
          </a:p>
        </p:txBody>
      </p:sp>
      <p:sp>
        <p:nvSpPr>
          <p:cNvPr id="12" name="Rounded Rectangular Callout 11"/>
          <p:cNvSpPr/>
          <p:nvPr/>
        </p:nvSpPr>
        <p:spPr>
          <a:xfrm>
            <a:off x="6248976" y="5944874"/>
            <a:ext cx="2808438" cy="787202"/>
          </a:xfrm>
          <a:prstGeom prst="wedgeRoundRectCallout">
            <a:avLst>
              <a:gd name="adj1" fmla="val -57652"/>
              <a:gd name="adj2" fmla="val -53364"/>
              <a:gd name="adj3" fmla="val 16667"/>
            </a:avLst>
          </a:prstGeom>
          <a:no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a:solidFill>
                  <a:srgbClr val="000000"/>
                </a:solidFill>
              </a:rPr>
              <a:t>私があなた</a:t>
            </a:r>
            <a:r>
              <a:rPr lang="ja-JP" altLang="en-US" b="1" dirty="0">
                <a:solidFill>
                  <a:srgbClr val="000000"/>
                </a:solidFill>
              </a:rPr>
              <a:t>だったら、　　シーサイドルートで行く。</a:t>
            </a:r>
            <a:endParaRPr lang="en-US" b="1" dirty="0">
              <a:solidFill>
                <a:srgbClr val="000000"/>
              </a:solidFill>
            </a:endParaRPr>
          </a:p>
        </p:txBody>
      </p:sp>
    </p:spTree>
    <p:extLst>
      <p:ext uri="{BB962C8B-B14F-4D97-AF65-F5344CB8AC3E}">
        <p14:creationId xmlns:p14="http://schemas.microsoft.com/office/powerpoint/2010/main" val="74488380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xmlns:p14="http://schemas.microsoft.com/office/powerpoint/2010/mai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ssolv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dissolv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animBg="1"/>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Let’s look at the advice Emily got from her host family one more time.</a:t>
            </a:r>
          </a:p>
        </p:txBody>
      </p:sp>
      <p:pic>
        <p:nvPicPr>
          <p:cNvPr id="4" name="Content Placeholder 3"/>
          <p:cNvPicPr>
            <a:picLocks noGrp="1" noChangeAspect="1"/>
          </p:cNvPicPr>
          <p:nvPr>
            <p:ph idx="1"/>
          </p:nvPr>
        </p:nvPicPr>
        <p:blipFill rotWithShape="1">
          <a:blip r:embed="rId2"/>
          <a:srcRect l="1473" t="48872" r="90277" b="35770"/>
          <a:stretch/>
        </p:blipFill>
        <p:spPr>
          <a:xfrm>
            <a:off x="141121" y="1584429"/>
            <a:ext cx="737481" cy="969763"/>
          </a:xfrm>
          <a:prstGeom prst="rect">
            <a:avLst/>
          </a:prstGeom>
          <a:ln w="28575" cmpd="sng">
            <a:solidFill>
              <a:schemeClr val="tx1"/>
            </a:solidFill>
          </a:ln>
        </p:spPr>
      </p:pic>
      <p:sp>
        <p:nvSpPr>
          <p:cNvPr id="5" name="TextBox 4"/>
          <p:cNvSpPr txBox="1"/>
          <p:nvPr/>
        </p:nvSpPr>
        <p:spPr>
          <a:xfrm>
            <a:off x="1032527" y="1798199"/>
            <a:ext cx="7654273" cy="646331"/>
          </a:xfrm>
          <a:prstGeom prst="rect">
            <a:avLst/>
          </a:prstGeom>
          <a:noFill/>
        </p:spPr>
        <p:txBody>
          <a:bodyPr wrap="square" rtlCol="0">
            <a:spAutoFit/>
          </a:bodyPr>
          <a:lstStyle/>
          <a:p>
            <a:r>
              <a:rPr lang="en-US" dirty="0"/>
              <a:t>If I were you, I would take the train for </a:t>
            </a:r>
            <a:r>
              <a:rPr lang="en-US" dirty="0" err="1"/>
              <a:t>Momiji-machi</a:t>
            </a:r>
            <a:r>
              <a:rPr lang="en-US" dirty="0"/>
              <a:t> via </a:t>
            </a:r>
            <a:r>
              <a:rPr lang="en-US" dirty="0" err="1"/>
              <a:t>Takemaru</a:t>
            </a:r>
            <a:r>
              <a:rPr lang="en-US" dirty="0"/>
              <a:t>. It’s the fastest route. It has less stops.</a:t>
            </a:r>
          </a:p>
        </p:txBody>
      </p:sp>
      <p:pic>
        <p:nvPicPr>
          <p:cNvPr id="6" name="Content Placeholder 3"/>
          <p:cNvPicPr>
            <a:picLocks noChangeAspect="1"/>
          </p:cNvPicPr>
          <p:nvPr/>
        </p:nvPicPr>
        <p:blipFill rotWithShape="1">
          <a:blip r:embed="rId2"/>
          <a:srcRect l="38820" t="59309" r="52930" b="25333"/>
          <a:stretch/>
        </p:blipFill>
        <p:spPr>
          <a:xfrm>
            <a:off x="141121" y="2663584"/>
            <a:ext cx="737481" cy="969762"/>
          </a:xfrm>
          <a:prstGeom prst="rect">
            <a:avLst/>
          </a:prstGeom>
          <a:ln w="28575" cmpd="sng">
            <a:solidFill>
              <a:schemeClr val="tx1"/>
            </a:solidFill>
          </a:ln>
        </p:spPr>
      </p:pic>
      <p:sp>
        <p:nvSpPr>
          <p:cNvPr id="8" name="TextBox 7"/>
          <p:cNvSpPr txBox="1"/>
          <p:nvPr/>
        </p:nvSpPr>
        <p:spPr>
          <a:xfrm>
            <a:off x="1032527" y="2692616"/>
            <a:ext cx="7654273" cy="923330"/>
          </a:xfrm>
          <a:prstGeom prst="rect">
            <a:avLst/>
          </a:prstGeom>
          <a:noFill/>
        </p:spPr>
        <p:txBody>
          <a:bodyPr wrap="square" rtlCol="0">
            <a:spAutoFit/>
          </a:bodyPr>
          <a:lstStyle/>
          <a:p>
            <a:r>
              <a:rPr lang="en-US" dirty="0"/>
              <a:t>If I were you, I’d ride the bus. The bus stop is just in front of our house, so you don’t have to carry your bags to the station. But the bus is often late because of heavy traffic.</a:t>
            </a:r>
          </a:p>
        </p:txBody>
      </p:sp>
      <p:pic>
        <p:nvPicPr>
          <p:cNvPr id="9" name="Content Placeholder 3"/>
          <p:cNvPicPr>
            <a:picLocks noChangeAspect="1"/>
          </p:cNvPicPr>
          <p:nvPr/>
        </p:nvPicPr>
        <p:blipFill rotWithShape="1">
          <a:blip r:embed="rId2"/>
          <a:srcRect l="2238" t="74501" r="89512" b="8208"/>
          <a:stretch/>
        </p:blipFill>
        <p:spPr>
          <a:xfrm>
            <a:off x="141121" y="3755552"/>
            <a:ext cx="737481" cy="1091857"/>
          </a:xfrm>
          <a:prstGeom prst="rect">
            <a:avLst/>
          </a:prstGeom>
          <a:ln w="28575" cmpd="sng">
            <a:solidFill>
              <a:schemeClr val="tx1"/>
            </a:solidFill>
          </a:ln>
        </p:spPr>
      </p:pic>
      <p:sp>
        <p:nvSpPr>
          <p:cNvPr id="11" name="TextBox 10"/>
          <p:cNvSpPr txBox="1"/>
          <p:nvPr/>
        </p:nvSpPr>
        <p:spPr>
          <a:xfrm>
            <a:off x="1032527" y="3963008"/>
            <a:ext cx="7654273" cy="646331"/>
          </a:xfrm>
          <a:prstGeom prst="rect">
            <a:avLst/>
          </a:prstGeom>
          <a:noFill/>
        </p:spPr>
        <p:txBody>
          <a:bodyPr wrap="square" rtlCol="0">
            <a:spAutoFit/>
          </a:bodyPr>
          <a:lstStyle/>
          <a:p>
            <a:r>
              <a:rPr lang="en-US" dirty="0"/>
              <a:t>If I were you, I’d use the train that goes by Chuo Stadium. It costs a little more than Keisuke’s idea, but it’s not crowded.</a:t>
            </a:r>
          </a:p>
        </p:txBody>
      </p:sp>
      <p:pic>
        <p:nvPicPr>
          <p:cNvPr id="12" name="Content Placeholder 3"/>
          <p:cNvPicPr>
            <a:picLocks noChangeAspect="1"/>
          </p:cNvPicPr>
          <p:nvPr/>
        </p:nvPicPr>
        <p:blipFill rotWithShape="1">
          <a:blip r:embed="rId2"/>
          <a:srcRect l="38177" t="79938" r="53573" b="4510"/>
          <a:stretch/>
        </p:blipFill>
        <p:spPr>
          <a:xfrm>
            <a:off x="141121" y="4959849"/>
            <a:ext cx="737482" cy="982010"/>
          </a:xfrm>
          <a:prstGeom prst="rect">
            <a:avLst/>
          </a:prstGeom>
          <a:ln w="28575" cmpd="sng">
            <a:solidFill>
              <a:schemeClr val="tx1"/>
            </a:solidFill>
          </a:ln>
        </p:spPr>
      </p:pic>
      <p:sp>
        <p:nvSpPr>
          <p:cNvPr id="13" name="TextBox 12"/>
          <p:cNvSpPr txBox="1"/>
          <p:nvPr/>
        </p:nvSpPr>
        <p:spPr>
          <a:xfrm>
            <a:off x="1030979" y="5205788"/>
            <a:ext cx="7379167" cy="369332"/>
          </a:xfrm>
          <a:prstGeom prst="rect">
            <a:avLst/>
          </a:prstGeom>
          <a:noFill/>
        </p:spPr>
        <p:txBody>
          <a:bodyPr wrap="square" rtlCol="0">
            <a:spAutoFit/>
          </a:bodyPr>
          <a:lstStyle/>
          <a:p>
            <a:r>
              <a:rPr lang="en-US" dirty="0"/>
              <a:t>If I were you, I would take the seaside route. The ocean view is beautiful.</a:t>
            </a:r>
          </a:p>
        </p:txBody>
      </p:sp>
      <p:sp>
        <p:nvSpPr>
          <p:cNvPr id="14" name="TextBox 13"/>
          <p:cNvSpPr txBox="1"/>
          <p:nvPr/>
        </p:nvSpPr>
        <p:spPr>
          <a:xfrm>
            <a:off x="0" y="274638"/>
            <a:ext cx="9144000" cy="769441"/>
          </a:xfrm>
          <a:prstGeom prst="rect">
            <a:avLst/>
          </a:prstGeom>
          <a:noFill/>
        </p:spPr>
        <p:txBody>
          <a:bodyPr wrap="square" rtlCol="0">
            <a:spAutoFit/>
          </a:bodyPr>
          <a:lstStyle/>
          <a:p>
            <a:pPr algn="ctr"/>
            <a:r>
              <a:rPr lang="en-US" sz="4400" b="1" dirty="0">
                <a:solidFill>
                  <a:srgbClr val="FF0000"/>
                </a:solidFill>
              </a:rPr>
              <a:t>Which route is the fastest?</a:t>
            </a:r>
          </a:p>
        </p:txBody>
      </p:sp>
      <p:cxnSp>
        <p:nvCxnSpPr>
          <p:cNvPr id="16" name="Straight Connector 15"/>
          <p:cNvCxnSpPr/>
          <p:nvPr/>
        </p:nvCxnSpPr>
        <p:spPr>
          <a:xfrm>
            <a:off x="7435872" y="2129395"/>
            <a:ext cx="60297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154762" y="2442997"/>
            <a:ext cx="1143347" cy="153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41121" y="275471"/>
            <a:ext cx="9144000" cy="1446550"/>
          </a:xfrm>
          <a:prstGeom prst="rect">
            <a:avLst/>
          </a:prstGeom>
          <a:noFill/>
        </p:spPr>
        <p:txBody>
          <a:bodyPr wrap="square" rtlCol="0">
            <a:spAutoFit/>
          </a:bodyPr>
          <a:lstStyle/>
          <a:p>
            <a:pPr algn="ctr"/>
            <a:r>
              <a:rPr lang="en-US" sz="4400" b="1" dirty="0">
                <a:solidFill>
                  <a:srgbClr val="FF0000"/>
                </a:solidFill>
              </a:rPr>
              <a:t>Which route is more expensive, Keisuke’s or Dad’s?</a:t>
            </a:r>
          </a:p>
        </p:txBody>
      </p:sp>
      <p:cxnSp>
        <p:nvCxnSpPr>
          <p:cNvPr id="21" name="Straight Connector 20"/>
          <p:cNvCxnSpPr/>
          <p:nvPr/>
        </p:nvCxnSpPr>
        <p:spPr>
          <a:xfrm>
            <a:off x="6489882" y="4310101"/>
            <a:ext cx="1808914" cy="128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125734" y="4594979"/>
            <a:ext cx="1808914" cy="128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512337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dissolv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dissolve">
                                      <p:cBhvr>
                                        <p:cTn id="31" dur="500"/>
                                        <p:tgtEl>
                                          <p:spTgt spid="12"/>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dissolv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xit" presetSubtype="0" fill="hold" grpId="0" nodeType="clickEffect">
                                  <p:stCondLst>
                                    <p:cond delay="0"/>
                                  </p:stCondLst>
                                  <p:childTnLst>
                                    <p:animEffect transition="out" filter="dissolve">
                                      <p:cBhvr>
                                        <p:cTn id="38" dur="500"/>
                                        <p:tgtEl>
                                          <p:spTgt spid="2"/>
                                        </p:tgtEl>
                                      </p:cBhvr>
                                    </p:animEffect>
                                    <p:set>
                                      <p:cBhvr>
                                        <p:cTn id="39" dur="1" fill="hold">
                                          <p:stCondLst>
                                            <p:cond delay="499"/>
                                          </p:stCondLst>
                                        </p:cTn>
                                        <p:tgtEl>
                                          <p:spTgt spid="2"/>
                                        </p:tgtEl>
                                        <p:attrNameLst>
                                          <p:attrName>style.visibility</p:attrName>
                                        </p:attrNameLst>
                                      </p:cBhvr>
                                      <p:to>
                                        <p:strVal val="hidden"/>
                                      </p:to>
                                    </p:set>
                                  </p:childTnLst>
                                </p:cTn>
                              </p:par>
                              <p:par>
                                <p:cTn id="40" presetID="9"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ssolv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dissolve">
                                      <p:cBhvr>
                                        <p:cTn id="47" dur="500"/>
                                        <p:tgtEl>
                                          <p:spTgt spid="17"/>
                                        </p:tgtEl>
                                      </p:cBhvr>
                                    </p:animEffect>
                                  </p:childTnLst>
                                </p:cTn>
                              </p:par>
                              <p:par>
                                <p:cTn id="48" presetID="9" presetClass="entr" presetSubtype="0" fill="hold"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dissolv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grpId="1" nodeType="clickEffect">
                                  <p:stCondLst>
                                    <p:cond delay="0"/>
                                  </p:stCondLst>
                                  <p:childTnLst>
                                    <p:animEffect transition="out" filter="dissolve">
                                      <p:cBhvr>
                                        <p:cTn id="54" dur="500"/>
                                        <p:tgtEl>
                                          <p:spTgt spid="14"/>
                                        </p:tgtEl>
                                      </p:cBhvr>
                                    </p:animEffect>
                                    <p:set>
                                      <p:cBhvr>
                                        <p:cTn id="55" dur="1" fill="hold">
                                          <p:stCondLst>
                                            <p:cond delay="499"/>
                                          </p:stCondLst>
                                        </p:cTn>
                                        <p:tgtEl>
                                          <p:spTgt spid="14"/>
                                        </p:tgtEl>
                                        <p:attrNameLst>
                                          <p:attrName>style.visibility</p:attrName>
                                        </p:attrNameLst>
                                      </p:cBhvr>
                                      <p:to>
                                        <p:strVal val="hidden"/>
                                      </p:to>
                                    </p:set>
                                  </p:childTnLst>
                                </p:cTn>
                              </p:par>
                              <p:par>
                                <p:cTn id="56" presetID="9" presetClass="exit" presetSubtype="0" fill="hold" nodeType="withEffect">
                                  <p:stCondLst>
                                    <p:cond delay="0"/>
                                  </p:stCondLst>
                                  <p:childTnLst>
                                    <p:animEffect transition="out" filter="dissolve">
                                      <p:cBhvr>
                                        <p:cTn id="57" dur="500"/>
                                        <p:tgtEl>
                                          <p:spTgt spid="16"/>
                                        </p:tgtEl>
                                      </p:cBhvr>
                                    </p:animEffect>
                                    <p:set>
                                      <p:cBhvr>
                                        <p:cTn id="58" dur="1" fill="hold">
                                          <p:stCondLst>
                                            <p:cond delay="499"/>
                                          </p:stCondLst>
                                        </p:cTn>
                                        <p:tgtEl>
                                          <p:spTgt spid="16"/>
                                        </p:tgtEl>
                                        <p:attrNameLst>
                                          <p:attrName>style.visibility</p:attrName>
                                        </p:attrNameLst>
                                      </p:cBhvr>
                                      <p:to>
                                        <p:strVal val="hidden"/>
                                      </p:to>
                                    </p:set>
                                  </p:childTnLst>
                                </p:cTn>
                              </p:par>
                              <p:par>
                                <p:cTn id="59" presetID="9" presetClass="exit" presetSubtype="0" fill="hold" nodeType="withEffect">
                                  <p:stCondLst>
                                    <p:cond delay="0"/>
                                  </p:stCondLst>
                                  <p:childTnLst>
                                    <p:animEffect transition="out" filter="dissolve">
                                      <p:cBhvr>
                                        <p:cTn id="60" dur="500"/>
                                        <p:tgtEl>
                                          <p:spTgt spid="17"/>
                                        </p:tgtEl>
                                      </p:cBhvr>
                                    </p:animEffect>
                                    <p:set>
                                      <p:cBhvr>
                                        <p:cTn id="61" dur="1" fill="hold">
                                          <p:stCondLst>
                                            <p:cond delay="499"/>
                                          </p:stCondLst>
                                        </p:cTn>
                                        <p:tgtEl>
                                          <p:spTgt spid="17"/>
                                        </p:tgtEl>
                                        <p:attrNameLst>
                                          <p:attrName>style.visibility</p:attrName>
                                        </p:attrNameLst>
                                      </p:cBhvr>
                                      <p:to>
                                        <p:strVal val="hidden"/>
                                      </p:to>
                                    </p:set>
                                  </p:childTnLst>
                                </p:cTn>
                              </p:par>
                              <p:par>
                                <p:cTn id="62" presetID="9" presetClass="entr" presetSubtype="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dissolve">
                                      <p:cBhvr>
                                        <p:cTn id="64" dur="500"/>
                                        <p:tgtEl>
                                          <p:spTgt spid="19"/>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dissolve">
                                      <p:cBhvr>
                                        <p:cTn id="69" dur="500"/>
                                        <p:tgtEl>
                                          <p:spTgt spid="22"/>
                                        </p:tgtEl>
                                      </p:cBhvr>
                                    </p:animEffect>
                                  </p:childTnLst>
                                </p:cTn>
                              </p:par>
                              <p:par>
                                <p:cTn id="70" presetID="9" presetClass="entr" presetSubtype="0" fill="hold"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dissolve">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8" grpId="0"/>
      <p:bldP spid="11" grpId="0"/>
      <p:bldP spid="13" grpId="0"/>
      <p:bldP spid="14" grpId="0"/>
      <p:bldP spid="14" grpId="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1473" t="48872" r="90277" b="35770"/>
          <a:stretch/>
        </p:blipFill>
        <p:spPr>
          <a:xfrm>
            <a:off x="141121" y="2167359"/>
            <a:ext cx="737481" cy="969763"/>
          </a:xfrm>
          <a:prstGeom prst="rect">
            <a:avLst/>
          </a:prstGeom>
          <a:ln w="28575" cmpd="sng">
            <a:solidFill>
              <a:schemeClr val="tx1"/>
            </a:solidFill>
          </a:ln>
        </p:spPr>
      </p:pic>
      <p:sp>
        <p:nvSpPr>
          <p:cNvPr id="5" name="TextBox 4"/>
          <p:cNvSpPr txBox="1"/>
          <p:nvPr/>
        </p:nvSpPr>
        <p:spPr>
          <a:xfrm>
            <a:off x="1032527" y="2381129"/>
            <a:ext cx="7654273" cy="646331"/>
          </a:xfrm>
          <a:prstGeom prst="rect">
            <a:avLst/>
          </a:prstGeom>
          <a:noFill/>
        </p:spPr>
        <p:txBody>
          <a:bodyPr wrap="square" rtlCol="0">
            <a:spAutoFit/>
          </a:bodyPr>
          <a:lstStyle/>
          <a:p>
            <a:r>
              <a:rPr lang="en-US" dirty="0"/>
              <a:t>If I were you, I would take the train for </a:t>
            </a:r>
            <a:r>
              <a:rPr lang="en-US" dirty="0" err="1"/>
              <a:t>Momiji-machi</a:t>
            </a:r>
            <a:r>
              <a:rPr lang="en-US" dirty="0"/>
              <a:t> via </a:t>
            </a:r>
            <a:r>
              <a:rPr lang="en-US" dirty="0" err="1"/>
              <a:t>Takemaru</a:t>
            </a:r>
            <a:r>
              <a:rPr lang="en-US" dirty="0"/>
              <a:t>. It’s the fastest route. It has less stops.</a:t>
            </a:r>
          </a:p>
        </p:txBody>
      </p:sp>
      <p:pic>
        <p:nvPicPr>
          <p:cNvPr id="6" name="Content Placeholder 3"/>
          <p:cNvPicPr>
            <a:picLocks noChangeAspect="1"/>
          </p:cNvPicPr>
          <p:nvPr/>
        </p:nvPicPr>
        <p:blipFill rotWithShape="1">
          <a:blip r:embed="rId2"/>
          <a:srcRect l="38820" t="59309" r="52930" b="25333"/>
          <a:stretch/>
        </p:blipFill>
        <p:spPr>
          <a:xfrm>
            <a:off x="141121" y="3246514"/>
            <a:ext cx="737481" cy="969762"/>
          </a:xfrm>
          <a:prstGeom prst="rect">
            <a:avLst/>
          </a:prstGeom>
          <a:ln w="28575" cmpd="sng">
            <a:solidFill>
              <a:schemeClr val="tx1"/>
            </a:solidFill>
          </a:ln>
        </p:spPr>
      </p:pic>
      <p:sp>
        <p:nvSpPr>
          <p:cNvPr id="8" name="TextBox 7"/>
          <p:cNvSpPr txBox="1"/>
          <p:nvPr/>
        </p:nvSpPr>
        <p:spPr>
          <a:xfrm>
            <a:off x="1032527" y="3275546"/>
            <a:ext cx="7654273" cy="923330"/>
          </a:xfrm>
          <a:prstGeom prst="rect">
            <a:avLst/>
          </a:prstGeom>
          <a:noFill/>
        </p:spPr>
        <p:txBody>
          <a:bodyPr wrap="square" rtlCol="0">
            <a:spAutoFit/>
          </a:bodyPr>
          <a:lstStyle/>
          <a:p>
            <a:r>
              <a:rPr lang="en-US" dirty="0"/>
              <a:t>If I were you, I’d ride the bus. The bus stop is just in front of our house, so you don’t have to carry your bags to the station. But the bus is often late because of heavy traffic.</a:t>
            </a:r>
          </a:p>
        </p:txBody>
      </p:sp>
      <p:pic>
        <p:nvPicPr>
          <p:cNvPr id="9" name="Content Placeholder 3"/>
          <p:cNvPicPr>
            <a:picLocks noChangeAspect="1"/>
          </p:cNvPicPr>
          <p:nvPr/>
        </p:nvPicPr>
        <p:blipFill rotWithShape="1">
          <a:blip r:embed="rId2"/>
          <a:srcRect l="2238" t="74501" r="89512" b="8208"/>
          <a:stretch/>
        </p:blipFill>
        <p:spPr>
          <a:xfrm>
            <a:off x="141121" y="4338482"/>
            <a:ext cx="737481" cy="1091857"/>
          </a:xfrm>
          <a:prstGeom prst="rect">
            <a:avLst/>
          </a:prstGeom>
          <a:ln w="28575" cmpd="sng">
            <a:solidFill>
              <a:schemeClr val="tx1"/>
            </a:solidFill>
          </a:ln>
        </p:spPr>
      </p:pic>
      <p:sp>
        <p:nvSpPr>
          <p:cNvPr id="11" name="TextBox 10"/>
          <p:cNvSpPr txBox="1"/>
          <p:nvPr/>
        </p:nvSpPr>
        <p:spPr>
          <a:xfrm>
            <a:off x="1032527" y="4545938"/>
            <a:ext cx="7654273" cy="646331"/>
          </a:xfrm>
          <a:prstGeom prst="rect">
            <a:avLst/>
          </a:prstGeom>
          <a:noFill/>
        </p:spPr>
        <p:txBody>
          <a:bodyPr wrap="square" rtlCol="0">
            <a:spAutoFit/>
          </a:bodyPr>
          <a:lstStyle/>
          <a:p>
            <a:r>
              <a:rPr lang="en-US" dirty="0"/>
              <a:t>If I were you, I’d use the train that goes by Chuo Stadium. It costs a little more than Keisuke’s idea, but it’s not crowded.</a:t>
            </a:r>
          </a:p>
        </p:txBody>
      </p:sp>
      <p:pic>
        <p:nvPicPr>
          <p:cNvPr id="12" name="Content Placeholder 3"/>
          <p:cNvPicPr>
            <a:picLocks noChangeAspect="1"/>
          </p:cNvPicPr>
          <p:nvPr/>
        </p:nvPicPr>
        <p:blipFill rotWithShape="1">
          <a:blip r:embed="rId2"/>
          <a:srcRect l="38177" t="79938" r="53573" b="4510"/>
          <a:stretch/>
        </p:blipFill>
        <p:spPr>
          <a:xfrm>
            <a:off x="141121" y="5542779"/>
            <a:ext cx="737482" cy="982010"/>
          </a:xfrm>
          <a:prstGeom prst="rect">
            <a:avLst/>
          </a:prstGeom>
          <a:ln w="28575" cmpd="sng">
            <a:solidFill>
              <a:schemeClr val="tx1"/>
            </a:solidFill>
          </a:ln>
        </p:spPr>
      </p:pic>
      <p:sp>
        <p:nvSpPr>
          <p:cNvPr id="13" name="TextBox 12"/>
          <p:cNvSpPr txBox="1"/>
          <p:nvPr/>
        </p:nvSpPr>
        <p:spPr>
          <a:xfrm>
            <a:off x="1030979" y="5788718"/>
            <a:ext cx="7379167" cy="369332"/>
          </a:xfrm>
          <a:prstGeom prst="rect">
            <a:avLst/>
          </a:prstGeom>
          <a:noFill/>
        </p:spPr>
        <p:txBody>
          <a:bodyPr wrap="square" rtlCol="0">
            <a:spAutoFit/>
          </a:bodyPr>
          <a:lstStyle/>
          <a:p>
            <a:r>
              <a:rPr lang="en-US" dirty="0"/>
              <a:t>If I were you, I would take the seaside route. The ocean view is beautiful.</a:t>
            </a:r>
          </a:p>
        </p:txBody>
      </p:sp>
      <p:sp>
        <p:nvSpPr>
          <p:cNvPr id="14" name="TextBox 13"/>
          <p:cNvSpPr txBox="1"/>
          <p:nvPr/>
        </p:nvSpPr>
        <p:spPr>
          <a:xfrm>
            <a:off x="106830" y="-11112"/>
            <a:ext cx="9002879" cy="2123658"/>
          </a:xfrm>
          <a:prstGeom prst="rect">
            <a:avLst/>
          </a:prstGeom>
          <a:noFill/>
        </p:spPr>
        <p:txBody>
          <a:bodyPr wrap="square" rtlCol="0">
            <a:spAutoFit/>
          </a:bodyPr>
          <a:lstStyle/>
          <a:p>
            <a:r>
              <a:rPr lang="en-US" sz="4400" b="1" dirty="0">
                <a:solidFill>
                  <a:srgbClr val="FF0000"/>
                </a:solidFill>
              </a:rPr>
              <a:t>If Emily wants to go quickly but needs to save money, whose advice should Emily follow?</a:t>
            </a:r>
          </a:p>
        </p:txBody>
      </p:sp>
      <p:sp>
        <p:nvSpPr>
          <p:cNvPr id="7" name="Title 6">
            <a:extLst>
              <a:ext uri="{FF2B5EF4-FFF2-40B4-BE49-F238E27FC236}">
                <a16:creationId xmlns:a16="http://schemas.microsoft.com/office/drawing/2014/main" id="{B59BC7BC-7553-7F47-B198-E6D225476B63}"/>
              </a:ext>
            </a:extLst>
          </p:cNvPr>
          <p:cNvSpPr>
            <a:spLocks noGrp="1"/>
          </p:cNvSpPr>
          <p:nvPr>
            <p:ph type="title"/>
          </p:nvPr>
        </p:nvSpPr>
        <p:spPr/>
        <p:txBody>
          <a:bodyPr/>
          <a:lstStyle/>
          <a:p>
            <a:endParaRPr lang="en-JP" dirty="0"/>
          </a:p>
        </p:txBody>
      </p:sp>
      <p:sp>
        <p:nvSpPr>
          <p:cNvPr id="10" name="Oval 9">
            <a:extLst>
              <a:ext uri="{FF2B5EF4-FFF2-40B4-BE49-F238E27FC236}">
                <a16:creationId xmlns:a16="http://schemas.microsoft.com/office/drawing/2014/main" id="{92C32637-E6D6-B049-801C-4D269C6AC5E0}"/>
              </a:ext>
            </a:extLst>
          </p:cNvPr>
          <p:cNvSpPr/>
          <p:nvPr/>
        </p:nvSpPr>
        <p:spPr>
          <a:xfrm>
            <a:off x="114300" y="2167359"/>
            <a:ext cx="8903970" cy="110818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JP"/>
          </a:p>
        </p:txBody>
      </p:sp>
    </p:spTree>
    <p:extLst>
      <p:ext uri="{BB962C8B-B14F-4D97-AF65-F5344CB8AC3E}">
        <p14:creationId xmlns:p14="http://schemas.microsoft.com/office/powerpoint/2010/main" val="28427870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Grp="1" noChangeAspect="1"/>
          </p:cNvPicPr>
          <p:nvPr>
            <p:ph idx="1"/>
          </p:nvPr>
        </p:nvPicPr>
        <p:blipFill>
          <a:blip r:embed="rId2">
            <a:alphaModFix amt="39000"/>
          </a:blip>
          <a:srcRect t="-8924" b="-8924"/>
          <a:stretch>
            <a:fillRect/>
          </a:stretch>
        </p:blipFill>
        <p:spPr>
          <a:xfrm>
            <a:off x="0" y="1549958"/>
            <a:ext cx="9144000" cy="5028847"/>
          </a:xfrm>
        </p:spPr>
      </p:pic>
      <p:sp>
        <p:nvSpPr>
          <p:cNvPr id="22" name="TextBox 21">
            <a:extLst>
              <a:ext uri="{FF2B5EF4-FFF2-40B4-BE49-F238E27FC236}">
                <a16:creationId xmlns:a16="http://schemas.microsoft.com/office/drawing/2014/main" id="{6BC8721B-2CDE-8543-90D1-470C3D42CC6B}"/>
              </a:ext>
            </a:extLst>
          </p:cNvPr>
          <p:cNvSpPr txBox="1"/>
          <p:nvPr/>
        </p:nvSpPr>
        <p:spPr>
          <a:xfrm>
            <a:off x="7620" y="4948718"/>
            <a:ext cx="9144000" cy="1754326"/>
          </a:xfrm>
          <a:prstGeom prst="rect">
            <a:avLst/>
          </a:prstGeom>
          <a:noFill/>
        </p:spPr>
        <p:txBody>
          <a:bodyPr wrap="square" rtlCol="0">
            <a:spAutoFit/>
          </a:bodyPr>
          <a:lstStyle/>
          <a:p>
            <a:r>
              <a:rPr lang="en-US" sz="3600" dirty="0"/>
              <a:t>3. If I were her, I would use the train that goes </a:t>
            </a:r>
          </a:p>
          <a:p>
            <a:r>
              <a:rPr lang="en-US" sz="3600" dirty="0"/>
              <a:t>    by Chuo Stadium and transfer at </a:t>
            </a:r>
            <a:r>
              <a:rPr lang="en-US" sz="3600" dirty="0" err="1"/>
              <a:t>Takegaoka</a:t>
            </a:r>
            <a:r>
              <a:rPr lang="en-US" sz="3600" dirty="0"/>
              <a:t> </a:t>
            </a:r>
          </a:p>
          <a:p>
            <a:r>
              <a:rPr lang="en-US" sz="3600" dirty="0"/>
              <a:t>    </a:t>
            </a:r>
            <a:r>
              <a:rPr lang="en-US" sz="3600" dirty="0" err="1"/>
              <a:t>Dobutsu</a:t>
            </a:r>
            <a:r>
              <a:rPr lang="en-US" sz="3600" dirty="0"/>
              <a:t> Koen.</a:t>
            </a:r>
          </a:p>
        </p:txBody>
      </p:sp>
      <p:sp>
        <p:nvSpPr>
          <p:cNvPr id="21" name="TextBox 20">
            <a:extLst>
              <a:ext uri="{FF2B5EF4-FFF2-40B4-BE49-F238E27FC236}">
                <a16:creationId xmlns:a16="http://schemas.microsoft.com/office/drawing/2014/main" id="{C971E28B-337D-4A41-8580-E255BF6F68C0}"/>
              </a:ext>
            </a:extLst>
          </p:cNvPr>
          <p:cNvSpPr txBox="1"/>
          <p:nvPr/>
        </p:nvSpPr>
        <p:spPr>
          <a:xfrm>
            <a:off x="3810" y="3367568"/>
            <a:ext cx="9144000" cy="1754326"/>
          </a:xfrm>
          <a:prstGeom prst="rect">
            <a:avLst/>
          </a:prstGeom>
          <a:noFill/>
        </p:spPr>
        <p:txBody>
          <a:bodyPr wrap="square" rtlCol="0">
            <a:spAutoFit/>
          </a:bodyPr>
          <a:lstStyle/>
          <a:p>
            <a:r>
              <a:rPr lang="en-US" sz="3600" dirty="0"/>
              <a:t>2. If I were her, I would take the seaside route to </a:t>
            </a:r>
          </a:p>
          <a:p>
            <a:r>
              <a:rPr lang="en-US" sz="3600" dirty="0"/>
              <a:t>    </a:t>
            </a:r>
            <a:r>
              <a:rPr lang="en-US" sz="3600" dirty="0" err="1"/>
              <a:t>Takegaoka</a:t>
            </a:r>
            <a:r>
              <a:rPr lang="en-US" sz="3600" dirty="0"/>
              <a:t> </a:t>
            </a:r>
            <a:r>
              <a:rPr lang="en-US" sz="3600" dirty="0" err="1"/>
              <a:t>Dobutsu</a:t>
            </a:r>
            <a:r>
              <a:rPr lang="en-US" sz="3600" dirty="0"/>
              <a:t> Koen. Then I would </a:t>
            </a:r>
          </a:p>
          <a:p>
            <a:r>
              <a:rPr lang="en-US" sz="3600" dirty="0"/>
              <a:t>    transfer to a train for Aoi-Umi Yuen.</a:t>
            </a:r>
          </a:p>
        </p:txBody>
      </p:sp>
      <p:sp>
        <p:nvSpPr>
          <p:cNvPr id="18" name="Title 1">
            <a:extLst>
              <a:ext uri="{FF2B5EF4-FFF2-40B4-BE49-F238E27FC236}">
                <a16:creationId xmlns:a16="http://schemas.microsoft.com/office/drawing/2014/main" id="{173D08A6-AE6B-FA47-A496-75F3CBC52D7C}"/>
              </a:ext>
            </a:extLst>
          </p:cNvPr>
          <p:cNvSpPr txBox="1">
            <a:spLocks/>
          </p:cNvSpPr>
          <p:nvPr/>
        </p:nvSpPr>
        <p:spPr>
          <a:xfrm>
            <a:off x="0" y="315794"/>
            <a:ext cx="9144000"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Emily wants to visit Aoi-Umi Yuen after Sakura-machi Park.</a:t>
            </a:r>
          </a:p>
        </p:txBody>
      </p:sp>
      <p:sp>
        <p:nvSpPr>
          <p:cNvPr id="5" name="TextBox 4"/>
          <p:cNvSpPr txBox="1"/>
          <p:nvPr/>
        </p:nvSpPr>
        <p:spPr>
          <a:xfrm>
            <a:off x="0" y="1460969"/>
            <a:ext cx="9144000" cy="769441"/>
          </a:xfrm>
          <a:prstGeom prst="rect">
            <a:avLst/>
          </a:prstGeom>
          <a:noFill/>
        </p:spPr>
        <p:txBody>
          <a:bodyPr wrap="square" rtlCol="0">
            <a:spAutoFit/>
          </a:bodyPr>
          <a:lstStyle/>
          <a:p>
            <a:pPr algn="ctr"/>
            <a:r>
              <a:rPr lang="en-US" sz="4400" i="1" dirty="0"/>
              <a:t>How can she get there?</a:t>
            </a:r>
          </a:p>
        </p:txBody>
      </p:sp>
      <p:sp>
        <p:nvSpPr>
          <p:cNvPr id="3" name="Oval 2">
            <a:extLst>
              <a:ext uri="{FF2B5EF4-FFF2-40B4-BE49-F238E27FC236}">
                <a16:creationId xmlns:a16="http://schemas.microsoft.com/office/drawing/2014/main" id="{1475953C-FD5F-1B42-8CCB-B27C0FD7E776}"/>
              </a:ext>
            </a:extLst>
          </p:cNvPr>
          <p:cNvSpPr/>
          <p:nvPr/>
        </p:nvSpPr>
        <p:spPr>
          <a:xfrm>
            <a:off x="664534" y="5017770"/>
            <a:ext cx="697230" cy="69723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JP" dirty="0"/>
          </a:p>
        </p:txBody>
      </p:sp>
      <p:sp>
        <p:nvSpPr>
          <p:cNvPr id="19" name="Oval 18">
            <a:extLst>
              <a:ext uri="{FF2B5EF4-FFF2-40B4-BE49-F238E27FC236}">
                <a16:creationId xmlns:a16="http://schemas.microsoft.com/office/drawing/2014/main" id="{8CE82932-2B96-E944-9FF8-24490B45FA71}"/>
              </a:ext>
            </a:extLst>
          </p:cNvPr>
          <p:cNvSpPr/>
          <p:nvPr/>
        </p:nvSpPr>
        <p:spPr>
          <a:xfrm>
            <a:off x="6803064" y="3359606"/>
            <a:ext cx="697230" cy="69723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JP" dirty="0"/>
          </a:p>
        </p:txBody>
      </p:sp>
      <p:sp>
        <p:nvSpPr>
          <p:cNvPr id="20" name="TextBox 19">
            <a:extLst>
              <a:ext uri="{FF2B5EF4-FFF2-40B4-BE49-F238E27FC236}">
                <a16:creationId xmlns:a16="http://schemas.microsoft.com/office/drawing/2014/main" id="{D18FACDE-26D5-C748-AE45-3DA33D117A6A}"/>
              </a:ext>
            </a:extLst>
          </p:cNvPr>
          <p:cNvSpPr txBox="1"/>
          <p:nvPr/>
        </p:nvSpPr>
        <p:spPr>
          <a:xfrm>
            <a:off x="0" y="2335058"/>
            <a:ext cx="9144000" cy="1200329"/>
          </a:xfrm>
          <a:prstGeom prst="rect">
            <a:avLst/>
          </a:prstGeom>
          <a:noFill/>
        </p:spPr>
        <p:txBody>
          <a:bodyPr wrap="square" rtlCol="0">
            <a:spAutoFit/>
          </a:bodyPr>
          <a:lstStyle/>
          <a:p>
            <a:r>
              <a:rPr lang="en-US" sz="3600" dirty="0"/>
              <a:t>1. If I were her, I would ride the train for Aoi-   </a:t>
            </a:r>
          </a:p>
          <a:p>
            <a:r>
              <a:rPr lang="en-US" sz="3600" dirty="0"/>
              <a:t>    Umi Yuen via Sakura-machi.</a:t>
            </a:r>
          </a:p>
        </p:txBody>
      </p:sp>
    </p:spTree>
    <p:extLst>
      <p:ext uri="{BB962C8B-B14F-4D97-AF65-F5344CB8AC3E}">
        <p14:creationId xmlns:p14="http://schemas.microsoft.com/office/powerpoint/2010/main" val="423258418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dissolve">
                                      <p:cBhvr>
                                        <p:cTn id="18" dur="500"/>
                                        <p:tgtEl>
                                          <p:spTgt spid="20"/>
                                        </p:tgtEl>
                                      </p:cBhvr>
                                    </p:animEffect>
                                  </p:childTnLst>
                                </p:cTn>
                              </p:par>
                              <p:par>
                                <p:cTn id="19" presetID="9" presetClass="exit" presetSubtype="0" fill="hold" grpId="1" nodeType="withEffect">
                                  <p:stCondLst>
                                    <p:cond delay="0"/>
                                  </p:stCondLst>
                                  <p:childTnLst>
                                    <p:animEffect transition="out" filter="dissolve">
                                      <p:cBhvr>
                                        <p:cTn id="20" dur="500"/>
                                        <p:tgtEl>
                                          <p:spTgt spid="3"/>
                                        </p:tgtEl>
                                      </p:cBhvr>
                                    </p:animEffect>
                                    <p:set>
                                      <p:cBhvr>
                                        <p:cTn id="21" dur="1" fill="hold">
                                          <p:stCondLst>
                                            <p:cond delay="499"/>
                                          </p:stCondLst>
                                        </p:cTn>
                                        <p:tgtEl>
                                          <p:spTgt spid="3"/>
                                        </p:tgtEl>
                                        <p:attrNameLst>
                                          <p:attrName>style.visibility</p:attrName>
                                        </p:attrNameLst>
                                      </p:cBhvr>
                                      <p:to>
                                        <p:strVal val="hidden"/>
                                      </p:to>
                                    </p:set>
                                  </p:childTnLst>
                                </p:cTn>
                              </p:par>
                              <p:par>
                                <p:cTn id="22" presetID="9" presetClass="exit" presetSubtype="0" fill="hold" grpId="1" nodeType="withEffect">
                                  <p:stCondLst>
                                    <p:cond delay="0"/>
                                  </p:stCondLst>
                                  <p:childTnLst>
                                    <p:animEffect transition="out" filter="dissolve">
                                      <p:cBhvr>
                                        <p:cTn id="23" dur="500"/>
                                        <p:tgtEl>
                                          <p:spTgt spid="19"/>
                                        </p:tgtEl>
                                      </p:cBhvr>
                                    </p:animEffect>
                                    <p:set>
                                      <p:cBhvr>
                                        <p:cTn id="24" dur="1" fill="hold">
                                          <p:stCondLst>
                                            <p:cond delay="499"/>
                                          </p:stCondLst>
                                        </p:cTn>
                                        <p:tgtEl>
                                          <p:spTgt spid="1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dissolv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dissolve">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1" grpId="0"/>
      <p:bldP spid="5" grpId="0"/>
      <p:bldP spid="3" grpId="0" animBg="1"/>
      <p:bldP spid="3" grpId="1" animBg="1"/>
      <p:bldP spid="19" grpId="0" animBg="1"/>
      <p:bldP spid="19" grpId="1"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p:cNvPicPr>
            <a:picLocks noGrp="1" noChangeAspect="1"/>
          </p:cNvPicPr>
          <p:nvPr>
            <p:ph idx="1"/>
          </p:nvPr>
        </p:nvPicPr>
        <p:blipFill>
          <a:blip r:embed="rId2">
            <a:alphaModFix amt="39000"/>
          </a:blip>
          <a:srcRect t="-8924" b="-8924"/>
          <a:stretch>
            <a:fillRect/>
          </a:stretch>
        </p:blipFill>
        <p:spPr>
          <a:xfrm>
            <a:off x="0" y="1549958"/>
            <a:ext cx="9144000" cy="5028847"/>
          </a:xfrm>
        </p:spPr>
      </p:pic>
      <p:sp>
        <p:nvSpPr>
          <p:cNvPr id="22" name="TextBox 21">
            <a:extLst>
              <a:ext uri="{FF2B5EF4-FFF2-40B4-BE49-F238E27FC236}">
                <a16:creationId xmlns:a16="http://schemas.microsoft.com/office/drawing/2014/main" id="{6BC8721B-2CDE-8543-90D1-470C3D42CC6B}"/>
              </a:ext>
            </a:extLst>
          </p:cNvPr>
          <p:cNvSpPr txBox="1"/>
          <p:nvPr/>
        </p:nvSpPr>
        <p:spPr>
          <a:xfrm>
            <a:off x="7620" y="4914428"/>
            <a:ext cx="9144000" cy="1754326"/>
          </a:xfrm>
          <a:prstGeom prst="rect">
            <a:avLst/>
          </a:prstGeom>
          <a:noFill/>
        </p:spPr>
        <p:txBody>
          <a:bodyPr wrap="square" rtlCol="0">
            <a:spAutoFit/>
          </a:bodyPr>
          <a:lstStyle/>
          <a:p>
            <a:r>
              <a:rPr lang="en-US" sz="3600" dirty="0"/>
              <a:t>3. If I were her, I would __________ the train </a:t>
            </a:r>
          </a:p>
          <a:p>
            <a:r>
              <a:rPr lang="en-US" sz="3600" dirty="0"/>
              <a:t>    that goes by __________ and __________ at </a:t>
            </a:r>
          </a:p>
          <a:p>
            <a:r>
              <a:rPr lang="en-US" sz="3600" dirty="0"/>
              <a:t>    __________.</a:t>
            </a:r>
          </a:p>
        </p:txBody>
      </p:sp>
      <p:sp>
        <p:nvSpPr>
          <p:cNvPr id="21" name="TextBox 20">
            <a:extLst>
              <a:ext uri="{FF2B5EF4-FFF2-40B4-BE49-F238E27FC236}">
                <a16:creationId xmlns:a16="http://schemas.microsoft.com/office/drawing/2014/main" id="{C971E28B-337D-4A41-8580-E255BF6F68C0}"/>
              </a:ext>
            </a:extLst>
          </p:cNvPr>
          <p:cNvSpPr txBox="1"/>
          <p:nvPr/>
        </p:nvSpPr>
        <p:spPr>
          <a:xfrm>
            <a:off x="3810" y="3218978"/>
            <a:ext cx="9144000" cy="1754326"/>
          </a:xfrm>
          <a:prstGeom prst="rect">
            <a:avLst/>
          </a:prstGeom>
          <a:noFill/>
        </p:spPr>
        <p:txBody>
          <a:bodyPr wrap="square" rtlCol="0">
            <a:spAutoFit/>
          </a:bodyPr>
          <a:lstStyle/>
          <a:p>
            <a:r>
              <a:rPr lang="en-US" sz="3600" dirty="0"/>
              <a:t>2. If I were her, I would __________ the seaside </a:t>
            </a:r>
          </a:p>
          <a:p>
            <a:r>
              <a:rPr lang="en-US" sz="3600" dirty="0"/>
              <a:t>     route to __________. Then I would ________  </a:t>
            </a:r>
          </a:p>
          <a:p>
            <a:r>
              <a:rPr lang="en-US" sz="3600" dirty="0"/>
              <a:t>     to a train for __________.</a:t>
            </a:r>
          </a:p>
        </p:txBody>
      </p:sp>
      <p:sp>
        <p:nvSpPr>
          <p:cNvPr id="18" name="Title 1">
            <a:extLst>
              <a:ext uri="{FF2B5EF4-FFF2-40B4-BE49-F238E27FC236}">
                <a16:creationId xmlns:a16="http://schemas.microsoft.com/office/drawing/2014/main" id="{173D08A6-AE6B-FA47-A496-75F3CBC52D7C}"/>
              </a:ext>
            </a:extLst>
          </p:cNvPr>
          <p:cNvSpPr txBox="1">
            <a:spLocks/>
          </p:cNvSpPr>
          <p:nvPr/>
        </p:nvSpPr>
        <p:spPr>
          <a:xfrm>
            <a:off x="171450" y="-11429"/>
            <a:ext cx="8778240" cy="206652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t>With your partner, look at the map on p. 34 of your textbook and think of some advice to give Emily. Write your advice on p. 35.</a:t>
            </a:r>
          </a:p>
        </p:txBody>
      </p:sp>
      <p:sp>
        <p:nvSpPr>
          <p:cNvPr id="20" name="TextBox 19">
            <a:extLst>
              <a:ext uri="{FF2B5EF4-FFF2-40B4-BE49-F238E27FC236}">
                <a16:creationId xmlns:a16="http://schemas.microsoft.com/office/drawing/2014/main" id="{D18FACDE-26D5-C748-AE45-3DA33D117A6A}"/>
              </a:ext>
            </a:extLst>
          </p:cNvPr>
          <p:cNvSpPr txBox="1"/>
          <p:nvPr/>
        </p:nvSpPr>
        <p:spPr>
          <a:xfrm>
            <a:off x="0" y="2072168"/>
            <a:ext cx="9144000" cy="1200329"/>
          </a:xfrm>
          <a:prstGeom prst="rect">
            <a:avLst/>
          </a:prstGeom>
          <a:noFill/>
        </p:spPr>
        <p:txBody>
          <a:bodyPr wrap="square" rtlCol="0">
            <a:spAutoFit/>
          </a:bodyPr>
          <a:lstStyle/>
          <a:p>
            <a:r>
              <a:rPr lang="en-US" sz="3600" dirty="0"/>
              <a:t>1. If I were her, I would __________ the train for</a:t>
            </a:r>
          </a:p>
          <a:p>
            <a:r>
              <a:rPr lang="en-US" sz="3600" dirty="0"/>
              <a:t>    _________ via __________.</a:t>
            </a:r>
          </a:p>
        </p:txBody>
      </p:sp>
    </p:spTree>
    <p:extLst>
      <p:ext uri="{BB962C8B-B14F-4D97-AF65-F5344CB8AC3E}">
        <p14:creationId xmlns:p14="http://schemas.microsoft.com/office/powerpoint/2010/main" val="89066645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453</TotalTime>
  <Words>843</Words>
  <Application>Microsoft Macintosh PowerPoint</Application>
  <PresentationFormat>On-screen Show (4:3)</PresentationFormat>
  <Paragraphs>71</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Look at this map.</vt:lpstr>
      <vt:lpstr>Where will you go this weekend?  And why?</vt:lpstr>
      <vt:lpstr>Emily wants to go to Sakura-machi Park to see the cherry blossoms. How can she get there? Let’s find out.</vt:lpstr>
      <vt:lpstr>Let’s Think</vt:lpstr>
      <vt:lpstr>Let’s look at the advice Emily got from her host family one more time.</vt:lpstr>
      <vt:lpstr>PowerPoint Presentation</vt:lpstr>
      <vt:lpstr>PowerPoint Presentation</vt:lpstr>
      <vt:lpstr>PowerPoint Presentation</vt:lpstr>
    </vt:vector>
  </TitlesOfParts>
  <Company>BOXCAR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Look at this map.</dc:title>
  <dc:creator>ELLIOT CARSON</dc:creator>
  <cp:lastModifiedBy>elliot carson</cp:lastModifiedBy>
  <cp:revision>41</cp:revision>
  <dcterms:created xsi:type="dcterms:W3CDTF">2020-12-22T04:14:24Z</dcterms:created>
  <dcterms:modified xsi:type="dcterms:W3CDTF">2021-01-12T04:52:52Z</dcterms:modified>
</cp:coreProperties>
</file>