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7" r:id="rId8"/>
    <p:sldId id="268" r:id="rId9"/>
    <p:sldId id="265" r:id="rId10"/>
    <p:sldId id="266"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18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ja-JP"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lang="en-US"/>
          </a:p>
        </p:txBody>
      </p:sp>
      <p:sp>
        <p:nvSpPr>
          <p:cNvPr id="4" name="Date Placeholder 3"/>
          <p:cNvSpPr>
            <a:spLocks noGrp="1"/>
          </p:cNvSpPr>
          <p:nvPr>
            <p:ph type="dt" sz="half" idx="10"/>
          </p:nvPr>
        </p:nvSpPr>
        <p:spPr/>
        <p:txBody>
          <a:bodyPr/>
          <a:lstStyle/>
          <a:p>
            <a:fld id="{EB7ECBC7-B4D6-964E-9EB5-4158538003F7}" type="datetimeFigureOut">
              <a:rPr lang="en-US" smtClean="0"/>
              <a:t>7/7/20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696064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EB7ECBC7-B4D6-964E-9EB5-4158538003F7}" type="datetimeFigureOut">
              <a:rPr lang="en-US" smtClean="0"/>
              <a:t>7/7/20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270489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ja-JP"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EB7ECBC7-B4D6-964E-9EB5-4158538003F7}" type="datetimeFigureOut">
              <a:rPr lang="en-US" smtClean="0"/>
              <a:t>7/7/20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3391912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Content Placeholder 2"/>
          <p:cNvSpPr>
            <a:spLocks noGrp="1"/>
          </p:cNvSpPr>
          <p:nvPr>
            <p:ph idx="1"/>
          </p:nvPr>
        </p:nvSpPr>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10"/>
          </p:nvPr>
        </p:nvSpPr>
        <p:spPr/>
        <p:txBody>
          <a:bodyPr/>
          <a:lstStyle/>
          <a:p>
            <a:fld id="{EB7ECBC7-B4D6-964E-9EB5-4158538003F7}" type="datetimeFigureOut">
              <a:rPr lang="en-US" smtClean="0"/>
              <a:t>7/7/20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3143050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ja-JP"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ja-JP" smtClean="0"/>
              <a:t>Click to edit Master text styles</a:t>
            </a:r>
          </a:p>
        </p:txBody>
      </p:sp>
      <p:sp>
        <p:nvSpPr>
          <p:cNvPr id="4" name="Date Placeholder 3"/>
          <p:cNvSpPr>
            <a:spLocks noGrp="1"/>
          </p:cNvSpPr>
          <p:nvPr>
            <p:ph type="dt" sz="half" idx="10"/>
          </p:nvPr>
        </p:nvSpPr>
        <p:spPr/>
        <p:txBody>
          <a:bodyPr/>
          <a:lstStyle/>
          <a:p>
            <a:fld id="{EB7ECBC7-B4D6-964E-9EB5-4158538003F7}" type="datetimeFigureOut">
              <a:rPr lang="en-US" smtClean="0"/>
              <a:t>7/7/20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29330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Date Placeholder 4"/>
          <p:cNvSpPr>
            <a:spLocks noGrp="1"/>
          </p:cNvSpPr>
          <p:nvPr>
            <p:ph type="dt" sz="half" idx="10"/>
          </p:nvPr>
        </p:nvSpPr>
        <p:spPr/>
        <p:txBody>
          <a:bodyPr/>
          <a:lstStyle/>
          <a:p>
            <a:fld id="{EB7ECBC7-B4D6-964E-9EB5-4158538003F7}" type="datetimeFigureOut">
              <a:rPr lang="en-US" smtClean="0"/>
              <a:t>7/7/20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284356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ja-JP"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7" name="Date Placeholder 6"/>
          <p:cNvSpPr>
            <a:spLocks noGrp="1"/>
          </p:cNvSpPr>
          <p:nvPr>
            <p:ph type="dt" sz="half" idx="10"/>
          </p:nvPr>
        </p:nvSpPr>
        <p:spPr/>
        <p:txBody>
          <a:bodyPr/>
          <a:lstStyle/>
          <a:p>
            <a:fld id="{EB7ECBC7-B4D6-964E-9EB5-4158538003F7}" type="datetimeFigureOut">
              <a:rPr lang="en-US" smtClean="0"/>
              <a:t>7/7/20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1117196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lang="en-US"/>
          </a:p>
        </p:txBody>
      </p:sp>
      <p:sp>
        <p:nvSpPr>
          <p:cNvPr id="3" name="Date Placeholder 2"/>
          <p:cNvSpPr>
            <a:spLocks noGrp="1"/>
          </p:cNvSpPr>
          <p:nvPr>
            <p:ph type="dt" sz="half" idx="10"/>
          </p:nvPr>
        </p:nvSpPr>
        <p:spPr/>
        <p:txBody>
          <a:bodyPr/>
          <a:lstStyle/>
          <a:p>
            <a:fld id="{EB7ECBC7-B4D6-964E-9EB5-4158538003F7}" type="datetimeFigureOut">
              <a:rPr lang="en-US" smtClean="0"/>
              <a:t>7/7/20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749898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7ECBC7-B4D6-964E-9EB5-4158538003F7}" type="datetimeFigureOut">
              <a:rPr lang="en-US" smtClean="0"/>
              <a:t>7/7/20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4073254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ja-JP"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EB7ECBC7-B4D6-964E-9EB5-4158538003F7}" type="datetimeFigureOut">
              <a:rPr lang="en-US" smtClean="0"/>
              <a:t>7/7/20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3252997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ja-JP"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EB7ECBC7-B4D6-964E-9EB5-4158538003F7}" type="datetimeFigureOut">
              <a:rPr lang="en-US" smtClean="0"/>
              <a:t>7/7/20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483CCD-A6E6-994A-A2DA-E5E18FD73E70}" type="slidenum">
              <a:rPr lang="en-US" smtClean="0"/>
              <a:t>‹#›</a:t>
            </a:fld>
            <a:endParaRPr lang="en-US"/>
          </a:p>
        </p:txBody>
      </p:sp>
    </p:spTree>
    <p:extLst>
      <p:ext uri="{BB962C8B-B14F-4D97-AF65-F5344CB8AC3E}">
        <p14:creationId xmlns:p14="http://schemas.microsoft.com/office/powerpoint/2010/main" val="34142036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ja-JP"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7ECBC7-B4D6-964E-9EB5-4158538003F7}" type="datetimeFigureOut">
              <a:rPr lang="en-US" smtClean="0"/>
              <a:t>7/7/20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83CCD-A6E6-994A-A2DA-E5E18FD73E70}" type="slidenum">
              <a:rPr lang="en-US" smtClean="0"/>
              <a:t>‹#›</a:t>
            </a:fld>
            <a:endParaRPr lang="en-US"/>
          </a:p>
        </p:txBody>
      </p:sp>
    </p:spTree>
    <p:extLst>
      <p:ext uri="{BB962C8B-B14F-4D97-AF65-F5344CB8AC3E}">
        <p14:creationId xmlns:p14="http://schemas.microsoft.com/office/powerpoint/2010/main" val="2224368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Let’s write a movie review!</a:t>
            </a:r>
            <a:endParaRPr lang="en-US" b="1" dirty="0"/>
          </a:p>
        </p:txBody>
      </p:sp>
      <p:pic>
        <p:nvPicPr>
          <p:cNvPr id="6" name="Content Placeholder 5" descr="014PenandPaper.png"/>
          <p:cNvPicPr>
            <a:picLocks noGrp="1" noChangeAspect="1"/>
          </p:cNvPicPr>
          <p:nvPr>
            <p:ph idx="1"/>
          </p:nvPr>
        </p:nvPicPr>
        <p:blipFill>
          <a:blip r:embed="rId2">
            <a:extLst>
              <a:ext uri="{28A0092B-C50C-407E-A947-70E740481C1C}">
                <a14:useLocalDpi xmlns:a14="http://schemas.microsoft.com/office/drawing/2010/main" val="0"/>
              </a:ext>
            </a:extLst>
          </a:blip>
          <a:srcRect t="8727" b="8727"/>
          <a:stretch>
            <a:fillRect/>
          </a:stretch>
        </p:blipFill>
        <p:spPr/>
      </p:pic>
    </p:spTree>
    <p:extLst>
      <p:ext uri="{BB962C8B-B14F-4D97-AF65-F5344CB8AC3E}">
        <p14:creationId xmlns:p14="http://schemas.microsoft.com/office/powerpoint/2010/main" val="42166707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71831102"/>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4678376" y="5182751"/>
            <a:ext cx="4495800" cy="923330"/>
          </a:xfrm>
          <a:prstGeom prst="rect">
            <a:avLst/>
          </a:prstGeom>
          <a:noFill/>
        </p:spPr>
        <p:txBody>
          <a:bodyPr wrap="square" rtlCol="0">
            <a:spAutoFit/>
          </a:bodyPr>
          <a:lstStyle/>
          <a:p>
            <a:r>
              <a:rPr lang="en-US" sz="3600" b="1" dirty="0" smtClean="0"/>
              <a:t>-Let’s take a look at it.</a:t>
            </a:r>
          </a:p>
          <a:p>
            <a:endParaRPr lang="en-US" dirty="0"/>
          </a:p>
        </p:txBody>
      </p:sp>
      <p:sp>
        <p:nvSpPr>
          <p:cNvPr id="2" name="Title 1"/>
          <p:cNvSpPr>
            <a:spLocks noGrp="1"/>
          </p:cNvSpPr>
          <p:nvPr>
            <p:ph type="title"/>
          </p:nvPr>
        </p:nvSpPr>
        <p:spPr>
          <a:xfrm>
            <a:off x="0" y="274638"/>
            <a:ext cx="9144000" cy="1143000"/>
          </a:xfrm>
        </p:spPr>
        <p:txBody>
          <a:bodyPr/>
          <a:lstStyle/>
          <a:p>
            <a:r>
              <a:rPr lang="en-US" b="1" dirty="0" smtClean="0"/>
              <a:t>This is Mark Green.</a:t>
            </a:r>
            <a:endParaRPr lang="en-US" b="1" dirty="0"/>
          </a:p>
        </p:txBody>
      </p:sp>
      <p:sp>
        <p:nvSpPr>
          <p:cNvPr id="10" name="TextBox 9"/>
          <p:cNvSpPr txBox="1"/>
          <p:nvPr/>
        </p:nvSpPr>
        <p:spPr>
          <a:xfrm>
            <a:off x="1" y="462176"/>
            <a:ext cx="9144000" cy="769441"/>
          </a:xfrm>
          <a:prstGeom prst="rect">
            <a:avLst/>
          </a:prstGeom>
          <a:noFill/>
        </p:spPr>
        <p:txBody>
          <a:bodyPr wrap="square" rtlCol="0">
            <a:spAutoFit/>
          </a:bodyPr>
          <a:lstStyle/>
          <a:p>
            <a:pPr algn="ctr"/>
            <a:r>
              <a:rPr lang="en-US" sz="4400" b="1" dirty="0" smtClean="0"/>
              <a:t>Do you know him?</a:t>
            </a:r>
            <a:endParaRPr lang="en-US" sz="4400" b="1" dirty="0"/>
          </a:p>
        </p:txBody>
      </p:sp>
      <p:sp>
        <p:nvSpPr>
          <p:cNvPr id="12" name="TextBox 11"/>
          <p:cNvSpPr txBox="1"/>
          <p:nvPr/>
        </p:nvSpPr>
        <p:spPr>
          <a:xfrm>
            <a:off x="4648200" y="1600200"/>
            <a:ext cx="4495800" cy="1477328"/>
          </a:xfrm>
          <a:prstGeom prst="rect">
            <a:avLst/>
          </a:prstGeom>
          <a:noFill/>
        </p:spPr>
        <p:txBody>
          <a:bodyPr wrap="square" rtlCol="0">
            <a:spAutoFit/>
          </a:bodyPr>
          <a:lstStyle/>
          <a:p>
            <a:r>
              <a:rPr lang="en-US" sz="3600" b="1" dirty="0" smtClean="0"/>
              <a:t>-He is a game creator and a producer.</a:t>
            </a:r>
          </a:p>
          <a:p>
            <a:endParaRPr lang="en-US" dirty="0"/>
          </a:p>
        </p:txBody>
      </p:sp>
      <p:sp>
        <p:nvSpPr>
          <p:cNvPr id="13" name="TextBox 12"/>
          <p:cNvSpPr txBox="1"/>
          <p:nvPr/>
        </p:nvSpPr>
        <p:spPr>
          <a:xfrm>
            <a:off x="4680452" y="3091158"/>
            <a:ext cx="4495800" cy="2031325"/>
          </a:xfrm>
          <a:prstGeom prst="rect">
            <a:avLst/>
          </a:prstGeom>
          <a:noFill/>
        </p:spPr>
        <p:txBody>
          <a:bodyPr wrap="square" rtlCol="0">
            <a:spAutoFit/>
          </a:bodyPr>
          <a:lstStyle/>
          <a:p>
            <a:r>
              <a:rPr lang="en-US" sz="3600" b="1" dirty="0" smtClean="0"/>
              <a:t>-He wrote a review </a:t>
            </a:r>
          </a:p>
          <a:p>
            <a:r>
              <a:rPr lang="en-US" sz="3600" b="1" dirty="0" smtClean="0"/>
              <a:t>for this movie on Twitter.</a:t>
            </a:r>
          </a:p>
          <a:p>
            <a:endParaRPr lang="en-US" dirty="0"/>
          </a:p>
        </p:txBody>
      </p:sp>
      <p:pic>
        <p:nvPicPr>
          <p:cNvPr id="6" name="Content Placeholder 5"/>
          <p:cNvPicPr>
            <a:picLocks noGrp="1" noChangeAspect="1"/>
          </p:cNvPicPr>
          <p:nvPr>
            <p:ph sz="half" idx="1"/>
          </p:nvPr>
        </p:nvPicPr>
        <p:blipFill>
          <a:blip r:embed="rId2"/>
          <a:srcRect t="-11357" b="-11357"/>
          <a:stretch>
            <a:fillRect/>
          </a:stretch>
        </p:blipFill>
        <p:spPr/>
      </p:pic>
      <p:pic>
        <p:nvPicPr>
          <p:cNvPr id="4" name="Content Placeholder 3"/>
          <p:cNvPicPr>
            <a:picLocks noGrp="1" noChangeAspect="1"/>
          </p:cNvPicPr>
          <p:nvPr>
            <p:ph sz="half" idx="2"/>
          </p:nvPr>
        </p:nvPicPr>
        <p:blipFill rotWithShape="1">
          <a:blip r:embed="rId3"/>
          <a:srcRect l="15002" r="13323"/>
          <a:stretch/>
        </p:blipFill>
        <p:spPr>
          <a:xfrm>
            <a:off x="703716" y="1281934"/>
            <a:ext cx="3552901" cy="4957007"/>
          </a:xfrm>
        </p:spPr>
      </p:pic>
    </p:spTree>
    <p:extLst>
      <p:ext uri="{BB962C8B-B14F-4D97-AF65-F5344CB8AC3E}">
        <p14:creationId xmlns:p14="http://schemas.microsoft.com/office/powerpoint/2010/main" val="32954368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dissolv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2300"/>
                            </p:stCondLst>
                            <p:childTnLst>
                              <p:par>
                                <p:cTn id="31" presetID="9"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dissolve">
                                      <p:cBhvr>
                                        <p:cTn id="33" dur="500"/>
                                        <p:tgtEl>
                                          <p:spTgt spid="6"/>
                                        </p:tgtEl>
                                      </p:cBhvr>
                                    </p:animEffect>
                                  </p:childTnLst>
                                </p:cTn>
                              </p:par>
                              <p:par>
                                <p:cTn id="34" presetID="9" presetClass="exit" presetSubtype="0" fill="hold" nodeType="withEffect">
                                  <p:stCondLst>
                                    <p:cond delay="0"/>
                                  </p:stCondLst>
                                  <p:childTnLst>
                                    <p:animEffect transition="out" filter="dissolve">
                                      <p:cBhvr>
                                        <p:cTn id="35" dur="500"/>
                                        <p:tgtEl>
                                          <p:spTgt spid="4"/>
                                        </p:tgtEl>
                                      </p:cBhvr>
                                    </p:animEffect>
                                    <p:set>
                                      <p:cBhvr>
                                        <p:cTn id="36" dur="1" fill="hold">
                                          <p:stCondLst>
                                            <p:cond delay="499"/>
                                          </p:stCondLst>
                                        </p:cTn>
                                        <p:tgtEl>
                                          <p:spTgt spid="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41" presetClass="entr" presetSubtype="0" fill="hold" grpId="0" nodeType="clickEffect">
                                  <p:stCondLst>
                                    <p:cond delay="0"/>
                                  </p:stCondLst>
                                  <p:iterate type="lt">
                                    <p:tmPct val="10000"/>
                                  </p:iterate>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5"/>
                                        </p:tgtEl>
                                        <p:attrNameLst>
                                          <p:attrName>ppt_y</p:attrName>
                                        </p:attrNameLst>
                                      </p:cBhvr>
                                      <p:tavLst>
                                        <p:tav tm="0">
                                          <p:val>
                                            <p:strVal val="#ppt_y"/>
                                          </p:val>
                                        </p:tav>
                                        <p:tav tm="100000">
                                          <p:val>
                                            <p:strVal val="#ppt_y"/>
                                          </p:val>
                                        </p:tav>
                                      </p:tavLst>
                                    </p:anim>
                                    <p:anim calcmode="lin" valueType="num">
                                      <p:cBhvr>
                                        <p:cTn id="4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p:bldP spid="10"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6" name="Content Placeholder 5"/>
          <p:cNvPicPr>
            <a:picLocks noChangeAspect="1"/>
          </p:cNvPicPr>
          <p:nvPr/>
        </p:nvPicPr>
        <p:blipFill rotWithShape="1">
          <a:blip r:embed="rId2"/>
          <a:srcRect t="-11357" b="14483"/>
          <a:stretch/>
        </p:blipFill>
        <p:spPr>
          <a:xfrm>
            <a:off x="2243886" y="1491588"/>
            <a:ext cx="5275010" cy="4666767"/>
          </a:xfrm>
          <a:prstGeom prst="rect">
            <a:avLst/>
          </a:prstGeom>
        </p:spPr>
      </p:pic>
      <p:sp>
        <p:nvSpPr>
          <p:cNvPr id="2" name="TextBox 1"/>
          <p:cNvSpPr txBox="1"/>
          <p:nvPr/>
        </p:nvSpPr>
        <p:spPr>
          <a:xfrm>
            <a:off x="2185402" y="126958"/>
            <a:ext cx="5773603"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err="1" smtClean="0"/>
              <a:t>Tanaka_Yuuji</a:t>
            </a:r>
            <a:r>
              <a:rPr lang="en-US" b="1" dirty="0" smtClean="0"/>
              <a:t>      </a:t>
            </a:r>
            <a:r>
              <a:rPr lang="en-US" dirty="0" smtClean="0"/>
              <a:t> @TANAKA_YUUJI_EN  -  Dec 31, 2019</a:t>
            </a:r>
            <a:endParaRPr lang="en-US" dirty="0"/>
          </a:p>
        </p:txBody>
      </p:sp>
      <p:pic>
        <p:nvPicPr>
          <p:cNvPr id="11" name="Content Placeholder 3"/>
          <p:cNvPicPr>
            <a:picLocks noChangeAspect="1"/>
          </p:cNvPicPr>
          <p:nvPr/>
        </p:nvPicPr>
        <p:blipFill rotWithShape="1">
          <a:blip r:embed="rId3"/>
          <a:srcRect l="15002" r="13323"/>
          <a:stretch/>
        </p:blipFill>
        <p:spPr>
          <a:xfrm>
            <a:off x="617386" y="200745"/>
            <a:ext cx="1018778" cy="142139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TextBox 7"/>
          <p:cNvSpPr txBox="1"/>
          <p:nvPr/>
        </p:nvSpPr>
        <p:spPr>
          <a:xfrm>
            <a:off x="457200" y="283449"/>
            <a:ext cx="8229600" cy="6186308"/>
          </a:xfrm>
          <a:prstGeom prst="rect">
            <a:avLst/>
          </a:prstGeom>
          <a:noFill/>
        </p:spPr>
        <p:txBody>
          <a:bodyPr wrap="square" rtlCol="0">
            <a:spAutoFit/>
          </a:bodyPr>
          <a:lstStyle/>
          <a:p>
            <a:r>
              <a:rPr lang="en-US" sz="4400" b="1" dirty="0" smtClean="0"/>
              <a:t>I recommend Sunset View. I saw it on the plane. It made me cry at the end. In the 80’s, romantic comedies were popular in Japan, and those movies used to come to Japan soon after their US release. Unfortunately, these days not many make it to the theater. Except this movie!</a:t>
            </a:r>
            <a:endParaRPr lang="en-US" sz="4400" b="1" dirty="0"/>
          </a:p>
        </p:txBody>
      </p:sp>
      <p:sp>
        <p:nvSpPr>
          <p:cNvPr id="10" name="TextBox 9"/>
          <p:cNvSpPr txBox="1"/>
          <p:nvPr/>
        </p:nvSpPr>
        <p:spPr>
          <a:xfrm>
            <a:off x="1973214" y="556726"/>
            <a:ext cx="6260888" cy="1477328"/>
          </a:xfrm>
          <a:prstGeom prst="rect">
            <a:avLst/>
          </a:prstGeom>
          <a:solidFill>
            <a:srgbClr val="8EB4E3"/>
          </a:solidFill>
        </p:spPr>
        <p:txBody>
          <a:bodyPr wrap="square" rtlCol="0">
            <a:spAutoFit/>
          </a:bodyPr>
          <a:lstStyle/>
          <a:p>
            <a:r>
              <a:rPr lang="en-US" b="1" dirty="0" smtClean="0"/>
              <a:t>I recommend Sunset View. I saw it on the plane. It made me cry at the end. In the 80’s, romantic comedies were popular in Japan, and those movies used to come to Japan soon after their US release.  Unfortunately, these days not many make it to the theater. Except this movie!</a:t>
            </a:r>
            <a:endParaRPr lang="en-US" b="1" dirty="0"/>
          </a:p>
        </p:txBody>
      </p:sp>
      <p:sp>
        <p:nvSpPr>
          <p:cNvPr id="3" name="Content Placeholder 2"/>
          <p:cNvSpPr>
            <a:spLocks noGrp="1"/>
          </p:cNvSpPr>
          <p:nvPr>
            <p:ph idx="1"/>
          </p:nvPr>
        </p:nvSpPr>
        <p:spPr>
          <a:xfrm>
            <a:off x="457200" y="3913583"/>
            <a:ext cx="6158080" cy="2478404"/>
          </a:xfrm>
        </p:spPr>
        <p:txBody>
          <a:bodyPr/>
          <a:lstStyle/>
          <a:p>
            <a:endParaRPr lang="en-US" dirty="0"/>
          </a:p>
        </p:txBody>
      </p:sp>
    </p:spTree>
    <p:extLst>
      <p:ext uri="{BB962C8B-B14F-4D97-AF65-F5344CB8AC3E}">
        <p14:creationId xmlns:p14="http://schemas.microsoft.com/office/powerpoint/2010/main" val="403187954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0"/>
                                        </p:tgtEl>
                                      </p:cBhvr>
                                    </p:animEffect>
                                    <p:set>
                                      <p:cBhvr>
                                        <p:cTn id="10" dur="1" fill="hold">
                                          <p:stCondLst>
                                            <p:cond delay="499"/>
                                          </p:stCondLst>
                                        </p:cTn>
                                        <p:tgtEl>
                                          <p:spTgt spid="10"/>
                                        </p:tgtEl>
                                        <p:attrNameLst>
                                          <p:attrName>style.visibility</p:attrName>
                                        </p:attrNameLst>
                                      </p:cBhvr>
                                      <p:to>
                                        <p:strVal val="hidden"/>
                                      </p:to>
                                    </p:set>
                                  </p:childTnLst>
                                </p:cTn>
                              </p:par>
                              <p:par>
                                <p:cTn id="11" presetID="9" presetClass="exit" presetSubtype="0" fill="hold" nodeType="withEffect">
                                  <p:stCondLst>
                                    <p:cond delay="0"/>
                                  </p:stCondLst>
                                  <p:childTnLst>
                                    <p:animEffect transition="out" filter="dissolve">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9" presetClass="exit" presetSubtype="0" fill="hold" nodeType="withEffect">
                                  <p:stCondLst>
                                    <p:cond delay="0"/>
                                  </p:stCondLst>
                                  <p:childTnLst>
                                    <p:animEffect transition="out" filter="dissolv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childTnLst>
                          </p:cTn>
                        </p:par>
                        <p:par>
                          <p:cTn id="17" fill="hold">
                            <p:stCondLst>
                              <p:cond delay="500"/>
                            </p:stCondLst>
                            <p:childTnLst>
                              <p:par>
                                <p:cTn id="18" presetID="9"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do you say these two sentences in Japanese?</a:t>
            </a:r>
            <a:endParaRPr lang="en-US" b="1" dirty="0"/>
          </a:p>
        </p:txBody>
      </p:sp>
      <p:sp>
        <p:nvSpPr>
          <p:cNvPr id="3" name="Content Placeholder 2"/>
          <p:cNvSpPr>
            <a:spLocks noGrp="1"/>
          </p:cNvSpPr>
          <p:nvPr>
            <p:ph idx="1"/>
          </p:nvPr>
        </p:nvSpPr>
        <p:spPr/>
        <p:txBody>
          <a:bodyPr/>
          <a:lstStyle/>
          <a:p>
            <a:pPr marL="514350" indent="-514350">
              <a:buAutoNum type="arabicPeriod"/>
            </a:pPr>
            <a:r>
              <a:rPr lang="en-US" b="1" dirty="0" smtClean="0"/>
              <a:t>I recommend Sunset View.</a:t>
            </a:r>
          </a:p>
          <a:p>
            <a:pPr marL="0" indent="0">
              <a:buNone/>
            </a:pPr>
            <a:endParaRPr lang="en-US" b="1" dirty="0" smtClean="0"/>
          </a:p>
          <a:p>
            <a:pPr marL="514350" indent="-514350">
              <a:buAutoNum type="arabicPeriod"/>
            </a:pPr>
            <a:endParaRPr lang="en-US" b="1" dirty="0"/>
          </a:p>
          <a:p>
            <a:pPr marL="514350" indent="-514350">
              <a:buAutoNum type="arabicPeriod"/>
            </a:pPr>
            <a:r>
              <a:rPr lang="en-US" b="1" dirty="0" smtClean="0"/>
              <a:t> It made me cry at the end. </a:t>
            </a:r>
            <a:endParaRPr lang="en-US" dirty="0"/>
          </a:p>
        </p:txBody>
      </p:sp>
      <p:sp>
        <p:nvSpPr>
          <p:cNvPr id="4" name="TextBox 3"/>
          <p:cNvSpPr txBox="1"/>
          <p:nvPr/>
        </p:nvSpPr>
        <p:spPr>
          <a:xfrm>
            <a:off x="978335" y="2436875"/>
            <a:ext cx="7427152" cy="707886"/>
          </a:xfrm>
          <a:prstGeom prst="rect">
            <a:avLst/>
          </a:prstGeom>
          <a:noFill/>
        </p:spPr>
        <p:txBody>
          <a:bodyPr wrap="square" rtlCol="0">
            <a:spAutoFit/>
          </a:bodyPr>
          <a:lstStyle/>
          <a:p>
            <a:r>
              <a:rPr lang="ja-JP" altLang="en-US" sz="4000" b="1" dirty="0" smtClean="0">
                <a:solidFill>
                  <a:srgbClr val="0000FF"/>
                </a:solidFill>
              </a:rPr>
              <a:t>サンセットビューをお勧めします。</a:t>
            </a:r>
            <a:endParaRPr lang="en-US" sz="4000" b="1" dirty="0">
              <a:solidFill>
                <a:srgbClr val="0000FF"/>
              </a:solidFill>
            </a:endParaRPr>
          </a:p>
        </p:txBody>
      </p:sp>
      <p:sp>
        <p:nvSpPr>
          <p:cNvPr id="5" name="TextBox 4"/>
          <p:cNvSpPr txBox="1"/>
          <p:nvPr/>
        </p:nvSpPr>
        <p:spPr>
          <a:xfrm>
            <a:off x="976259" y="4305375"/>
            <a:ext cx="6608053" cy="707886"/>
          </a:xfrm>
          <a:prstGeom prst="rect">
            <a:avLst/>
          </a:prstGeom>
          <a:noFill/>
        </p:spPr>
        <p:txBody>
          <a:bodyPr wrap="square" rtlCol="0">
            <a:spAutoFit/>
          </a:bodyPr>
          <a:lstStyle/>
          <a:p>
            <a:r>
              <a:rPr lang="ja-JP" altLang="en-US" sz="4000" b="1" dirty="0" smtClean="0">
                <a:solidFill>
                  <a:srgbClr val="0000FF"/>
                </a:solidFill>
              </a:rPr>
              <a:t>最後に私を泣かせました。</a:t>
            </a:r>
            <a:endParaRPr lang="en-US" sz="4000" b="1" dirty="0">
              <a:solidFill>
                <a:srgbClr val="0000FF"/>
              </a:solidFill>
            </a:endParaRPr>
          </a:p>
        </p:txBody>
      </p:sp>
      <p:sp>
        <p:nvSpPr>
          <p:cNvPr id="6" name="TextBox 5"/>
          <p:cNvSpPr txBox="1"/>
          <p:nvPr/>
        </p:nvSpPr>
        <p:spPr>
          <a:xfrm>
            <a:off x="457200" y="5013261"/>
            <a:ext cx="8229600" cy="769441"/>
          </a:xfrm>
          <a:prstGeom prst="rect">
            <a:avLst/>
          </a:prstGeom>
          <a:noFill/>
        </p:spPr>
        <p:txBody>
          <a:bodyPr wrap="square" rtlCol="0">
            <a:spAutoFit/>
          </a:bodyPr>
          <a:lstStyle/>
          <a:p>
            <a:pPr algn="ctr"/>
            <a:r>
              <a:rPr lang="en-US" sz="4400" b="1" dirty="0" smtClean="0">
                <a:solidFill>
                  <a:srgbClr val="FF0000"/>
                </a:solidFill>
              </a:rPr>
              <a:t>These are very useful sentences!</a:t>
            </a:r>
            <a:endParaRPr lang="en-US" sz="4400" b="1" dirty="0">
              <a:solidFill>
                <a:srgbClr val="FF0000"/>
              </a:solidFill>
            </a:endParaRPr>
          </a:p>
        </p:txBody>
      </p:sp>
    </p:spTree>
    <p:extLst>
      <p:ext uri="{BB962C8B-B14F-4D97-AF65-F5344CB8AC3E}">
        <p14:creationId xmlns:p14="http://schemas.microsoft.com/office/powerpoint/2010/main" val="39414401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ssolv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4">
                                            <p:txEl>
                                              <p:pRg st="0" end="0"/>
                                            </p:txEl>
                                          </p:spTgt>
                                        </p:tgtEl>
                                      </p:cBhvr>
                                    </p:animEffect>
                                    <p:set>
                                      <p:cBhvr>
                                        <p:cTn id="17" dur="1" fill="hold">
                                          <p:stCondLst>
                                            <p:cond delay="499"/>
                                          </p:stCondLst>
                                        </p:cTn>
                                        <p:tgtEl>
                                          <p:spTgt spid="4">
                                            <p:txEl>
                                              <p:pRg st="0" end="0"/>
                                            </p:txEl>
                                          </p:spTgt>
                                        </p:tgtEl>
                                        <p:attrNameLst>
                                          <p:attrName>style.visibility</p:attrName>
                                        </p:attrNameLst>
                                      </p:cBhvr>
                                      <p:to>
                                        <p:strVal val="hidden"/>
                                      </p:to>
                                    </p:set>
                                  </p:childTnLst>
                                </p:cTn>
                              </p:par>
                              <p:par>
                                <p:cTn id="18" presetID="9" presetClass="exit" presetSubtype="0" fill="hold" grpId="0" nodeType="withEffect">
                                  <p:stCondLst>
                                    <p:cond delay="0"/>
                                  </p:stCondLst>
                                  <p:childTnLst>
                                    <p:animEffect transition="out" filter="dissolve">
                                      <p:cBhvr>
                                        <p:cTn id="19" dur="500"/>
                                        <p:tgtEl>
                                          <p:spTgt spid="5">
                                            <p:txEl>
                                              <p:pRg st="0" end="0"/>
                                            </p:txEl>
                                          </p:spTgt>
                                        </p:tgtEl>
                                      </p:cBhvr>
                                    </p:animEffect>
                                    <p:set>
                                      <p:cBhvr>
                                        <p:cTn id="20" dur="1" fill="hold">
                                          <p:stCondLst>
                                            <p:cond delay="499"/>
                                          </p:stCondLst>
                                        </p:cTn>
                                        <p:tgtEl>
                                          <p:spTgt spid="5">
                                            <p:txEl>
                                              <p:pRg st="0" end="0"/>
                                            </p:txEl>
                                          </p:spTgt>
                                        </p:tgtEl>
                                        <p:attrNameLst>
                                          <p:attrName>style.visibility</p:attrName>
                                        </p:attrNameLst>
                                      </p:cBhvr>
                                      <p:to>
                                        <p:strVal val="hidden"/>
                                      </p:to>
                                    </p:se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ssolv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build="allAtOnce"/>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Let’s look at some more movie reviews.</a:t>
            </a:r>
            <a:endParaRPr lang="en-US" b="1" dirty="0"/>
          </a:p>
        </p:txBody>
      </p:sp>
      <p:sp>
        <p:nvSpPr>
          <p:cNvPr id="5" name="Content Placeholder 4"/>
          <p:cNvSpPr>
            <a:spLocks noGrp="1"/>
          </p:cNvSpPr>
          <p:nvPr>
            <p:ph sz="half" idx="2"/>
          </p:nvPr>
        </p:nvSpPr>
        <p:spPr/>
        <p:txBody>
          <a:bodyPr/>
          <a:lstStyle/>
          <a:p>
            <a:pPr marL="0" indent="0">
              <a:buNone/>
            </a:pPr>
            <a:r>
              <a:rPr lang="en-US" dirty="0" smtClean="0"/>
              <a:t>This is </a:t>
            </a:r>
            <a:r>
              <a:rPr lang="en-US" dirty="0" err="1" smtClean="0"/>
              <a:t>Deepa</a:t>
            </a:r>
            <a:r>
              <a:rPr lang="en-US" dirty="0" smtClean="0"/>
              <a:t>. She is a movie enthusiast.</a:t>
            </a:r>
            <a:endParaRPr lang="en-US" dirty="0"/>
          </a:p>
        </p:txBody>
      </p:sp>
      <p:sp>
        <p:nvSpPr>
          <p:cNvPr id="7" name="TextBox 6"/>
          <p:cNvSpPr txBox="1"/>
          <p:nvPr/>
        </p:nvSpPr>
        <p:spPr>
          <a:xfrm>
            <a:off x="4648200" y="3346412"/>
            <a:ext cx="4038600" cy="1384995"/>
          </a:xfrm>
          <a:prstGeom prst="rect">
            <a:avLst/>
          </a:prstGeom>
          <a:noFill/>
        </p:spPr>
        <p:txBody>
          <a:bodyPr wrap="square" rtlCol="0">
            <a:spAutoFit/>
          </a:bodyPr>
          <a:lstStyle/>
          <a:p>
            <a:r>
              <a:rPr lang="en-US" sz="2800" dirty="0" smtClean="0"/>
              <a:t>She writes many movie reviews on Twitter. Let’s read some.</a:t>
            </a:r>
            <a:endParaRPr lang="en-US" sz="2800" dirty="0"/>
          </a:p>
        </p:txBody>
      </p:sp>
      <p:pic>
        <p:nvPicPr>
          <p:cNvPr id="3" name="Picture 2"/>
          <p:cNvPicPr>
            <a:picLocks noChangeAspect="1"/>
          </p:cNvPicPr>
          <p:nvPr/>
        </p:nvPicPr>
        <p:blipFill>
          <a:blip r:embed="rId2"/>
          <a:stretch>
            <a:fillRect/>
          </a:stretch>
        </p:blipFill>
        <p:spPr>
          <a:xfrm>
            <a:off x="221137" y="1600200"/>
            <a:ext cx="4525963" cy="4525963"/>
          </a:xfrm>
          <a:prstGeom prst="rect">
            <a:avLst/>
          </a:prstGeom>
        </p:spPr>
      </p:pic>
      <p:sp>
        <p:nvSpPr>
          <p:cNvPr id="6" name="Content Placeholder 5"/>
          <p:cNvSpPr>
            <a:spLocks noGrp="1"/>
          </p:cNvSpPr>
          <p:nvPr>
            <p:ph sz="half" idx="1"/>
          </p:nvPr>
        </p:nvSpPr>
        <p:spPr>
          <a:xfrm>
            <a:off x="457200" y="3346412"/>
            <a:ext cx="1980056" cy="2779751"/>
          </a:xfrm>
        </p:spPr>
        <p:txBody>
          <a:bodyPr/>
          <a:lstStyle/>
          <a:p>
            <a:endParaRPr lang="en-US" dirty="0"/>
          </a:p>
        </p:txBody>
      </p:sp>
    </p:spTree>
    <p:extLst>
      <p:ext uri="{BB962C8B-B14F-4D97-AF65-F5344CB8AC3E}">
        <p14:creationId xmlns:p14="http://schemas.microsoft.com/office/powerpoint/2010/main" val="395419631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2894" y="2495112"/>
            <a:ext cx="6155368" cy="2000548"/>
          </a:xfrm>
          <a:prstGeom prst="rect">
            <a:avLst/>
          </a:prstGeom>
          <a:noFill/>
        </p:spPr>
        <p:txBody>
          <a:bodyPr wrap="square" rtlCol="0">
            <a:spAutoFit/>
          </a:bodyPr>
          <a:lstStyle/>
          <a:p>
            <a:r>
              <a:rPr lang="en-US" sz="3600" dirty="0" smtClean="0"/>
              <a:t>Movie Review:  ‘Ocean Paradise’ I totally enjoyed it … But I love the ocean. Approved.</a:t>
            </a:r>
          </a:p>
          <a:p>
            <a:r>
              <a:rPr lang="en-US" sz="1600" dirty="0" smtClean="0">
                <a:solidFill>
                  <a:schemeClr val="bg1">
                    <a:lumMod val="50000"/>
                  </a:schemeClr>
                </a:solidFill>
              </a:rPr>
              <a:t>10:06 PM – 24 Mar 2018</a:t>
            </a:r>
            <a:endParaRPr lang="en-US" sz="1600" dirty="0">
              <a:solidFill>
                <a:schemeClr val="bg1">
                  <a:lumMod val="50000"/>
                </a:schemeClr>
              </a:solidFill>
            </a:endParaRPr>
          </a:p>
        </p:txBody>
      </p:sp>
      <p:sp>
        <p:nvSpPr>
          <p:cNvPr id="5" name="Title 4"/>
          <p:cNvSpPr>
            <a:spLocks noGrp="1"/>
          </p:cNvSpPr>
          <p:nvPr>
            <p:ph type="title"/>
          </p:nvPr>
        </p:nvSpPr>
        <p:spPr/>
        <p:txBody>
          <a:bodyPr/>
          <a:lstStyle/>
          <a:p>
            <a:r>
              <a:rPr lang="en-US" b="1" dirty="0" smtClean="0"/>
              <a:t>Ocean Paradise</a:t>
            </a:r>
            <a:endParaRPr lang="en-US" b="1" dirty="0"/>
          </a:p>
        </p:txBody>
      </p:sp>
      <p:pic>
        <p:nvPicPr>
          <p:cNvPr id="7" name="Content Placeholder 6"/>
          <p:cNvPicPr>
            <a:picLocks noGrp="1"/>
          </p:cNvPicPr>
          <p:nvPr>
            <p:ph idx="1"/>
          </p:nvPr>
        </p:nvPicPr>
        <p:blipFill rotWithShape="1">
          <a:blip r:embed="rId2">
            <a:extLst>
              <a:ext uri="{28A0092B-C50C-407E-A947-70E740481C1C}">
                <a14:useLocalDpi xmlns:a14="http://schemas.microsoft.com/office/drawing/2010/main" val="0"/>
              </a:ext>
            </a:extLst>
          </a:blip>
          <a:srcRect l="57812" t="16160" r="24587" b="71890"/>
          <a:stretch/>
        </p:blipFill>
        <p:spPr bwMode="auto">
          <a:xfrm>
            <a:off x="5286316" y="1727884"/>
            <a:ext cx="1609523" cy="693389"/>
          </a:xfrm>
          <a:prstGeom prst="rect">
            <a:avLst/>
          </a:prstGeom>
          <a:noFill/>
          <a:ln>
            <a:noFill/>
          </a:ln>
        </p:spPr>
      </p:pic>
      <p:sp>
        <p:nvSpPr>
          <p:cNvPr id="8" name="TextBox 7"/>
          <p:cNvSpPr txBox="1"/>
          <p:nvPr/>
        </p:nvSpPr>
        <p:spPr>
          <a:xfrm>
            <a:off x="1544740" y="463237"/>
            <a:ext cx="6075976" cy="769441"/>
          </a:xfrm>
          <a:prstGeom prst="rect">
            <a:avLst/>
          </a:prstGeom>
          <a:noFill/>
        </p:spPr>
        <p:txBody>
          <a:bodyPr wrap="square" rtlCol="0">
            <a:spAutoFit/>
          </a:bodyPr>
          <a:lstStyle/>
          <a:p>
            <a:pPr algn="ctr"/>
            <a:r>
              <a:rPr lang="en-US" sz="4400" b="1" dirty="0" smtClean="0"/>
              <a:t>What does this mean?</a:t>
            </a:r>
            <a:endParaRPr lang="en-US" sz="4400" b="1" dirty="0"/>
          </a:p>
        </p:txBody>
      </p:sp>
      <p:sp>
        <p:nvSpPr>
          <p:cNvPr id="9" name="TextBox 8"/>
          <p:cNvSpPr txBox="1"/>
          <p:nvPr/>
        </p:nvSpPr>
        <p:spPr>
          <a:xfrm>
            <a:off x="2442350" y="3015444"/>
            <a:ext cx="6219508" cy="707886"/>
          </a:xfrm>
          <a:prstGeom prst="rect">
            <a:avLst/>
          </a:prstGeom>
          <a:noFill/>
        </p:spPr>
        <p:txBody>
          <a:bodyPr wrap="square" rtlCol="0">
            <a:spAutoFit/>
          </a:bodyPr>
          <a:lstStyle/>
          <a:p>
            <a:r>
              <a:rPr lang="en-US" sz="4000" b="1" dirty="0" smtClean="0"/>
              <a:t>I totally enjoyed it!</a:t>
            </a:r>
            <a:endParaRPr lang="en-US" sz="4000" b="1" dirty="0"/>
          </a:p>
        </p:txBody>
      </p:sp>
      <p:pic>
        <p:nvPicPr>
          <p:cNvPr id="2" name="Picture 1"/>
          <p:cNvPicPr>
            <a:picLocks noChangeAspect="1"/>
          </p:cNvPicPr>
          <p:nvPr/>
        </p:nvPicPr>
        <p:blipFill>
          <a:blip r:embed="rId3"/>
          <a:stretch>
            <a:fillRect/>
          </a:stretch>
        </p:blipFill>
        <p:spPr>
          <a:xfrm>
            <a:off x="6184900" y="2421272"/>
            <a:ext cx="2959100" cy="2133600"/>
          </a:xfrm>
          <a:prstGeom prst="rect">
            <a:avLst/>
          </a:prstGeom>
        </p:spPr>
      </p:pic>
      <p:pic>
        <p:nvPicPr>
          <p:cNvPr id="10" name="Content Placeholder 6"/>
          <p:cNvPicPr>
            <a:picLocks/>
          </p:cNvPicPr>
          <p:nvPr/>
        </p:nvPicPr>
        <p:blipFill rotWithShape="1">
          <a:blip r:embed="rId2">
            <a:extLst>
              <a:ext uri="{28A0092B-C50C-407E-A947-70E740481C1C}">
                <a14:useLocalDpi xmlns:a14="http://schemas.microsoft.com/office/drawing/2010/main" val="0"/>
              </a:ext>
            </a:extLst>
          </a:blip>
          <a:srcRect t="67744" r="34490" b="21312"/>
          <a:stretch/>
        </p:blipFill>
        <p:spPr bwMode="auto">
          <a:xfrm>
            <a:off x="4740" y="4696299"/>
            <a:ext cx="5990262" cy="635036"/>
          </a:xfrm>
          <a:prstGeom prst="rect">
            <a:avLst/>
          </a:prstGeom>
          <a:noFill/>
          <a:ln>
            <a:noFill/>
          </a:ln>
        </p:spPr>
      </p:pic>
      <p:sp>
        <p:nvSpPr>
          <p:cNvPr id="4" name="TextBox 3"/>
          <p:cNvSpPr txBox="1"/>
          <p:nvPr/>
        </p:nvSpPr>
        <p:spPr>
          <a:xfrm>
            <a:off x="1240365" y="1846030"/>
            <a:ext cx="1890080" cy="369332"/>
          </a:xfrm>
          <a:prstGeom prst="rect">
            <a:avLst/>
          </a:prstGeom>
          <a:noFill/>
        </p:spPr>
        <p:txBody>
          <a:bodyPr wrap="square" rtlCol="0">
            <a:spAutoFit/>
          </a:bodyPr>
          <a:lstStyle/>
          <a:p>
            <a:r>
              <a:rPr lang="en-US" b="1" dirty="0" err="1" smtClean="0"/>
              <a:t>Deepa_Review</a:t>
            </a:r>
            <a:endParaRPr lang="en-US" b="1" dirty="0"/>
          </a:p>
        </p:txBody>
      </p:sp>
      <p:pic>
        <p:nvPicPr>
          <p:cNvPr id="12" name="Content Placeholder 6"/>
          <p:cNvPicPr>
            <a:picLocks/>
          </p:cNvPicPr>
          <p:nvPr/>
        </p:nvPicPr>
        <p:blipFill rotWithShape="1">
          <a:blip r:embed="rId2">
            <a:extLst>
              <a:ext uri="{28A0092B-C50C-407E-A947-70E740481C1C}">
                <a14:useLocalDpi xmlns:a14="http://schemas.microsoft.com/office/drawing/2010/main" val="0"/>
              </a:ext>
            </a:extLst>
          </a:blip>
          <a:srcRect t="85987" r="34490" b="951"/>
          <a:stretch/>
        </p:blipFill>
        <p:spPr bwMode="auto">
          <a:xfrm>
            <a:off x="142374" y="5862991"/>
            <a:ext cx="5990262" cy="757896"/>
          </a:xfrm>
          <a:prstGeom prst="rect">
            <a:avLst/>
          </a:prstGeom>
          <a:noFill/>
          <a:ln>
            <a:noFill/>
          </a:ln>
        </p:spPr>
      </p:pic>
      <p:pic>
        <p:nvPicPr>
          <p:cNvPr id="15" name="Picture 14"/>
          <p:cNvPicPr>
            <a:picLocks noChangeAspect="1"/>
          </p:cNvPicPr>
          <p:nvPr/>
        </p:nvPicPr>
        <p:blipFill>
          <a:blip r:embed="rId4"/>
          <a:stretch>
            <a:fillRect/>
          </a:stretch>
        </p:blipFill>
        <p:spPr>
          <a:xfrm>
            <a:off x="315769" y="1598111"/>
            <a:ext cx="890268" cy="89026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4631101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xit" presetSubtype="0" fill="hold" nodeType="withEffect">
                                  <p:stCondLst>
                                    <p:cond delay="0"/>
                                  </p:stCondLst>
                                  <p:childTnLst>
                                    <p:animEffect transition="out" filter="dissolv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par>
                                <p:cTn id="20" presetID="9" presetClass="exit" presetSubtype="0" fill="hold" nodeType="with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9" presetClass="exit" presetSubtype="0" fill="hold" grpId="0" nodeType="withEffect">
                                  <p:stCondLst>
                                    <p:cond delay="0"/>
                                  </p:stCondLst>
                                  <p:childTnLst>
                                    <p:animEffect transition="out" filter="dissolve">
                                      <p:cBhvr>
                                        <p:cTn id="24" dur="500"/>
                                        <p:tgtEl>
                                          <p:spTgt spid="4"/>
                                        </p:tgtEl>
                                      </p:cBhvr>
                                    </p:animEffect>
                                    <p:set>
                                      <p:cBhvr>
                                        <p:cTn id="25" dur="1" fill="hold">
                                          <p:stCondLst>
                                            <p:cond delay="499"/>
                                          </p:stCondLst>
                                        </p:cTn>
                                        <p:tgtEl>
                                          <p:spTgt spid="4"/>
                                        </p:tgtEl>
                                        <p:attrNameLst>
                                          <p:attrName>style.visibility</p:attrName>
                                        </p:attrNameLst>
                                      </p:cBhvr>
                                      <p:to>
                                        <p:strVal val="hidden"/>
                                      </p:to>
                                    </p:set>
                                  </p:childTnLst>
                                </p:cTn>
                              </p:par>
                              <p:par>
                                <p:cTn id="26" presetID="9" presetClass="exit" presetSubtype="0" fill="hold" grpId="0" nodeType="withEffect">
                                  <p:stCondLst>
                                    <p:cond delay="0"/>
                                  </p:stCondLst>
                                  <p:childTnLst>
                                    <p:animEffect transition="out" filter="dissolve">
                                      <p:cBhvr>
                                        <p:cTn id="27" dur="500"/>
                                        <p:tgtEl>
                                          <p:spTgt spid="3"/>
                                        </p:tgtEl>
                                      </p:cBhvr>
                                    </p:animEffect>
                                    <p:set>
                                      <p:cBhvr>
                                        <p:cTn id="28" dur="1" fill="hold">
                                          <p:stCondLst>
                                            <p:cond delay="499"/>
                                          </p:stCondLst>
                                        </p:cTn>
                                        <p:tgtEl>
                                          <p:spTgt spid="3"/>
                                        </p:tgtEl>
                                        <p:attrNameLst>
                                          <p:attrName>style.visibility</p:attrName>
                                        </p:attrNameLst>
                                      </p:cBhvr>
                                      <p:to>
                                        <p:strVal val="hidden"/>
                                      </p:to>
                                    </p:set>
                                  </p:childTnLst>
                                </p:cTn>
                              </p:par>
                              <p:par>
                                <p:cTn id="29" presetID="9" presetClass="exit" presetSubtype="0" fill="hold" nodeType="withEffect">
                                  <p:stCondLst>
                                    <p:cond delay="0"/>
                                  </p:stCondLst>
                                  <p:childTnLst>
                                    <p:animEffect transition="out" filter="dissolve">
                                      <p:cBhvr>
                                        <p:cTn id="30" dur="500"/>
                                        <p:tgtEl>
                                          <p:spTgt spid="2"/>
                                        </p:tgtEl>
                                      </p:cBhvr>
                                    </p:animEffect>
                                    <p:set>
                                      <p:cBhvr>
                                        <p:cTn id="31" dur="1" fill="hold">
                                          <p:stCondLst>
                                            <p:cond delay="499"/>
                                          </p:stCondLst>
                                        </p:cTn>
                                        <p:tgtEl>
                                          <p:spTgt spid="2"/>
                                        </p:tgtEl>
                                        <p:attrNameLst>
                                          <p:attrName>style.visibility</p:attrName>
                                        </p:attrNameLst>
                                      </p:cBhvr>
                                      <p:to>
                                        <p:strVal val="hidden"/>
                                      </p:to>
                                    </p:set>
                                  </p:childTnLst>
                                </p:cTn>
                              </p:par>
                              <p:par>
                                <p:cTn id="32" presetID="9" presetClass="exit" presetSubtype="0" fill="hold" nodeType="withEffect">
                                  <p:stCondLst>
                                    <p:cond delay="0"/>
                                  </p:stCondLst>
                                  <p:childTnLst>
                                    <p:animEffect transition="out" filter="dissolve">
                                      <p:cBhvr>
                                        <p:cTn id="33" dur="500"/>
                                        <p:tgtEl>
                                          <p:spTgt spid="15"/>
                                        </p:tgtEl>
                                      </p:cBhvr>
                                    </p:animEffect>
                                    <p:set>
                                      <p:cBhvr>
                                        <p:cTn id="34"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P spid="9"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2894" y="2495112"/>
            <a:ext cx="6155368" cy="2554545"/>
          </a:xfrm>
          <a:prstGeom prst="rect">
            <a:avLst/>
          </a:prstGeom>
          <a:noFill/>
        </p:spPr>
        <p:txBody>
          <a:bodyPr wrap="square" rtlCol="0">
            <a:spAutoFit/>
          </a:bodyPr>
          <a:lstStyle/>
          <a:p>
            <a:r>
              <a:rPr lang="en-US" sz="3600" dirty="0" smtClean="0"/>
              <a:t>Movie Review:  ‘The Final Rider’ is the best flick I’ve seen in a while. Good story and great music!</a:t>
            </a:r>
          </a:p>
          <a:p>
            <a:r>
              <a:rPr lang="en-US" sz="1600" dirty="0" smtClean="0">
                <a:solidFill>
                  <a:schemeClr val="bg1">
                    <a:lumMod val="50000"/>
                  </a:schemeClr>
                </a:solidFill>
              </a:rPr>
              <a:t>7:38 PM – 9 Jul 2017</a:t>
            </a:r>
            <a:endParaRPr lang="en-US" sz="1600" dirty="0">
              <a:solidFill>
                <a:schemeClr val="bg1">
                  <a:lumMod val="50000"/>
                </a:schemeClr>
              </a:solidFill>
            </a:endParaRPr>
          </a:p>
        </p:txBody>
      </p:sp>
      <p:sp>
        <p:nvSpPr>
          <p:cNvPr id="5" name="Title 4"/>
          <p:cNvSpPr>
            <a:spLocks noGrp="1"/>
          </p:cNvSpPr>
          <p:nvPr>
            <p:ph type="title"/>
          </p:nvPr>
        </p:nvSpPr>
        <p:spPr/>
        <p:txBody>
          <a:bodyPr/>
          <a:lstStyle/>
          <a:p>
            <a:r>
              <a:rPr lang="en-US" b="1" dirty="0" smtClean="0"/>
              <a:t>Ocean Paradise</a:t>
            </a:r>
            <a:endParaRPr lang="en-US" b="1" dirty="0"/>
          </a:p>
        </p:txBody>
      </p:sp>
      <p:pic>
        <p:nvPicPr>
          <p:cNvPr id="7" name="Content Placeholder 6"/>
          <p:cNvPicPr>
            <a:picLocks noGrp="1"/>
          </p:cNvPicPr>
          <p:nvPr>
            <p:ph idx="1"/>
          </p:nvPr>
        </p:nvPicPr>
        <p:blipFill rotWithShape="1">
          <a:blip r:embed="rId2">
            <a:extLst>
              <a:ext uri="{28A0092B-C50C-407E-A947-70E740481C1C}">
                <a14:useLocalDpi xmlns:a14="http://schemas.microsoft.com/office/drawing/2010/main" val="0"/>
              </a:ext>
            </a:extLst>
          </a:blip>
          <a:srcRect l="57812" t="16160" r="24587" b="71890"/>
          <a:stretch/>
        </p:blipFill>
        <p:spPr bwMode="auto">
          <a:xfrm>
            <a:off x="5286316" y="1727884"/>
            <a:ext cx="1609523" cy="693389"/>
          </a:xfrm>
          <a:prstGeom prst="rect">
            <a:avLst/>
          </a:prstGeom>
          <a:noFill/>
          <a:ln>
            <a:noFill/>
          </a:ln>
        </p:spPr>
      </p:pic>
      <p:sp>
        <p:nvSpPr>
          <p:cNvPr id="8" name="TextBox 7"/>
          <p:cNvSpPr txBox="1"/>
          <p:nvPr/>
        </p:nvSpPr>
        <p:spPr>
          <a:xfrm>
            <a:off x="1544740" y="463237"/>
            <a:ext cx="6075976" cy="769441"/>
          </a:xfrm>
          <a:prstGeom prst="rect">
            <a:avLst/>
          </a:prstGeom>
          <a:noFill/>
        </p:spPr>
        <p:txBody>
          <a:bodyPr wrap="square" rtlCol="0">
            <a:spAutoFit/>
          </a:bodyPr>
          <a:lstStyle/>
          <a:p>
            <a:pPr algn="ctr"/>
            <a:r>
              <a:rPr lang="en-US" sz="4400" b="1" dirty="0" smtClean="0"/>
              <a:t>What does this mean?</a:t>
            </a:r>
            <a:endParaRPr lang="en-US" sz="4400" b="1" dirty="0"/>
          </a:p>
        </p:txBody>
      </p:sp>
      <p:sp>
        <p:nvSpPr>
          <p:cNvPr id="9" name="TextBox 8"/>
          <p:cNvSpPr txBox="1"/>
          <p:nvPr/>
        </p:nvSpPr>
        <p:spPr>
          <a:xfrm>
            <a:off x="797376" y="2469028"/>
            <a:ext cx="7864481" cy="707886"/>
          </a:xfrm>
          <a:prstGeom prst="rect">
            <a:avLst/>
          </a:prstGeom>
          <a:noFill/>
        </p:spPr>
        <p:txBody>
          <a:bodyPr wrap="square" rtlCol="0">
            <a:spAutoFit/>
          </a:bodyPr>
          <a:lstStyle/>
          <a:p>
            <a:r>
              <a:rPr lang="en-US" sz="4000" b="1" dirty="0" smtClean="0"/>
              <a:t>1. Best movie I’ve seen in a while.</a:t>
            </a:r>
            <a:endParaRPr lang="en-US" sz="4000" b="1" dirty="0"/>
          </a:p>
        </p:txBody>
      </p:sp>
      <p:pic>
        <p:nvPicPr>
          <p:cNvPr id="10" name="Content Placeholder 6"/>
          <p:cNvPicPr>
            <a:picLocks/>
          </p:cNvPicPr>
          <p:nvPr/>
        </p:nvPicPr>
        <p:blipFill rotWithShape="1">
          <a:blip r:embed="rId2">
            <a:extLst>
              <a:ext uri="{28A0092B-C50C-407E-A947-70E740481C1C}">
                <a14:useLocalDpi xmlns:a14="http://schemas.microsoft.com/office/drawing/2010/main" val="0"/>
              </a:ext>
            </a:extLst>
          </a:blip>
          <a:srcRect t="67744" r="34490" b="21312"/>
          <a:stretch/>
        </p:blipFill>
        <p:spPr bwMode="auto">
          <a:xfrm>
            <a:off x="4740" y="5168875"/>
            <a:ext cx="5990262" cy="635036"/>
          </a:xfrm>
          <a:prstGeom prst="rect">
            <a:avLst/>
          </a:prstGeom>
          <a:noFill/>
          <a:ln>
            <a:noFill/>
          </a:ln>
        </p:spPr>
      </p:pic>
      <p:sp>
        <p:nvSpPr>
          <p:cNvPr id="4" name="TextBox 3"/>
          <p:cNvSpPr txBox="1"/>
          <p:nvPr/>
        </p:nvSpPr>
        <p:spPr>
          <a:xfrm>
            <a:off x="1240365" y="1846030"/>
            <a:ext cx="1890080" cy="369332"/>
          </a:xfrm>
          <a:prstGeom prst="rect">
            <a:avLst/>
          </a:prstGeom>
          <a:noFill/>
        </p:spPr>
        <p:txBody>
          <a:bodyPr wrap="square" rtlCol="0">
            <a:spAutoFit/>
          </a:bodyPr>
          <a:lstStyle/>
          <a:p>
            <a:r>
              <a:rPr lang="en-US" b="1" dirty="0" err="1" smtClean="0"/>
              <a:t>Deepa_Review</a:t>
            </a:r>
            <a:endParaRPr lang="en-US" b="1" dirty="0"/>
          </a:p>
        </p:txBody>
      </p:sp>
      <p:pic>
        <p:nvPicPr>
          <p:cNvPr id="12" name="Content Placeholder 6"/>
          <p:cNvPicPr>
            <a:picLocks/>
          </p:cNvPicPr>
          <p:nvPr/>
        </p:nvPicPr>
        <p:blipFill rotWithShape="1">
          <a:blip r:embed="rId2">
            <a:extLst>
              <a:ext uri="{28A0092B-C50C-407E-A947-70E740481C1C}">
                <a14:useLocalDpi xmlns:a14="http://schemas.microsoft.com/office/drawing/2010/main" val="0"/>
              </a:ext>
            </a:extLst>
          </a:blip>
          <a:srcRect t="85987" r="34490" b="951"/>
          <a:stretch/>
        </p:blipFill>
        <p:spPr bwMode="auto">
          <a:xfrm>
            <a:off x="142374" y="5862991"/>
            <a:ext cx="5990262" cy="757896"/>
          </a:xfrm>
          <a:prstGeom prst="rect">
            <a:avLst/>
          </a:prstGeom>
          <a:noFill/>
          <a:ln>
            <a:noFill/>
          </a:ln>
        </p:spPr>
      </p:pic>
      <p:pic>
        <p:nvPicPr>
          <p:cNvPr id="6" name="Picture 5"/>
          <p:cNvPicPr>
            <a:picLocks noChangeAspect="1"/>
          </p:cNvPicPr>
          <p:nvPr/>
        </p:nvPicPr>
        <p:blipFill>
          <a:blip r:embed="rId3"/>
          <a:stretch>
            <a:fillRect/>
          </a:stretch>
        </p:blipFill>
        <p:spPr>
          <a:xfrm>
            <a:off x="6545823" y="2376827"/>
            <a:ext cx="2598202" cy="2139696"/>
          </a:xfrm>
          <a:prstGeom prst="rect">
            <a:avLst/>
          </a:prstGeom>
        </p:spPr>
      </p:pic>
      <p:sp>
        <p:nvSpPr>
          <p:cNvPr id="13" name="TextBox 12"/>
          <p:cNvSpPr txBox="1"/>
          <p:nvPr/>
        </p:nvSpPr>
        <p:spPr>
          <a:xfrm>
            <a:off x="816882" y="3802868"/>
            <a:ext cx="7864481" cy="707886"/>
          </a:xfrm>
          <a:prstGeom prst="rect">
            <a:avLst/>
          </a:prstGeom>
          <a:noFill/>
        </p:spPr>
        <p:txBody>
          <a:bodyPr wrap="square" rtlCol="0">
            <a:spAutoFit/>
          </a:bodyPr>
          <a:lstStyle/>
          <a:p>
            <a:r>
              <a:rPr lang="en-US" sz="4000" b="1" dirty="0"/>
              <a:t>2</a:t>
            </a:r>
            <a:r>
              <a:rPr lang="en-US" sz="4000" b="1" dirty="0" smtClean="0"/>
              <a:t>. Good story and great music!</a:t>
            </a:r>
            <a:endParaRPr lang="en-US" sz="4000" b="1" dirty="0"/>
          </a:p>
        </p:txBody>
      </p:sp>
      <p:pic>
        <p:nvPicPr>
          <p:cNvPr id="14" name="Picture 13"/>
          <p:cNvPicPr>
            <a:picLocks noChangeAspect="1"/>
          </p:cNvPicPr>
          <p:nvPr/>
        </p:nvPicPr>
        <p:blipFill>
          <a:blip r:embed="rId4"/>
          <a:stretch>
            <a:fillRect/>
          </a:stretch>
        </p:blipFill>
        <p:spPr>
          <a:xfrm>
            <a:off x="315769" y="1598111"/>
            <a:ext cx="890268" cy="89026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6123348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xit" presetSubtype="0" fill="hold" nodeType="withEffect">
                                  <p:stCondLst>
                                    <p:cond delay="0"/>
                                  </p:stCondLst>
                                  <p:childTnLst>
                                    <p:animEffect transition="out" filter="dissolv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par>
                                <p:cTn id="20" presetID="9" presetClass="exit" presetSubtype="0" fill="hold" nodeType="with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9" presetClass="exit" presetSubtype="0" fill="hold" grpId="0" nodeType="withEffect">
                                  <p:stCondLst>
                                    <p:cond delay="0"/>
                                  </p:stCondLst>
                                  <p:childTnLst>
                                    <p:animEffect transition="out" filter="dissolve">
                                      <p:cBhvr>
                                        <p:cTn id="24" dur="500"/>
                                        <p:tgtEl>
                                          <p:spTgt spid="4"/>
                                        </p:tgtEl>
                                      </p:cBhvr>
                                    </p:animEffect>
                                    <p:set>
                                      <p:cBhvr>
                                        <p:cTn id="25" dur="1" fill="hold">
                                          <p:stCondLst>
                                            <p:cond delay="499"/>
                                          </p:stCondLst>
                                        </p:cTn>
                                        <p:tgtEl>
                                          <p:spTgt spid="4"/>
                                        </p:tgtEl>
                                        <p:attrNameLst>
                                          <p:attrName>style.visibility</p:attrName>
                                        </p:attrNameLst>
                                      </p:cBhvr>
                                      <p:to>
                                        <p:strVal val="hidden"/>
                                      </p:to>
                                    </p:set>
                                  </p:childTnLst>
                                </p:cTn>
                              </p:par>
                              <p:par>
                                <p:cTn id="26" presetID="9" presetClass="exit" presetSubtype="0" fill="hold" grpId="0" nodeType="withEffect">
                                  <p:stCondLst>
                                    <p:cond delay="0"/>
                                  </p:stCondLst>
                                  <p:childTnLst>
                                    <p:animEffect transition="out" filter="dissolve">
                                      <p:cBhvr>
                                        <p:cTn id="27" dur="500"/>
                                        <p:tgtEl>
                                          <p:spTgt spid="3"/>
                                        </p:tgtEl>
                                      </p:cBhvr>
                                    </p:animEffect>
                                    <p:set>
                                      <p:cBhvr>
                                        <p:cTn id="28" dur="1" fill="hold">
                                          <p:stCondLst>
                                            <p:cond delay="499"/>
                                          </p:stCondLst>
                                        </p:cTn>
                                        <p:tgtEl>
                                          <p:spTgt spid="3"/>
                                        </p:tgtEl>
                                        <p:attrNameLst>
                                          <p:attrName>style.visibility</p:attrName>
                                        </p:attrNameLst>
                                      </p:cBhvr>
                                      <p:to>
                                        <p:strVal val="hidden"/>
                                      </p:to>
                                    </p:set>
                                  </p:childTnLst>
                                </p:cTn>
                              </p:par>
                              <p:par>
                                <p:cTn id="29" presetID="9"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par>
                                <p:cTn id="32" presetID="9" presetClass="exit" presetSubtype="0" fill="hold" nodeType="withEffect">
                                  <p:stCondLst>
                                    <p:cond delay="0"/>
                                  </p:stCondLst>
                                  <p:childTnLst>
                                    <p:animEffect transition="out" filter="dissolv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par>
                                <p:cTn id="35" presetID="9" presetClass="exit" presetSubtype="0" fill="hold" nodeType="withEffect">
                                  <p:stCondLst>
                                    <p:cond delay="0"/>
                                  </p:stCondLst>
                                  <p:childTnLst>
                                    <p:animEffect transition="out" filter="dissolv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P spid="9" grpId="0"/>
      <p:bldP spid="4"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2894" y="2495112"/>
            <a:ext cx="6155368" cy="2554545"/>
          </a:xfrm>
          <a:prstGeom prst="rect">
            <a:avLst/>
          </a:prstGeom>
          <a:noFill/>
        </p:spPr>
        <p:txBody>
          <a:bodyPr wrap="square" rtlCol="0">
            <a:spAutoFit/>
          </a:bodyPr>
          <a:lstStyle/>
          <a:p>
            <a:r>
              <a:rPr lang="en-US" sz="3600" dirty="0" smtClean="0"/>
              <a:t>Movie Review:  ‘Farm Family 3’ What an unpredictable story! It’s definitely a must-see. Approved!</a:t>
            </a:r>
          </a:p>
          <a:p>
            <a:r>
              <a:rPr lang="en-US" sz="1600" dirty="0" smtClean="0">
                <a:solidFill>
                  <a:schemeClr val="bg1">
                    <a:lumMod val="50000"/>
                  </a:schemeClr>
                </a:solidFill>
              </a:rPr>
              <a:t>8:50 PM – 5 Mar 2020</a:t>
            </a:r>
            <a:endParaRPr lang="en-US" sz="1600" dirty="0">
              <a:solidFill>
                <a:schemeClr val="bg1">
                  <a:lumMod val="50000"/>
                </a:schemeClr>
              </a:solidFill>
            </a:endParaRPr>
          </a:p>
        </p:txBody>
      </p:sp>
      <p:sp>
        <p:nvSpPr>
          <p:cNvPr id="5" name="Title 4"/>
          <p:cNvSpPr>
            <a:spLocks noGrp="1"/>
          </p:cNvSpPr>
          <p:nvPr>
            <p:ph type="title"/>
          </p:nvPr>
        </p:nvSpPr>
        <p:spPr/>
        <p:txBody>
          <a:bodyPr/>
          <a:lstStyle/>
          <a:p>
            <a:r>
              <a:rPr lang="en-US" b="1" dirty="0" smtClean="0"/>
              <a:t>Farm Family 3</a:t>
            </a:r>
            <a:endParaRPr lang="en-US" b="1" dirty="0"/>
          </a:p>
        </p:txBody>
      </p:sp>
      <p:pic>
        <p:nvPicPr>
          <p:cNvPr id="7" name="Content Placeholder 6"/>
          <p:cNvPicPr>
            <a:picLocks noGrp="1"/>
          </p:cNvPicPr>
          <p:nvPr>
            <p:ph idx="1"/>
          </p:nvPr>
        </p:nvPicPr>
        <p:blipFill rotWithShape="1">
          <a:blip r:embed="rId2">
            <a:extLst>
              <a:ext uri="{28A0092B-C50C-407E-A947-70E740481C1C}">
                <a14:useLocalDpi xmlns:a14="http://schemas.microsoft.com/office/drawing/2010/main" val="0"/>
              </a:ext>
            </a:extLst>
          </a:blip>
          <a:srcRect l="57812" t="16160" r="24587" b="71890"/>
          <a:stretch/>
        </p:blipFill>
        <p:spPr bwMode="auto">
          <a:xfrm>
            <a:off x="5286316" y="1727884"/>
            <a:ext cx="1609523" cy="693389"/>
          </a:xfrm>
          <a:prstGeom prst="rect">
            <a:avLst/>
          </a:prstGeom>
          <a:noFill/>
          <a:ln>
            <a:noFill/>
          </a:ln>
        </p:spPr>
      </p:pic>
      <p:sp>
        <p:nvSpPr>
          <p:cNvPr id="8" name="TextBox 7"/>
          <p:cNvSpPr txBox="1"/>
          <p:nvPr/>
        </p:nvSpPr>
        <p:spPr>
          <a:xfrm>
            <a:off x="1544740" y="473328"/>
            <a:ext cx="6075976" cy="769441"/>
          </a:xfrm>
          <a:prstGeom prst="rect">
            <a:avLst/>
          </a:prstGeom>
          <a:noFill/>
        </p:spPr>
        <p:txBody>
          <a:bodyPr wrap="square" rtlCol="0">
            <a:spAutoFit/>
          </a:bodyPr>
          <a:lstStyle/>
          <a:p>
            <a:pPr algn="ctr"/>
            <a:r>
              <a:rPr lang="en-US" sz="4400" b="1" dirty="0" smtClean="0"/>
              <a:t>What does this mean?</a:t>
            </a:r>
            <a:endParaRPr lang="en-US" sz="4400" b="1" dirty="0"/>
          </a:p>
        </p:txBody>
      </p:sp>
      <p:sp>
        <p:nvSpPr>
          <p:cNvPr id="9" name="TextBox 8"/>
          <p:cNvSpPr txBox="1"/>
          <p:nvPr/>
        </p:nvSpPr>
        <p:spPr>
          <a:xfrm>
            <a:off x="457200" y="2421273"/>
            <a:ext cx="7864481" cy="707886"/>
          </a:xfrm>
          <a:prstGeom prst="rect">
            <a:avLst/>
          </a:prstGeom>
          <a:noFill/>
        </p:spPr>
        <p:txBody>
          <a:bodyPr wrap="square" rtlCol="0">
            <a:spAutoFit/>
          </a:bodyPr>
          <a:lstStyle/>
          <a:p>
            <a:r>
              <a:rPr lang="en-US" sz="4000" b="1" dirty="0" smtClean="0"/>
              <a:t>1. What an unpredictable story.</a:t>
            </a:r>
            <a:endParaRPr lang="en-US" sz="4000" b="1" dirty="0"/>
          </a:p>
        </p:txBody>
      </p:sp>
      <p:pic>
        <p:nvPicPr>
          <p:cNvPr id="10" name="Content Placeholder 6"/>
          <p:cNvPicPr>
            <a:picLocks/>
          </p:cNvPicPr>
          <p:nvPr/>
        </p:nvPicPr>
        <p:blipFill rotWithShape="1">
          <a:blip r:embed="rId2">
            <a:extLst>
              <a:ext uri="{28A0092B-C50C-407E-A947-70E740481C1C}">
                <a14:useLocalDpi xmlns:a14="http://schemas.microsoft.com/office/drawing/2010/main" val="0"/>
              </a:ext>
            </a:extLst>
          </a:blip>
          <a:srcRect t="67744" r="34490" b="21312"/>
          <a:stretch/>
        </p:blipFill>
        <p:spPr bwMode="auto">
          <a:xfrm>
            <a:off x="4740" y="5168875"/>
            <a:ext cx="5990262" cy="635036"/>
          </a:xfrm>
          <a:prstGeom prst="rect">
            <a:avLst/>
          </a:prstGeom>
          <a:noFill/>
          <a:ln>
            <a:noFill/>
          </a:ln>
        </p:spPr>
      </p:pic>
      <p:sp>
        <p:nvSpPr>
          <p:cNvPr id="4" name="TextBox 3"/>
          <p:cNvSpPr txBox="1"/>
          <p:nvPr/>
        </p:nvSpPr>
        <p:spPr>
          <a:xfrm>
            <a:off x="1240365" y="1846030"/>
            <a:ext cx="1890080" cy="369332"/>
          </a:xfrm>
          <a:prstGeom prst="rect">
            <a:avLst/>
          </a:prstGeom>
          <a:noFill/>
        </p:spPr>
        <p:txBody>
          <a:bodyPr wrap="square" rtlCol="0">
            <a:spAutoFit/>
          </a:bodyPr>
          <a:lstStyle/>
          <a:p>
            <a:r>
              <a:rPr lang="en-US" b="1" dirty="0" err="1" smtClean="0"/>
              <a:t>Deepa_Review</a:t>
            </a:r>
            <a:endParaRPr lang="en-US" b="1" dirty="0"/>
          </a:p>
        </p:txBody>
      </p:sp>
      <p:pic>
        <p:nvPicPr>
          <p:cNvPr id="12" name="Content Placeholder 6"/>
          <p:cNvPicPr>
            <a:picLocks/>
          </p:cNvPicPr>
          <p:nvPr/>
        </p:nvPicPr>
        <p:blipFill rotWithShape="1">
          <a:blip r:embed="rId2">
            <a:extLst>
              <a:ext uri="{28A0092B-C50C-407E-A947-70E740481C1C}">
                <a14:useLocalDpi xmlns:a14="http://schemas.microsoft.com/office/drawing/2010/main" val="0"/>
              </a:ext>
            </a:extLst>
          </a:blip>
          <a:srcRect t="85987" r="34490" b="951"/>
          <a:stretch/>
        </p:blipFill>
        <p:spPr bwMode="auto">
          <a:xfrm>
            <a:off x="142374" y="5862991"/>
            <a:ext cx="5990262" cy="757896"/>
          </a:xfrm>
          <a:prstGeom prst="rect">
            <a:avLst/>
          </a:prstGeom>
          <a:noFill/>
          <a:ln>
            <a:noFill/>
          </a:ln>
        </p:spPr>
      </p:pic>
      <p:sp>
        <p:nvSpPr>
          <p:cNvPr id="13" name="TextBox 12"/>
          <p:cNvSpPr txBox="1"/>
          <p:nvPr/>
        </p:nvSpPr>
        <p:spPr>
          <a:xfrm>
            <a:off x="486732" y="3608893"/>
            <a:ext cx="7864481" cy="707886"/>
          </a:xfrm>
          <a:prstGeom prst="rect">
            <a:avLst/>
          </a:prstGeom>
          <a:noFill/>
        </p:spPr>
        <p:txBody>
          <a:bodyPr wrap="square" rtlCol="0">
            <a:spAutoFit/>
          </a:bodyPr>
          <a:lstStyle/>
          <a:p>
            <a:r>
              <a:rPr lang="en-US" sz="4000" b="1" dirty="0"/>
              <a:t>2</a:t>
            </a:r>
            <a:r>
              <a:rPr lang="en-US" sz="4000" b="1" dirty="0" smtClean="0"/>
              <a:t>. It’s definitely a must see!</a:t>
            </a:r>
            <a:endParaRPr lang="en-US" sz="4000" b="1" dirty="0"/>
          </a:p>
        </p:txBody>
      </p:sp>
      <p:pic>
        <p:nvPicPr>
          <p:cNvPr id="2" name="Picture 1"/>
          <p:cNvPicPr>
            <a:picLocks noChangeAspect="1"/>
          </p:cNvPicPr>
          <p:nvPr/>
        </p:nvPicPr>
        <p:blipFill>
          <a:blip r:embed="rId3"/>
          <a:stretch>
            <a:fillRect/>
          </a:stretch>
        </p:blipFill>
        <p:spPr>
          <a:xfrm>
            <a:off x="6483502" y="2452160"/>
            <a:ext cx="2616200" cy="2159000"/>
          </a:xfrm>
          <a:prstGeom prst="rect">
            <a:avLst/>
          </a:prstGeom>
        </p:spPr>
      </p:pic>
      <p:sp>
        <p:nvSpPr>
          <p:cNvPr id="14" name="TextBox 13"/>
          <p:cNvSpPr txBox="1"/>
          <p:nvPr/>
        </p:nvSpPr>
        <p:spPr>
          <a:xfrm>
            <a:off x="491472" y="4898429"/>
            <a:ext cx="7864481" cy="707886"/>
          </a:xfrm>
          <a:prstGeom prst="rect">
            <a:avLst/>
          </a:prstGeom>
          <a:noFill/>
        </p:spPr>
        <p:txBody>
          <a:bodyPr wrap="square" rtlCol="0">
            <a:spAutoFit/>
          </a:bodyPr>
          <a:lstStyle/>
          <a:p>
            <a:r>
              <a:rPr lang="en-US" sz="4000" b="1" dirty="0" smtClean="0"/>
              <a:t>3</a:t>
            </a:r>
            <a:r>
              <a:rPr lang="en-US" sz="4000" b="1" smtClean="0"/>
              <a:t>. </a:t>
            </a:r>
            <a:r>
              <a:rPr lang="en-US" sz="4000" b="1" dirty="0" smtClean="0"/>
              <a:t>Approved!</a:t>
            </a:r>
            <a:endParaRPr lang="en-US" sz="4000" b="1" dirty="0"/>
          </a:p>
        </p:txBody>
      </p:sp>
      <p:pic>
        <p:nvPicPr>
          <p:cNvPr id="15" name="Picture 14"/>
          <p:cNvPicPr>
            <a:picLocks noChangeAspect="1"/>
          </p:cNvPicPr>
          <p:nvPr/>
        </p:nvPicPr>
        <p:blipFill>
          <a:blip r:embed="rId4"/>
          <a:stretch>
            <a:fillRect/>
          </a:stretch>
        </p:blipFill>
        <p:spPr>
          <a:xfrm>
            <a:off x="315769" y="1598111"/>
            <a:ext cx="890268" cy="89026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5958566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par>
                                <p:cTn id="17" presetID="9" presetClass="exit" presetSubtype="0" fill="hold" nodeType="withEffect">
                                  <p:stCondLst>
                                    <p:cond delay="0"/>
                                  </p:stCondLst>
                                  <p:childTnLst>
                                    <p:animEffect transition="out" filter="dissolv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par>
                                <p:cTn id="20" presetID="9" presetClass="exit" presetSubtype="0" fill="hold" nodeType="with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9" presetClass="exit" presetSubtype="0" fill="hold" grpId="0" nodeType="withEffect">
                                  <p:stCondLst>
                                    <p:cond delay="0"/>
                                  </p:stCondLst>
                                  <p:childTnLst>
                                    <p:animEffect transition="out" filter="dissolve">
                                      <p:cBhvr>
                                        <p:cTn id="24" dur="500"/>
                                        <p:tgtEl>
                                          <p:spTgt spid="4"/>
                                        </p:tgtEl>
                                      </p:cBhvr>
                                    </p:animEffect>
                                    <p:set>
                                      <p:cBhvr>
                                        <p:cTn id="25" dur="1" fill="hold">
                                          <p:stCondLst>
                                            <p:cond delay="499"/>
                                          </p:stCondLst>
                                        </p:cTn>
                                        <p:tgtEl>
                                          <p:spTgt spid="4"/>
                                        </p:tgtEl>
                                        <p:attrNameLst>
                                          <p:attrName>style.visibility</p:attrName>
                                        </p:attrNameLst>
                                      </p:cBhvr>
                                      <p:to>
                                        <p:strVal val="hidden"/>
                                      </p:to>
                                    </p:set>
                                  </p:childTnLst>
                                </p:cTn>
                              </p:par>
                              <p:par>
                                <p:cTn id="26" presetID="9" presetClass="exit" presetSubtype="0" fill="hold" grpId="0" nodeType="withEffect">
                                  <p:stCondLst>
                                    <p:cond delay="0"/>
                                  </p:stCondLst>
                                  <p:childTnLst>
                                    <p:animEffect transition="out" filter="dissolve">
                                      <p:cBhvr>
                                        <p:cTn id="27" dur="500"/>
                                        <p:tgtEl>
                                          <p:spTgt spid="3"/>
                                        </p:tgtEl>
                                      </p:cBhvr>
                                    </p:animEffect>
                                    <p:set>
                                      <p:cBhvr>
                                        <p:cTn id="28" dur="1" fill="hold">
                                          <p:stCondLst>
                                            <p:cond delay="499"/>
                                          </p:stCondLst>
                                        </p:cTn>
                                        <p:tgtEl>
                                          <p:spTgt spid="3"/>
                                        </p:tgtEl>
                                        <p:attrNameLst>
                                          <p:attrName>style.visibility</p:attrName>
                                        </p:attrNameLst>
                                      </p:cBhvr>
                                      <p:to>
                                        <p:strVal val="hidden"/>
                                      </p:to>
                                    </p:set>
                                  </p:childTnLst>
                                </p:cTn>
                              </p:par>
                              <p:par>
                                <p:cTn id="29" presetID="9"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par>
                                <p:cTn id="32" presetID="9" presetClass="exit" presetSubtype="0" fill="hold" nodeType="withEffect">
                                  <p:stCondLst>
                                    <p:cond delay="0"/>
                                  </p:stCondLst>
                                  <p:childTnLst>
                                    <p:animEffect transition="out" filter="dissolve">
                                      <p:cBhvr>
                                        <p:cTn id="33" dur="500"/>
                                        <p:tgtEl>
                                          <p:spTgt spid="2"/>
                                        </p:tgtEl>
                                      </p:cBhvr>
                                    </p:animEffect>
                                    <p:set>
                                      <p:cBhvr>
                                        <p:cTn id="34" dur="1" fill="hold">
                                          <p:stCondLst>
                                            <p:cond delay="499"/>
                                          </p:stCondLst>
                                        </p:cTn>
                                        <p:tgtEl>
                                          <p:spTgt spid="2"/>
                                        </p:tgtEl>
                                        <p:attrNameLst>
                                          <p:attrName>style.visibility</p:attrName>
                                        </p:attrNameLst>
                                      </p:cBhvr>
                                      <p:to>
                                        <p:strVal val="hidden"/>
                                      </p:to>
                                    </p:set>
                                  </p:childTnLst>
                                </p:cTn>
                              </p:par>
                              <p:par>
                                <p:cTn id="35" presetID="9"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500"/>
                                        <p:tgtEl>
                                          <p:spTgt spid="14"/>
                                        </p:tgtEl>
                                      </p:cBhvr>
                                    </p:animEffect>
                                  </p:childTnLst>
                                </p:cTn>
                              </p:par>
                              <p:par>
                                <p:cTn id="38" presetID="9" presetClass="exit" presetSubtype="0" fill="hold" nodeType="withEffect">
                                  <p:stCondLst>
                                    <p:cond delay="0"/>
                                  </p:stCondLst>
                                  <p:childTnLst>
                                    <p:animEffect transition="out" filter="dissolve">
                                      <p:cBhvr>
                                        <p:cTn id="39" dur="500"/>
                                        <p:tgtEl>
                                          <p:spTgt spid="15"/>
                                        </p:tgtEl>
                                      </p:cBhvr>
                                    </p:animEffect>
                                    <p:set>
                                      <p:cBhvr>
                                        <p:cTn id="40"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P spid="9" grpId="0"/>
      <p:bldP spid="4"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Now, it’s your turn.</a:t>
            </a:r>
            <a:endParaRPr lang="en-US" b="1" dirty="0"/>
          </a:p>
        </p:txBody>
      </p:sp>
      <p:pic>
        <p:nvPicPr>
          <p:cNvPr id="4" name="Content Placeholder 3"/>
          <p:cNvPicPr>
            <a:picLocks noGrp="1" noChangeAspect="1"/>
          </p:cNvPicPr>
          <p:nvPr>
            <p:ph idx="1"/>
          </p:nvPr>
        </p:nvPicPr>
        <p:blipFill>
          <a:blip r:embed="rId2"/>
          <a:srcRect t="-3156" b="-3156"/>
          <a:stretch>
            <a:fillRect/>
          </a:stretch>
        </p:blipFill>
        <p:spPr/>
      </p:pic>
      <p:sp>
        <p:nvSpPr>
          <p:cNvPr id="5" name="TextBox 4"/>
          <p:cNvSpPr txBox="1"/>
          <p:nvPr/>
        </p:nvSpPr>
        <p:spPr>
          <a:xfrm>
            <a:off x="51492" y="1314672"/>
            <a:ext cx="9144000" cy="400110"/>
          </a:xfrm>
          <a:prstGeom prst="rect">
            <a:avLst/>
          </a:prstGeom>
          <a:noFill/>
        </p:spPr>
        <p:txBody>
          <a:bodyPr wrap="square" rtlCol="0">
            <a:spAutoFit/>
          </a:bodyPr>
          <a:lstStyle/>
          <a:p>
            <a:r>
              <a:rPr lang="en-US" sz="2000" b="1" dirty="0" smtClean="0"/>
              <a:t>Turn to page 11 in your Bridge textbook, and write a review for your favorite movie.</a:t>
            </a:r>
            <a:endParaRPr lang="en-US" sz="2000" b="1" dirty="0"/>
          </a:p>
        </p:txBody>
      </p:sp>
      <p:sp>
        <p:nvSpPr>
          <p:cNvPr id="6" name="TextBox 5"/>
          <p:cNvSpPr txBox="1"/>
          <p:nvPr/>
        </p:nvSpPr>
        <p:spPr>
          <a:xfrm>
            <a:off x="308949" y="1956364"/>
            <a:ext cx="8463671" cy="707886"/>
          </a:xfrm>
          <a:prstGeom prst="rect">
            <a:avLst/>
          </a:prstGeom>
          <a:noFill/>
        </p:spPr>
        <p:txBody>
          <a:bodyPr wrap="square" rtlCol="0">
            <a:spAutoFit/>
          </a:bodyPr>
          <a:lstStyle/>
          <a:p>
            <a:r>
              <a:rPr lang="en-US" sz="4000" b="1" i="1" dirty="0" smtClean="0">
                <a:ln>
                  <a:solidFill>
                    <a:srgbClr val="000000"/>
                  </a:solidFill>
                </a:ln>
                <a:solidFill>
                  <a:srgbClr val="FF0000"/>
                </a:solidFill>
              </a:rPr>
              <a:t>Try using some of these useful phrases.</a:t>
            </a:r>
            <a:endParaRPr lang="en-US" sz="4000" b="1" i="1" dirty="0">
              <a:ln>
                <a:solidFill>
                  <a:srgbClr val="000000"/>
                </a:solidFill>
              </a:ln>
              <a:solidFill>
                <a:srgbClr val="FF0000"/>
              </a:solidFill>
            </a:endParaRPr>
          </a:p>
        </p:txBody>
      </p:sp>
      <p:sp>
        <p:nvSpPr>
          <p:cNvPr id="7" name="TextBox 6"/>
          <p:cNvSpPr txBox="1"/>
          <p:nvPr/>
        </p:nvSpPr>
        <p:spPr>
          <a:xfrm>
            <a:off x="635060" y="2900224"/>
            <a:ext cx="7912499" cy="3416320"/>
          </a:xfrm>
          <a:prstGeom prst="rect">
            <a:avLst/>
          </a:prstGeom>
          <a:noFill/>
        </p:spPr>
        <p:txBody>
          <a:bodyPr wrap="square" rtlCol="0">
            <a:spAutoFit/>
          </a:bodyPr>
          <a:lstStyle/>
          <a:p>
            <a:r>
              <a:rPr lang="en-US" sz="3600" b="1" dirty="0" smtClean="0"/>
              <a:t>I recommend ~ .    /    What a ~ story</a:t>
            </a:r>
            <a:r>
              <a:rPr lang="en-US" sz="3600" b="1" dirty="0"/>
              <a:t>!</a:t>
            </a:r>
            <a:endParaRPr lang="en-US" sz="3600" b="1" dirty="0" smtClean="0"/>
          </a:p>
          <a:p>
            <a:r>
              <a:rPr lang="en-US" sz="3600" b="1" dirty="0" smtClean="0"/>
              <a:t>It made me ~ .       /    It’s a must-see .</a:t>
            </a:r>
          </a:p>
          <a:p>
            <a:r>
              <a:rPr lang="en-US" sz="3600" b="1" dirty="0" smtClean="0"/>
              <a:t>I enjoyed it.		      /     Approved.</a:t>
            </a:r>
          </a:p>
          <a:p>
            <a:r>
              <a:rPr lang="en-US" sz="3600" b="1" dirty="0" smtClean="0"/>
              <a:t>Good (story).        /     Great (music)!</a:t>
            </a:r>
          </a:p>
          <a:p>
            <a:r>
              <a:rPr lang="en-US" sz="3600" b="1" dirty="0" smtClean="0"/>
              <a:t>Best movie I’ve seen in a while.</a:t>
            </a:r>
          </a:p>
          <a:p>
            <a:endParaRPr lang="en-US" sz="3600" b="1" dirty="0"/>
          </a:p>
        </p:txBody>
      </p:sp>
    </p:spTree>
    <p:extLst>
      <p:ext uri="{BB962C8B-B14F-4D97-AF65-F5344CB8AC3E}">
        <p14:creationId xmlns:p14="http://schemas.microsoft.com/office/powerpoint/2010/main" val="26217657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9"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dissolve">
                                      <p:cBhvr>
                                        <p:cTn id="10" dur="500"/>
                                        <p:tgtEl>
                                          <p:spTgt spid="6">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TotalTime>
  <Words>465</Words>
  <Application>Microsoft Macintosh PowerPoint</Application>
  <PresentationFormat>On-screen Show (4:3)</PresentationFormat>
  <Paragraphs>50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Let’s write a movie review!</vt:lpstr>
      <vt:lpstr>This is Mark Green.</vt:lpstr>
      <vt:lpstr>PowerPoint Presentation</vt:lpstr>
      <vt:lpstr>How do you say these two sentences in Japanese?</vt:lpstr>
      <vt:lpstr>Let’s look at some more movie reviews.</vt:lpstr>
      <vt:lpstr>Ocean Paradise</vt:lpstr>
      <vt:lpstr>Ocean Paradise</vt:lpstr>
      <vt:lpstr>Farm Family 3</vt:lpstr>
      <vt:lpstr>Now, it’s your turn.</vt:lpstr>
      <vt:lpstr>PowerPoint Presentation</vt:lpstr>
    </vt:vector>
  </TitlesOfParts>
  <Company>BOXCAR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write a movie review!</dc:title>
  <dc:creator>ELLIOT CARSON</dc:creator>
  <cp:lastModifiedBy>ELLIOT CARSON</cp:lastModifiedBy>
  <cp:revision>15</cp:revision>
  <dcterms:created xsi:type="dcterms:W3CDTF">2020-06-29T23:50:08Z</dcterms:created>
  <dcterms:modified xsi:type="dcterms:W3CDTF">2020-07-07T04:44:36Z</dcterms:modified>
</cp:coreProperties>
</file>