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69" r:id="rId13"/>
    <p:sldId id="277" r:id="rId14"/>
    <p:sldId id="278" r:id="rId15"/>
    <p:sldId id="279" r:id="rId16"/>
    <p:sldId id="280" r:id="rId17"/>
    <p:sldId id="281" r:id="rId18"/>
    <p:sldId id="282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6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ja-JP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BCFD-CBE7-3042-B417-1098BBEE19D0}" type="datetimeFigureOut">
              <a:rPr lang="en-US" smtClean="0"/>
              <a:t>7/7/20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C340-FF9C-5847-8DE5-3B4022046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717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BCFD-CBE7-3042-B417-1098BBEE19D0}" type="datetimeFigureOut">
              <a:rPr lang="en-US" smtClean="0"/>
              <a:t>7/7/20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C340-FF9C-5847-8DE5-3B4022046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699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BCFD-CBE7-3042-B417-1098BBEE19D0}" type="datetimeFigureOut">
              <a:rPr lang="en-US" smtClean="0"/>
              <a:t>7/7/20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C340-FF9C-5847-8DE5-3B4022046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484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BCFD-CBE7-3042-B417-1098BBEE19D0}" type="datetimeFigureOut">
              <a:rPr lang="en-US" smtClean="0"/>
              <a:t>7/7/20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C340-FF9C-5847-8DE5-3B4022046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075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BCFD-CBE7-3042-B417-1098BBEE19D0}" type="datetimeFigureOut">
              <a:rPr lang="en-US" smtClean="0"/>
              <a:t>7/7/20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C340-FF9C-5847-8DE5-3B4022046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757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BCFD-CBE7-3042-B417-1098BBEE19D0}" type="datetimeFigureOut">
              <a:rPr lang="en-US" smtClean="0"/>
              <a:t>7/7/20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C340-FF9C-5847-8DE5-3B4022046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062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BCFD-CBE7-3042-B417-1098BBEE19D0}" type="datetimeFigureOut">
              <a:rPr lang="en-US" smtClean="0"/>
              <a:t>7/7/20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C340-FF9C-5847-8DE5-3B4022046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673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BCFD-CBE7-3042-B417-1098BBEE19D0}" type="datetimeFigureOut">
              <a:rPr lang="en-US" smtClean="0"/>
              <a:t>7/7/20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C340-FF9C-5847-8DE5-3B4022046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720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BCFD-CBE7-3042-B417-1098BBEE19D0}" type="datetimeFigureOut">
              <a:rPr lang="en-US" smtClean="0"/>
              <a:t>7/7/20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C340-FF9C-5847-8DE5-3B4022046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697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BCFD-CBE7-3042-B417-1098BBEE19D0}" type="datetimeFigureOut">
              <a:rPr lang="en-US" smtClean="0"/>
              <a:t>7/7/20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C340-FF9C-5847-8DE5-3B4022046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64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ABCFD-CBE7-3042-B417-1098BBEE19D0}" type="datetimeFigureOut">
              <a:rPr lang="en-US" smtClean="0"/>
              <a:t>7/7/20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8C340-FF9C-5847-8DE5-3B4022046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718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ABCFD-CBE7-3042-B417-1098BBEE19D0}" type="datetimeFigureOut">
              <a:rPr lang="en-US" smtClean="0"/>
              <a:t>7/7/20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8C340-FF9C-5847-8DE5-3B4022046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882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4.png"/><Relationship Id="rId5" Type="http://schemas.openxmlformats.org/officeDocument/2006/relationships/image" Target="../media/image6.png"/><Relationship Id="rId6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4.png"/><Relationship Id="rId5" Type="http://schemas.openxmlformats.org/officeDocument/2006/relationships/image" Target="../media/image6.png"/><Relationship Id="rId6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What is this stuff?</a:t>
            </a:r>
            <a:endParaRPr lang="en-US" sz="4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3182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Let’s take a look.</a:t>
            </a:r>
            <a:endParaRPr lang="en-US" sz="4800" b="1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rcRect l="5552" r="55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31890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235" b="100000" l="0" r="100000">
                        <a14:foregroundMark x1="11961" y1="20588" x2="11961" y2="20588"/>
                        <a14:foregroundMark x1="29412" y1="37647" x2="29412" y2="37647"/>
                        <a14:foregroundMark x1="71569" y1="40294" x2="71569" y2="40294"/>
                        <a14:foregroundMark x1="18039" y1="20294" x2="30000" y2="37647"/>
                        <a14:foregroundMark x1="588" y1="21176" x2="53333" y2="35294"/>
                        <a14:foregroundMark x1="1373" y1="14118" x2="95882" y2="14706"/>
                        <a14:foregroundMark x1="36667" y1="92647" x2="53922" y2="93824"/>
                        <a14:foregroundMark x1="61373" y1="70294" x2="68627" y2="35588"/>
                      </a14:backgroundRemoval>
                    </a14:imgEffect>
                  </a14:imgLayer>
                </a14:imgProps>
              </a:ext>
            </a:extLst>
          </a:blip>
          <a:srcRect t="8753" b="8753"/>
          <a:stretch>
            <a:fillRect/>
          </a:stretch>
        </p:blipFill>
        <p:spPr>
          <a:xfrm>
            <a:off x="-1876469" y="-454734"/>
            <a:ext cx="13263005" cy="7351218"/>
          </a:xfr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0047" y="-44513"/>
            <a:ext cx="7040880" cy="704088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1455084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Oval Callout 15"/>
          <p:cNvSpPr/>
          <p:nvPr/>
        </p:nvSpPr>
        <p:spPr>
          <a:xfrm>
            <a:off x="670726" y="632848"/>
            <a:ext cx="4060757" cy="2581613"/>
          </a:xfrm>
          <a:prstGeom prst="wedgeEllipseCallout">
            <a:avLst>
              <a:gd name="adj1" fmla="val 73847"/>
              <a:gd name="adj2" fmla="val 63028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000000"/>
                </a:solidFill>
              </a:rPr>
              <a:t>I want to hide from my brother.</a:t>
            </a:r>
            <a:endParaRPr lang="en-US" sz="3600" b="1" dirty="0">
              <a:solidFill>
                <a:srgbClr val="000000"/>
              </a:solidFill>
            </a:endParaRPr>
          </a:p>
        </p:txBody>
      </p:sp>
      <p:sp>
        <p:nvSpPr>
          <p:cNvPr id="18" name="Oval Callout 17"/>
          <p:cNvSpPr/>
          <p:nvPr/>
        </p:nvSpPr>
        <p:spPr>
          <a:xfrm>
            <a:off x="670726" y="632848"/>
            <a:ext cx="4046689" cy="2581613"/>
          </a:xfrm>
          <a:prstGeom prst="wedgeEllipseCallout">
            <a:avLst>
              <a:gd name="adj1" fmla="val 73847"/>
              <a:gd name="adj2" fmla="val 63028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000000"/>
                </a:solidFill>
              </a:rPr>
              <a:t>I’ll try The Invisible.</a:t>
            </a:r>
            <a:endParaRPr lang="en-US" sz="3600" b="1" dirty="0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5521" b="64410" l="31875" r="65000">
                        <a14:backgroundMark x1="36458" y1="45313" x2="48854" y2="60764"/>
                        <a14:backgroundMark x1="56250" y1="57639" x2="58125" y2="5208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66231" y="3153493"/>
            <a:ext cx="2540198" cy="1524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310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" name="Content Placeholder 2"/>
          <p:cNvPicPr>
            <a:picLocks noChangeAspect="1"/>
          </p:cNvPicPr>
          <p:nvPr/>
        </p:nvPicPr>
        <p:blipFill rotWithShape="1">
          <a:blip r:embed="rId2"/>
          <a:srcRect l="2043" t="5359" r="4849" b="-5359"/>
          <a:stretch/>
        </p:blipFill>
        <p:spPr>
          <a:xfrm>
            <a:off x="3025407" y="3047588"/>
            <a:ext cx="6478932" cy="3401965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5384" r="5384"/>
          <a:stretch>
            <a:fillRect/>
          </a:stretch>
        </p:blipFill>
        <p:spPr>
          <a:xfrm>
            <a:off x="-538919" y="870404"/>
            <a:ext cx="5436744" cy="6092829"/>
          </a:xfrm>
        </p:spPr>
      </p:pic>
      <p:sp>
        <p:nvSpPr>
          <p:cNvPr id="13" name="Oval Callout 12"/>
          <p:cNvSpPr/>
          <p:nvPr/>
        </p:nvSpPr>
        <p:spPr>
          <a:xfrm>
            <a:off x="3206214" y="457324"/>
            <a:ext cx="5505732" cy="2364068"/>
          </a:xfrm>
          <a:prstGeom prst="wedgeEllipseCallout">
            <a:avLst>
              <a:gd name="adj1" fmla="val -45040"/>
              <a:gd name="adj2" fmla="val 79001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</a:rPr>
              <a:t>How about you?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15" name="Oval Callout 14"/>
          <p:cNvSpPr/>
          <p:nvPr/>
        </p:nvSpPr>
        <p:spPr>
          <a:xfrm>
            <a:off x="3206214" y="457324"/>
            <a:ext cx="5505732" cy="2364068"/>
          </a:xfrm>
          <a:prstGeom prst="wedgeEllipseCallout">
            <a:avLst>
              <a:gd name="adj1" fmla="val -45299"/>
              <a:gd name="adj2" fmla="val 79604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</a:rPr>
              <a:t>Which medicine do you want to try</a:t>
            </a:r>
            <a:r>
              <a:rPr lang="en-US" sz="4000" b="1" dirty="0" smtClean="0">
                <a:solidFill>
                  <a:srgbClr val="000000"/>
                </a:solidFill>
              </a:rPr>
              <a:t>?</a:t>
            </a:r>
            <a:endParaRPr lang="en-US" sz="4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92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6702489" y="4781838"/>
            <a:ext cx="2055665" cy="1200329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talk with animals</a:t>
            </a:r>
            <a:endParaRPr lang="en-US" sz="36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14035"/>
            <a:ext cx="9144000" cy="1600200"/>
          </a:xfrm>
        </p:spPr>
        <p:txBody>
          <a:bodyPr>
            <a:normAutofit/>
          </a:bodyPr>
          <a:lstStyle/>
          <a:p>
            <a:r>
              <a:rPr lang="en-US" b="1" dirty="0" smtClean="0"/>
              <a:t>I want to </a:t>
            </a:r>
            <a:r>
              <a:rPr lang="en-US" b="1" dirty="0" smtClean="0"/>
              <a:t>try ~ . </a:t>
            </a:r>
            <a:r>
              <a:rPr lang="en-US" b="1" dirty="0" smtClean="0"/>
              <a:t>I want to …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50374" y="2126148"/>
            <a:ext cx="2045426" cy="1200329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g</a:t>
            </a:r>
            <a:r>
              <a:rPr lang="en-US" sz="3600" b="1" dirty="0" smtClean="0"/>
              <a:t>et bigger</a:t>
            </a:r>
            <a:endParaRPr lang="en-US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492932" y="4796107"/>
            <a:ext cx="2045426" cy="1200329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g</a:t>
            </a:r>
            <a:r>
              <a:rPr lang="en-US" sz="3600" b="1" dirty="0" smtClean="0"/>
              <a:t>et smaller</a:t>
            </a:r>
            <a:endParaRPr lang="en-US" sz="3600" b="1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631134" y="2126148"/>
            <a:ext cx="2055665" cy="1238813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be invisible</a:t>
            </a:r>
            <a:endParaRPr lang="en-US" sz="3600" b="1" dirty="0"/>
          </a:p>
        </p:txBody>
      </p:sp>
      <p:pic>
        <p:nvPicPr>
          <p:cNvPr id="17" name="Content Placeholder 2"/>
          <p:cNvPicPr>
            <a:picLocks noChangeAspect="1"/>
          </p:cNvPicPr>
          <p:nvPr/>
        </p:nvPicPr>
        <p:blipFill rotWithShape="1">
          <a:blip r:embed="rId2"/>
          <a:srcRect l="2043" t="5359" r="63913" b="-5359"/>
          <a:stretch/>
        </p:blipFill>
        <p:spPr>
          <a:xfrm>
            <a:off x="0" y="750292"/>
            <a:ext cx="2368946" cy="3401965"/>
          </a:xfrm>
          <a:prstGeom prst="rect">
            <a:avLst/>
          </a:prstGeom>
        </p:spPr>
      </p:pic>
      <p:pic>
        <p:nvPicPr>
          <p:cNvPr id="18" name="Content Placeholder 2"/>
          <p:cNvPicPr>
            <a:picLocks noChangeAspect="1"/>
          </p:cNvPicPr>
          <p:nvPr/>
        </p:nvPicPr>
        <p:blipFill rotWithShape="1">
          <a:blip r:embed="rId2"/>
          <a:srcRect l="2043" t="5359" r="63913" b="-5359"/>
          <a:stretch/>
        </p:blipFill>
        <p:spPr>
          <a:xfrm>
            <a:off x="0" y="3713669"/>
            <a:ext cx="2368946" cy="3401965"/>
          </a:xfrm>
          <a:prstGeom prst="rect">
            <a:avLst/>
          </a:prstGeom>
        </p:spPr>
      </p:pic>
      <p:pic>
        <p:nvPicPr>
          <p:cNvPr id="19" name="Content Placeholder 2"/>
          <p:cNvPicPr>
            <a:picLocks noChangeAspect="1"/>
          </p:cNvPicPr>
          <p:nvPr/>
        </p:nvPicPr>
        <p:blipFill rotWithShape="1">
          <a:blip r:embed="rId2"/>
          <a:srcRect l="60899" t="4592" r="5057" b="-4592"/>
          <a:stretch/>
        </p:blipFill>
        <p:spPr>
          <a:xfrm>
            <a:off x="4404898" y="764561"/>
            <a:ext cx="2368946" cy="3401965"/>
          </a:xfrm>
          <a:prstGeom prst="rect">
            <a:avLst/>
          </a:prstGeom>
        </p:spPr>
      </p:pic>
      <p:pic>
        <p:nvPicPr>
          <p:cNvPr id="20" name="Content Placeholder 2"/>
          <p:cNvPicPr>
            <a:picLocks noChangeAspect="1"/>
          </p:cNvPicPr>
          <p:nvPr/>
        </p:nvPicPr>
        <p:blipFill rotWithShape="1">
          <a:blip r:embed="rId2"/>
          <a:srcRect l="34506" r="34393"/>
          <a:stretch/>
        </p:blipFill>
        <p:spPr>
          <a:xfrm>
            <a:off x="4538358" y="3713669"/>
            <a:ext cx="2164131" cy="34019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27914" y="1954842"/>
            <a:ext cx="41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23333" y="4875428"/>
            <a:ext cx="41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20954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Let’s Talk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063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 smtClean="0"/>
              <a:t>A:  Which medicine(s) do you want to try?</a:t>
            </a:r>
          </a:p>
          <a:p>
            <a:pPr marL="0" indent="0">
              <a:buNone/>
            </a:pPr>
            <a:r>
              <a:rPr lang="en-US" b="1" dirty="0" smtClean="0"/>
              <a:t>B:  I want to try (the Animal Talker).</a:t>
            </a:r>
          </a:p>
          <a:p>
            <a:pPr marL="0" indent="0">
              <a:buNone/>
            </a:pPr>
            <a:r>
              <a:rPr lang="en-US" i="1" dirty="0" smtClean="0"/>
              <a:t>A:  Why do you want to try (the Animal Talker)?</a:t>
            </a:r>
          </a:p>
          <a:p>
            <a:pPr marL="0" indent="0">
              <a:buNone/>
            </a:pPr>
            <a:r>
              <a:rPr lang="en-US" b="1" dirty="0" smtClean="0"/>
              <a:t>B:  I want to (talk with animals).</a:t>
            </a:r>
            <a:endParaRPr lang="en-US" dirty="0"/>
          </a:p>
          <a:p>
            <a:pPr marL="0" indent="0">
              <a:buNone/>
            </a:pPr>
            <a:r>
              <a:rPr lang="en-US" i="1" dirty="0" smtClean="0"/>
              <a:t>A:  I see. / That would be (fun).</a:t>
            </a:r>
          </a:p>
          <a:p>
            <a:pPr marL="0" indent="0">
              <a:buNone/>
            </a:pPr>
            <a:r>
              <a:rPr lang="en-US" b="1" dirty="0" smtClean="0"/>
              <a:t>B:  How about you? Which medicine(s) do you     </a:t>
            </a:r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 want to try?</a:t>
            </a:r>
          </a:p>
          <a:p>
            <a:pPr marL="0" indent="0">
              <a:buNone/>
            </a:pPr>
            <a:r>
              <a:rPr lang="en-US" dirty="0" smtClean="0"/>
              <a:t>A: …</a:t>
            </a:r>
          </a:p>
        </p:txBody>
      </p:sp>
    </p:spTree>
    <p:extLst>
      <p:ext uri="{BB962C8B-B14F-4D97-AF65-F5344CB8AC3E}">
        <p14:creationId xmlns:p14="http://schemas.microsoft.com/office/powerpoint/2010/main" val="3087989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Question: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i="1" dirty="0" smtClean="0"/>
              <a:t>Your pet is sick. Which medicine should you use?</a:t>
            </a:r>
            <a:endParaRPr lang="en-US" i="1" dirty="0"/>
          </a:p>
        </p:txBody>
      </p:sp>
      <p:pic>
        <p:nvPicPr>
          <p:cNvPr id="4" name="Content Placeholder 2"/>
          <p:cNvPicPr>
            <a:picLocks noChangeAspect="1"/>
          </p:cNvPicPr>
          <p:nvPr/>
        </p:nvPicPr>
        <p:blipFill rotWithShape="1">
          <a:blip r:embed="rId2"/>
          <a:srcRect l="2043" t="5359" r="4849" b="-5359"/>
          <a:stretch/>
        </p:blipFill>
        <p:spPr>
          <a:xfrm>
            <a:off x="-271146" y="2022756"/>
            <a:ext cx="9425964" cy="4949396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046813" y="2183145"/>
            <a:ext cx="2982592" cy="4394828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379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45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Question: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i="1" dirty="0" smtClean="0"/>
              <a:t>You want to hide?</a:t>
            </a:r>
            <a:endParaRPr lang="en-US" i="1" dirty="0"/>
          </a:p>
        </p:txBody>
      </p:sp>
      <p:pic>
        <p:nvPicPr>
          <p:cNvPr id="4" name="Content Placeholder 2"/>
          <p:cNvPicPr>
            <a:picLocks noChangeAspect="1"/>
          </p:cNvPicPr>
          <p:nvPr/>
        </p:nvPicPr>
        <p:blipFill rotWithShape="1">
          <a:blip r:embed="rId2"/>
          <a:srcRect l="2043" t="5359" r="4849" b="-5359"/>
          <a:stretch/>
        </p:blipFill>
        <p:spPr>
          <a:xfrm>
            <a:off x="-271146" y="2022756"/>
            <a:ext cx="9425964" cy="4949396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5929511" y="2197414"/>
            <a:ext cx="2982592" cy="4394828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012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Question: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i="1" dirty="0" smtClean="0"/>
              <a:t>You want to get something in a high place?</a:t>
            </a:r>
            <a:endParaRPr lang="en-US" i="1" dirty="0"/>
          </a:p>
        </p:txBody>
      </p:sp>
      <p:pic>
        <p:nvPicPr>
          <p:cNvPr id="4" name="Content Placeholder 2"/>
          <p:cNvPicPr>
            <a:picLocks noChangeAspect="1"/>
          </p:cNvPicPr>
          <p:nvPr/>
        </p:nvPicPr>
        <p:blipFill rotWithShape="1">
          <a:blip r:embed="rId2"/>
          <a:srcRect l="2043" t="5359" r="4849" b="-5359"/>
          <a:stretch/>
        </p:blipFill>
        <p:spPr>
          <a:xfrm>
            <a:off x="-271146" y="2022756"/>
            <a:ext cx="9425964" cy="4949396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35575" y="2197414"/>
            <a:ext cx="2982592" cy="4394828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350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15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Write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1513"/>
            <a:ext cx="8229600" cy="4884767"/>
          </a:xfrm>
        </p:spPr>
        <p:txBody>
          <a:bodyPr/>
          <a:lstStyle/>
          <a:p>
            <a:pPr marL="0" indent="0" algn="ctr">
              <a:buNone/>
            </a:pPr>
            <a:r>
              <a:rPr lang="en-US" i="1" dirty="0" smtClean="0"/>
              <a:t>Now, let’s make a new medicine.</a:t>
            </a:r>
            <a:endParaRPr lang="en-US" i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656272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First, think of a name.</a:t>
            </a:r>
            <a:endParaRPr lang="en-US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" y="1655191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u="sng" dirty="0" smtClean="0">
                <a:ln w="28575" cmpd="sng">
                  <a:solidFill>
                    <a:schemeClr val="tx1"/>
                  </a:solidFill>
                </a:ln>
                <a:solidFill>
                  <a:schemeClr val="tx2"/>
                </a:solidFill>
              </a:rPr>
              <a:t>Jet Power</a:t>
            </a:r>
            <a:endParaRPr lang="en-US" sz="4400" b="1" u="sng" dirty="0">
              <a:ln w="28575" cmpd="sng">
                <a:solidFill>
                  <a:schemeClr val="tx1"/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2325827"/>
            <a:ext cx="868680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en-US" sz="4400" b="1" dirty="0" smtClean="0"/>
              <a:t>Take one and you can fly for 15 – 20 minutes.</a:t>
            </a:r>
            <a:endParaRPr lang="en-US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325830"/>
            <a:ext cx="9144000" cy="14465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i="1" dirty="0" smtClean="0">
                <a:ln w="19050" cmpd="sng">
                  <a:solidFill>
                    <a:srgbClr val="000000"/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Second, tell us about your medicine. What does it do?</a:t>
            </a:r>
            <a:endParaRPr lang="en-US" sz="4400" i="1" dirty="0">
              <a:ln w="19050" cmpd="sng">
                <a:solidFill>
                  <a:srgbClr val="000000"/>
                </a:solidFill>
              </a:ln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2619" y="3819513"/>
            <a:ext cx="868680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n>
                  <a:solidFill>
                    <a:schemeClr val="tx1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2. </a:t>
            </a:r>
            <a:r>
              <a:rPr lang="en-US" sz="4400" b="1" dirty="0" smtClean="0">
                <a:ln>
                  <a:solidFill>
                    <a:srgbClr val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This medicine lets you fly like a  </a:t>
            </a:r>
          </a:p>
          <a:p>
            <a:r>
              <a:rPr lang="en-US" sz="4400" b="1" dirty="0">
                <a:ln>
                  <a:solidFill>
                    <a:srgbClr val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4400" b="1" dirty="0" smtClean="0">
                <a:ln>
                  <a:solidFill>
                    <a:srgbClr val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    bird.</a:t>
            </a:r>
            <a:endParaRPr lang="en-US" sz="4400" b="1" dirty="0">
              <a:ln>
                <a:solidFill>
                  <a:srgbClr val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2309" y="5170509"/>
            <a:ext cx="868680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3. Jet Power makes you an airplane </a:t>
            </a:r>
          </a:p>
          <a:p>
            <a:r>
              <a:rPr lang="en-US" sz="4400" b="1" dirty="0"/>
              <a:t> </a:t>
            </a:r>
            <a:r>
              <a:rPr lang="en-US" sz="4400" b="1" dirty="0" smtClean="0"/>
              <a:t>   for one hour. It’s really fun!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799211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6" grpId="1"/>
      <p:bldP spid="7" grpId="0"/>
      <p:bldP spid="9" grpId="0"/>
      <p:bldP spid="8" grpId="0"/>
      <p:bldP spid="8" grpId="1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768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It’s magic medicine.</a:t>
            </a:r>
            <a:endParaRPr lang="en-US" b="1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rcRect l="-38571" r="-385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1627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235" b="100000" l="0" r="100000">
                        <a14:foregroundMark x1="11961" y1="20588" x2="11961" y2="20588"/>
                        <a14:foregroundMark x1="29412" y1="37647" x2="29412" y2="37647"/>
                        <a14:foregroundMark x1="71569" y1="40294" x2="71569" y2="40294"/>
                        <a14:foregroundMark x1="18039" y1="20294" x2="30000" y2="37647"/>
                        <a14:foregroundMark x1="588" y1="21176" x2="53333" y2="35294"/>
                        <a14:foregroundMark x1="1373" y1="14118" x2="95882" y2="14706"/>
                        <a14:foregroundMark x1="36667" y1="92647" x2="53922" y2="93824"/>
                        <a14:foregroundMark x1="61373" y1="70294" x2="68627" y2="35588"/>
                      </a14:backgroundRemoval>
                    </a14:imgEffect>
                  </a14:imgLayer>
                </a14:imgProps>
              </a:ext>
            </a:extLst>
          </a:blip>
          <a:srcRect t="8753" b="8753"/>
          <a:stretch>
            <a:fillRect/>
          </a:stretch>
        </p:blipFill>
        <p:spPr>
          <a:xfrm>
            <a:off x="-1876469" y="-480390"/>
            <a:ext cx="13263005" cy="7351218"/>
          </a:xfr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5919" y="2752907"/>
            <a:ext cx="4190706" cy="4190706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Oval Callout 9"/>
          <p:cNvSpPr/>
          <p:nvPr/>
        </p:nvSpPr>
        <p:spPr>
          <a:xfrm>
            <a:off x="554980" y="1388561"/>
            <a:ext cx="3900072" cy="3014505"/>
          </a:xfrm>
          <a:prstGeom prst="wedgeEllipseCallout">
            <a:avLst>
              <a:gd name="adj1" fmla="val 81932"/>
              <a:gd name="adj2" fmla="val 66014"/>
            </a:avLst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Really? What does it do?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6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5384" r="5384"/>
          <a:stretch>
            <a:fillRect/>
          </a:stretch>
        </p:blipFill>
        <p:spPr>
          <a:xfrm>
            <a:off x="-538919" y="870404"/>
            <a:ext cx="5436744" cy="6092829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Oval Callout 8"/>
          <p:cNvSpPr/>
          <p:nvPr/>
        </p:nvSpPr>
        <p:spPr>
          <a:xfrm>
            <a:off x="3206214" y="371710"/>
            <a:ext cx="5505732" cy="2364068"/>
          </a:xfrm>
          <a:prstGeom prst="wedgeEllipseCallout">
            <a:avLst>
              <a:gd name="adj1" fmla="val -45040"/>
              <a:gd name="adj2" fmla="val 69947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</a:rPr>
              <a:t>Well, this one has two types. 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10" name="Oval Callout 9"/>
          <p:cNvSpPr/>
          <p:nvPr/>
        </p:nvSpPr>
        <p:spPr>
          <a:xfrm>
            <a:off x="3206726" y="371476"/>
            <a:ext cx="5505732" cy="2364068"/>
          </a:xfrm>
          <a:prstGeom prst="wedgeEllipseCallout">
            <a:avLst>
              <a:gd name="adj1" fmla="val -45040"/>
              <a:gd name="adj2" fmla="val 69947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</a:rPr>
              <a:t>Which one do you want to try?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11" name="Oval Callout 10"/>
          <p:cNvSpPr/>
          <p:nvPr/>
        </p:nvSpPr>
        <p:spPr>
          <a:xfrm>
            <a:off x="3206214" y="366854"/>
            <a:ext cx="5505732" cy="2364068"/>
          </a:xfrm>
          <a:prstGeom prst="wedgeEllipseCallout">
            <a:avLst>
              <a:gd name="adj1" fmla="val -45040"/>
              <a:gd name="adj2" fmla="val 69947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</a:rPr>
              <a:t>Gulliver L makes you bigger, 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" name="Content Placeholder 2"/>
          <p:cNvPicPr>
            <a:picLocks noChangeAspect="1"/>
          </p:cNvPicPr>
          <p:nvPr/>
        </p:nvPicPr>
        <p:blipFill rotWithShape="1">
          <a:blip r:embed="rId3"/>
          <a:srcRect l="5552" r="64748"/>
          <a:stretch/>
        </p:blipFill>
        <p:spPr>
          <a:xfrm>
            <a:off x="5191169" y="2164621"/>
            <a:ext cx="2749526" cy="4525963"/>
          </a:xfrm>
          <a:prstGeom prst="rect">
            <a:avLst/>
          </a:prstGeom>
        </p:spPr>
      </p:pic>
      <p:sp>
        <p:nvSpPr>
          <p:cNvPr id="14" name="Oval Callout 13"/>
          <p:cNvSpPr/>
          <p:nvPr/>
        </p:nvSpPr>
        <p:spPr>
          <a:xfrm>
            <a:off x="3206214" y="371710"/>
            <a:ext cx="5505732" cy="2364068"/>
          </a:xfrm>
          <a:prstGeom prst="wedgeEllipseCallout">
            <a:avLst>
              <a:gd name="adj1" fmla="val -45558"/>
              <a:gd name="adj2" fmla="val 70550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</a:rPr>
              <a:t>and Gulliver S makes you smaller. </a:t>
            </a:r>
            <a:endParaRPr lang="en-US" sz="4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02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1" grpId="1" animBg="1"/>
      <p:bldP spid="11" grpId="2" animBg="1"/>
      <p:bldP spid="14" grpId="0" animBg="1"/>
      <p:bldP spid="14" grpId="1" animBg="1"/>
      <p:bldP spid="14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235" b="100000" l="0" r="100000">
                        <a14:foregroundMark x1="11961" y1="20588" x2="11961" y2="20588"/>
                        <a14:foregroundMark x1="29412" y1="37647" x2="29412" y2="37647"/>
                        <a14:foregroundMark x1="71569" y1="40294" x2="71569" y2="40294"/>
                        <a14:foregroundMark x1="18039" y1="20294" x2="30000" y2="37647"/>
                        <a14:foregroundMark x1="588" y1="21176" x2="53333" y2="35294"/>
                        <a14:foregroundMark x1="1373" y1="14118" x2="95882" y2="14706"/>
                        <a14:foregroundMark x1="36667" y1="92647" x2="53922" y2="93824"/>
                        <a14:foregroundMark x1="61373" y1="70294" x2="68627" y2="35588"/>
                      </a14:backgroundRemoval>
                    </a14:imgEffect>
                  </a14:imgLayer>
                </a14:imgProps>
              </a:ext>
            </a:extLst>
          </a:blip>
          <a:srcRect t="8753" b="8753"/>
          <a:stretch>
            <a:fillRect/>
          </a:stretch>
        </p:blipFill>
        <p:spPr>
          <a:xfrm>
            <a:off x="-1876469" y="-480390"/>
            <a:ext cx="13263005" cy="7351218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5919" y="2752907"/>
            <a:ext cx="4190706" cy="4190706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Oval Callout 9"/>
          <p:cNvSpPr/>
          <p:nvPr/>
        </p:nvSpPr>
        <p:spPr>
          <a:xfrm>
            <a:off x="654877" y="1459906"/>
            <a:ext cx="3900072" cy="3014505"/>
          </a:xfrm>
          <a:prstGeom prst="wedgeEllipseCallout">
            <a:avLst>
              <a:gd name="adj1" fmla="val 81932"/>
              <a:gd name="adj2" fmla="val 66014"/>
            </a:avLst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I want to get </a:t>
            </a:r>
            <a:r>
              <a:rPr lang="en-US" sz="3200" b="1" dirty="0" smtClean="0">
                <a:solidFill>
                  <a:schemeClr val="tx1"/>
                </a:solidFill>
              </a:rPr>
              <a:t>bigger </a:t>
            </a:r>
            <a:r>
              <a:rPr lang="en-US" sz="3200" b="1" dirty="0" smtClean="0">
                <a:solidFill>
                  <a:schemeClr val="tx1"/>
                </a:solidFill>
              </a:rPr>
              <a:t>so I can play </a:t>
            </a:r>
            <a:r>
              <a:rPr lang="en-US" sz="3200" b="1" dirty="0" smtClean="0">
                <a:solidFill>
                  <a:schemeClr val="tx1"/>
                </a:solidFill>
              </a:rPr>
              <a:t>volleyba</a:t>
            </a:r>
            <a:r>
              <a:rPr lang="en-US" sz="3200" b="1" dirty="0" smtClean="0">
                <a:solidFill>
                  <a:schemeClr val="tx1"/>
                </a:solidFill>
              </a:rPr>
              <a:t>ll</a:t>
            </a:r>
            <a:r>
              <a:rPr lang="en-US" sz="3200" b="1" dirty="0" smtClean="0">
                <a:solidFill>
                  <a:schemeClr val="tx1"/>
                </a:solidFill>
              </a:rPr>
              <a:t>.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6" name="Oval Callout 5"/>
          <p:cNvSpPr/>
          <p:nvPr/>
        </p:nvSpPr>
        <p:spPr>
          <a:xfrm>
            <a:off x="654877" y="1466005"/>
            <a:ext cx="3900072" cy="3014505"/>
          </a:xfrm>
          <a:prstGeom prst="wedgeEllipseCallout">
            <a:avLst>
              <a:gd name="adj1" fmla="val 81932"/>
              <a:gd name="adj2" fmla="val 66014"/>
            </a:avLst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I want to try Gulliver L.</a:t>
            </a:r>
            <a:endParaRPr lang="en-US" sz="3200" b="1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5521" b="64410" l="31875" r="65000">
                        <a14:backgroundMark x1="36458" y1="45313" x2="48854" y2="60764"/>
                        <a14:backgroundMark x1="56250" y1="57639" x2="58125" y2="5208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66231" y="4480510"/>
            <a:ext cx="2540198" cy="1524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153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235" b="100000" l="0" r="100000">
                        <a14:foregroundMark x1="11961" y1="20588" x2="11961" y2="20588"/>
                        <a14:foregroundMark x1="29412" y1="37647" x2="29412" y2="37647"/>
                        <a14:foregroundMark x1="71569" y1="40294" x2="71569" y2="40294"/>
                        <a14:foregroundMark x1="18039" y1="20294" x2="30000" y2="37647"/>
                        <a14:foregroundMark x1="588" y1="21176" x2="53333" y2="35294"/>
                        <a14:foregroundMark x1="1373" y1="14118" x2="95882" y2="14706"/>
                        <a14:foregroundMark x1="36667" y1="92647" x2="53922" y2="93824"/>
                        <a14:foregroundMark x1="61373" y1="70294" x2="68627" y2="35588"/>
                      </a14:backgroundRemoval>
                    </a14:imgEffect>
                  </a14:imgLayer>
                </a14:imgProps>
              </a:ext>
            </a:extLst>
          </a:blip>
          <a:srcRect t="8753" b="8753"/>
          <a:stretch>
            <a:fillRect/>
          </a:stretch>
        </p:blipFill>
        <p:spPr>
          <a:xfrm>
            <a:off x="-1876469" y="-454734"/>
            <a:ext cx="13263005" cy="7351218"/>
          </a:xfr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1455084" cy="1143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1657" y="2120518"/>
            <a:ext cx="4846310" cy="484631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0190" y="2752907"/>
            <a:ext cx="4190706" cy="419070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4366" y="1844848"/>
            <a:ext cx="5120640" cy="512064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7695" y="1569180"/>
            <a:ext cx="5394960" cy="539496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9258" y="1303486"/>
            <a:ext cx="5669280" cy="566928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9055" y="1027819"/>
            <a:ext cx="5943600" cy="59436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4622" y="754232"/>
            <a:ext cx="6217920" cy="621792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7283" y="486169"/>
            <a:ext cx="6492240" cy="649224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1657" y="217562"/>
            <a:ext cx="6766560" cy="676656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0047" y="-44513"/>
            <a:ext cx="7040880" cy="7040880"/>
          </a:xfrm>
          <a:prstGeom prst="rect">
            <a:avLst/>
          </a:prstGeom>
        </p:spPr>
      </p:pic>
      <p:sp>
        <p:nvSpPr>
          <p:cNvPr id="29" name="Oval Callout 28"/>
          <p:cNvSpPr/>
          <p:nvPr/>
        </p:nvSpPr>
        <p:spPr>
          <a:xfrm>
            <a:off x="1766767" y="1119170"/>
            <a:ext cx="3438220" cy="2090913"/>
          </a:xfrm>
          <a:prstGeom prst="wedgeEllipseCallout">
            <a:avLst>
              <a:gd name="adj1" fmla="val 58264"/>
              <a:gd name="adj2" fmla="val 60046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000000"/>
                </a:solidFill>
              </a:rPr>
              <a:t>Wow! I’m so tall now.</a:t>
            </a:r>
            <a:endParaRPr lang="en-US" sz="3600" b="1" dirty="0">
              <a:solidFill>
                <a:srgbClr val="000000"/>
              </a:solidFill>
            </a:endParaRPr>
          </a:p>
        </p:txBody>
      </p:sp>
      <p:sp>
        <p:nvSpPr>
          <p:cNvPr id="30" name="Oval Callout 29"/>
          <p:cNvSpPr/>
          <p:nvPr/>
        </p:nvSpPr>
        <p:spPr>
          <a:xfrm>
            <a:off x="1766767" y="1130252"/>
            <a:ext cx="3438220" cy="2090913"/>
          </a:xfrm>
          <a:prstGeom prst="wedgeEllipseCallout">
            <a:avLst>
              <a:gd name="adj1" fmla="val 58264"/>
              <a:gd name="adj2" fmla="val 60046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000000"/>
                </a:solidFill>
              </a:rPr>
              <a:t>What does </a:t>
            </a:r>
            <a:r>
              <a:rPr lang="en-US" sz="3600" b="1" dirty="0" smtClean="0">
                <a:solidFill>
                  <a:srgbClr val="000000"/>
                </a:solidFill>
              </a:rPr>
              <a:t>this </a:t>
            </a:r>
            <a:r>
              <a:rPr lang="en-US" sz="3600" b="1" dirty="0" smtClean="0">
                <a:solidFill>
                  <a:srgbClr val="000000"/>
                </a:solidFill>
              </a:rPr>
              <a:t>one do?</a:t>
            </a:r>
            <a:endParaRPr lang="en-US" sz="36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33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9" grpId="1" animBg="1"/>
      <p:bldP spid="3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" name="Content Placeholder 2"/>
          <p:cNvPicPr>
            <a:picLocks noChangeAspect="1"/>
          </p:cNvPicPr>
          <p:nvPr/>
        </p:nvPicPr>
        <p:blipFill rotWithShape="1">
          <a:blip r:embed="rId2"/>
          <a:srcRect l="63667" t="6936" r="6633" b="-6936"/>
          <a:stretch/>
        </p:blipFill>
        <p:spPr>
          <a:xfrm>
            <a:off x="5191169" y="2164621"/>
            <a:ext cx="2749526" cy="4525963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5384" r="5384"/>
          <a:stretch>
            <a:fillRect/>
          </a:stretch>
        </p:blipFill>
        <p:spPr>
          <a:xfrm>
            <a:off x="-538919" y="870404"/>
            <a:ext cx="5436744" cy="6092829"/>
          </a:xfrm>
        </p:spPr>
      </p:pic>
      <p:sp>
        <p:nvSpPr>
          <p:cNvPr id="13" name="Oval Callout 12"/>
          <p:cNvSpPr/>
          <p:nvPr/>
        </p:nvSpPr>
        <p:spPr>
          <a:xfrm>
            <a:off x="3206214" y="457324"/>
            <a:ext cx="5505732" cy="2364068"/>
          </a:xfrm>
          <a:prstGeom prst="wedgeEllipseCallout">
            <a:avLst>
              <a:gd name="adj1" fmla="val -45040"/>
              <a:gd name="adj2" fmla="val 79001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</a:rPr>
              <a:t>It makes you invisible. 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15" name="Oval Callout 14"/>
          <p:cNvSpPr/>
          <p:nvPr/>
        </p:nvSpPr>
        <p:spPr>
          <a:xfrm>
            <a:off x="3209610" y="457324"/>
            <a:ext cx="5505732" cy="2364068"/>
          </a:xfrm>
          <a:prstGeom prst="wedgeEllipseCallout">
            <a:avLst>
              <a:gd name="adj1" fmla="val -45299"/>
              <a:gd name="adj2" fmla="val 79604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</a:rPr>
              <a:t>Do you want to try it?</a:t>
            </a:r>
            <a:endParaRPr lang="en-US" sz="4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66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235" b="100000" l="0" r="100000">
                        <a14:foregroundMark x1="11961" y1="20588" x2="11961" y2="20588"/>
                        <a14:foregroundMark x1="29412" y1="37647" x2="29412" y2="37647"/>
                        <a14:foregroundMark x1="71569" y1="40294" x2="71569" y2="40294"/>
                        <a14:foregroundMark x1="18039" y1="20294" x2="30000" y2="37647"/>
                        <a14:foregroundMark x1="588" y1="21176" x2="53333" y2="35294"/>
                        <a14:foregroundMark x1="1373" y1="14118" x2="95882" y2="14706"/>
                        <a14:foregroundMark x1="36667" y1="92647" x2="53922" y2="93824"/>
                        <a14:foregroundMark x1="61373" y1="70294" x2="68627" y2="35588"/>
                      </a14:backgroundRemoval>
                    </a14:imgEffect>
                  </a14:imgLayer>
                </a14:imgProps>
              </a:ext>
            </a:extLst>
          </a:blip>
          <a:srcRect t="8753" b="8753"/>
          <a:stretch>
            <a:fillRect/>
          </a:stretch>
        </p:blipFill>
        <p:spPr>
          <a:xfrm>
            <a:off x="-1876469" y="-454734"/>
            <a:ext cx="13263005" cy="7351218"/>
          </a:xfr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0047" y="-44513"/>
            <a:ext cx="7040880" cy="704088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1455084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Oval Callout 15"/>
          <p:cNvSpPr/>
          <p:nvPr/>
        </p:nvSpPr>
        <p:spPr>
          <a:xfrm>
            <a:off x="1421551" y="632848"/>
            <a:ext cx="3309932" cy="2581613"/>
          </a:xfrm>
          <a:prstGeom prst="wedgeEllipseCallout">
            <a:avLst>
              <a:gd name="adj1" fmla="val 73847"/>
              <a:gd name="adj2" fmla="val 63028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000000"/>
                </a:solidFill>
              </a:rPr>
              <a:t>Hmm ... I don’t know.</a:t>
            </a:r>
            <a:endParaRPr lang="en-US" sz="3600" b="1" dirty="0">
              <a:solidFill>
                <a:srgbClr val="000000"/>
              </a:solidFill>
            </a:endParaRPr>
          </a:p>
        </p:txBody>
      </p:sp>
      <p:sp>
        <p:nvSpPr>
          <p:cNvPr id="18" name="Oval Callout 17"/>
          <p:cNvSpPr/>
          <p:nvPr/>
        </p:nvSpPr>
        <p:spPr>
          <a:xfrm>
            <a:off x="1421551" y="632848"/>
            <a:ext cx="3309932" cy="2581613"/>
          </a:xfrm>
          <a:prstGeom prst="wedgeEllipseCallout">
            <a:avLst>
              <a:gd name="adj1" fmla="val 73847"/>
              <a:gd name="adj2" fmla="val 63028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000000"/>
                </a:solidFill>
              </a:rPr>
              <a:t>What does </a:t>
            </a:r>
            <a:r>
              <a:rPr lang="en-US" sz="3600" b="1" dirty="0" smtClean="0">
                <a:solidFill>
                  <a:srgbClr val="000000"/>
                </a:solidFill>
              </a:rPr>
              <a:t>this </a:t>
            </a:r>
            <a:r>
              <a:rPr lang="en-US" sz="3600" b="1" dirty="0" smtClean="0">
                <a:solidFill>
                  <a:srgbClr val="000000"/>
                </a:solidFill>
              </a:rPr>
              <a:t>one do?</a:t>
            </a:r>
            <a:endParaRPr lang="en-US" sz="36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69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" name="Content Placeholder 2"/>
          <p:cNvPicPr>
            <a:picLocks noChangeAspect="1"/>
          </p:cNvPicPr>
          <p:nvPr/>
        </p:nvPicPr>
        <p:blipFill rotWithShape="1">
          <a:blip r:embed="rId2"/>
          <a:srcRect l="34995" t="5359" r="35305" b="-5359"/>
          <a:stretch/>
        </p:blipFill>
        <p:spPr>
          <a:xfrm>
            <a:off x="5191169" y="2164621"/>
            <a:ext cx="2749526" cy="4525963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5384" r="5384"/>
          <a:stretch>
            <a:fillRect/>
          </a:stretch>
        </p:blipFill>
        <p:spPr>
          <a:xfrm>
            <a:off x="-538919" y="870404"/>
            <a:ext cx="5436744" cy="6092829"/>
          </a:xfrm>
        </p:spPr>
      </p:pic>
      <p:sp>
        <p:nvSpPr>
          <p:cNvPr id="13" name="Oval Callout 12"/>
          <p:cNvSpPr/>
          <p:nvPr/>
        </p:nvSpPr>
        <p:spPr>
          <a:xfrm>
            <a:off x="3206214" y="457324"/>
            <a:ext cx="5505732" cy="2364068"/>
          </a:xfrm>
          <a:prstGeom prst="wedgeEllipseCallout">
            <a:avLst>
              <a:gd name="adj1" fmla="val -45040"/>
              <a:gd name="adj2" fmla="val 79001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</a:rPr>
              <a:t>It lets you talk with animals.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15" name="Oval Callout 14"/>
          <p:cNvSpPr/>
          <p:nvPr/>
        </p:nvSpPr>
        <p:spPr>
          <a:xfrm>
            <a:off x="3195339" y="472312"/>
            <a:ext cx="5505732" cy="2364068"/>
          </a:xfrm>
          <a:prstGeom prst="wedgeEllipseCallout">
            <a:avLst>
              <a:gd name="adj1" fmla="val -45299"/>
              <a:gd name="adj2" fmla="val 79604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</a:rPr>
              <a:t>Which one do you want to try</a:t>
            </a:r>
            <a:r>
              <a:rPr lang="en-US" sz="4000" b="1" dirty="0" smtClean="0">
                <a:solidFill>
                  <a:srgbClr val="000000"/>
                </a:solidFill>
              </a:rPr>
              <a:t>?</a:t>
            </a:r>
            <a:endParaRPr lang="en-US" sz="4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622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358</Words>
  <Application>Microsoft Macintosh PowerPoint</Application>
  <PresentationFormat>On-screen Show (4:3)</PresentationFormat>
  <Paragraphs>54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What is this stuff?</vt:lpstr>
      <vt:lpstr>It’s magic medicine.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 want to try ~ . I want to …</vt:lpstr>
      <vt:lpstr>Let’s Talk</vt:lpstr>
      <vt:lpstr>Question:</vt:lpstr>
      <vt:lpstr>Question:</vt:lpstr>
      <vt:lpstr>Question:</vt:lpstr>
      <vt:lpstr>Write</vt:lpstr>
      <vt:lpstr>PowerPoint Presentation</vt:lpstr>
    </vt:vector>
  </TitlesOfParts>
  <Company>BOXCAR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this stuff?</dc:title>
  <dc:creator>ELLIOT CARSON</dc:creator>
  <cp:lastModifiedBy>ELLIOT CARSON</cp:lastModifiedBy>
  <cp:revision>26</cp:revision>
  <dcterms:created xsi:type="dcterms:W3CDTF">2020-06-30T06:14:05Z</dcterms:created>
  <dcterms:modified xsi:type="dcterms:W3CDTF">2020-07-07T06:18:50Z</dcterms:modified>
</cp:coreProperties>
</file>