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2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1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6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42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3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6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7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3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49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8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ABD0-2AD4-B147-ABC5-BCE03C013E8A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A9C4-6991-4746-BE88-50AD82D67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30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32983" r="34037" b="-32983"/>
          <a:stretch/>
        </p:blipFill>
        <p:spPr>
          <a:xfrm>
            <a:off x="1437922" y="0"/>
            <a:ext cx="6244423" cy="685551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This is George and Emily.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1497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+mj-lt"/>
              </a:rPr>
              <a:t>They are going to go shopping at a shopping mall.</a:t>
            </a:r>
            <a:endParaRPr lang="en-US" sz="4800" b="1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4889635" y="249488"/>
            <a:ext cx="4188354" cy="2353502"/>
          </a:xfrm>
          <a:prstGeom prst="wedgeEllipseCallout">
            <a:avLst>
              <a:gd name="adj1" fmla="val -36269"/>
              <a:gd name="adj2" fmla="val 45936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Let’s meet on the second floor at 2:00.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57200" y="1106585"/>
            <a:ext cx="2032332" cy="1018561"/>
          </a:xfrm>
          <a:prstGeom prst="wedgeEllipseCallout">
            <a:avLst>
              <a:gd name="adj1" fmla="val 30845"/>
              <a:gd name="adj2" fmla="val 8106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  <a:latin typeface="+mj-lt"/>
              </a:rPr>
              <a:t>O.K.</a:t>
            </a:r>
          </a:p>
        </p:txBody>
      </p:sp>
    </p:spTree>
    <p:extLst>
      <p:ext uri="{BB962C8B-B14F-4D97-AF65-F5344CB8AC3E}">
        <p14:creationId xmlns:p14="http://schemas.microsoft.com/office/powerpoint/2010/main" val="989847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7" grpId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Let’s a try making a few sentences.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0213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How do you say this in English?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39313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rgbClr val="FF0000"/>
                </a:solidFill>
              </a:rPr>
              <a:t>私は、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３０分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間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勉強</a:t>
            </a:r>
            <a:r>
              <a:rPr lang="ja-JP" altLang="en-US" sz="4000" b="1" dirty="0" smtClean="0">
                <a:solidFill>
                  <a:srgbClr val="FF0000"/>
                </a:solidFill>
              </a:rPr>
              <a:t>しています。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412" y="4985269"/>
            <a:ext cx="1536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>
                <a:solidFill>
                  <a:schemeClr val="bg1">
                    <a:lumMod val="50000"/>
                  </a:schemeClr>
                </a:solidFill>
              </a:rPr>
              <a:t>主語</a:t>
            </a:r>
            <a:endParaRPr lang="en-US" sz="4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95560" y="4989989"/>
            <a:ext cx="763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 smtClean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31875" y="4979941"/>
            <a:ext cx="3003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dirty="0" smtClean="0">
                <a:solidFill>
                  <a:srgbClr val="7F7F7F"/>
                </a:solidFill>
              </a:rPr>
              <a:t>have been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10580" y="4984661"/>
            <a:ext cx="178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 smtClean="0"/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04642" y="4989381"/>
            <a:ext cx="336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>
                <a:solidFill>
                  <a:srgbClr val="7F7F7F"/>
                </a:solidFill>
              </a:rPr>
              <a:t>進行形動詞</a:t>
            </a:r>
            <a:endParaRPr lang="en-US" altLang="ja-JP" sz="4800" b="1" dirty="0" smtClean="0">
              <a:solidFill>
                <a:srgbClr val="7F7F7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92131" y="5859342"/>
            <a:ext cx="79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+</a:t>
            </a:r>
            <a:endParaRPr lang="en-US" altLang="ja-JP" sz="48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105639" y="5864062"/>
            <a:ext cx="984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dirty="0" smtClean="0">
                <a:solidFill>
                  <a:srgbClr val="7F7F7F"/>
                </a:solidFill>
              </a:rPr>
              <a:t>for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35897" y="5864062"/>
            <a:ext cx="79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+</a:t>
            </a:r>
            <a:endParaRPr lang="en-US" altLang="ja-JP" sz="48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72212" y="5854014"/>
            <a:ext cx="1629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>
                <a:solidFill>
                  <a:srgbClr val="7F7F7F"/>
                </a:solidFill>
              </a:rPr>
              <a:t>時間</a:t>
            </a:r>
            <a:endParaRPr lang="en-US" altLang="ja-JP" sz="4800" b="1" dirty="0" smtClean="0">
              <a:solidFill>
                <a:srgbClr val="7F7F7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2391503"/>
            <a:ext cx="82105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have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been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smtClean="0">
                <a:solidFill>
                  <a:srgbClr val="000000"/>
                </a:solidFill>
              </a:rPr>
              <a:t>study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</a:rPr>
              <a:t>ing</a:t>
            </a:r>
            <a:r>
              <a:rPr lang="en-US" sz="4000" b="1" dirty="0" smtClean="0">
                <a:solidFill>
                  <a:srgbClr val="000000"/>
                </a:solidFill>
              </a:rPr>
              <a:t> for 30 minutes.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308083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 smtClean="0">
                <a:solidFill>
                  <a:srgbClr val="FF0000"/>
                </a:solidFill>
              </a:rPr>
              <a:t>私は、２時間テレビを見ています。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072" y="4105571"/>
            <a:ext cx="8476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have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</a:rPr>
              <a:t>been</a:t>
            </a:r>
            <a:r>
              <a:rPr lang="en-US" sz="4000" b="1" dirty="0" smtClean="0">
                <a:solidFill>
                  <a:srgbClr val="000000"/>
                </a:solidFill>
              </a:rPr>
              <a:t> watch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</a:rPr>
              <a:t>ing</a:t>
            </a:r>
            <a:r>
              <a:rPr lang="en-US" sz="4000" b="1" dirty="0" smtClean="0">
                <a:solidFill>
                  <a:srgbClr val="000000"/>
                </a:solidFill>
              </a:rPr>
              <a:t> TV for two hours.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85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is George and Emily’s problem?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3210925" y="1600200"/>
            <a:ext cx="2511656" cy="452596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1 5"/>
          <p:cNvSpPr/>
          <p:nvPr/>
        </p:nvSpPr>
        <p:spPr>
          <a:xfrm>
            <a:off x="2583011" y="1612387"/>
            <a:ext cx="4167066" cy="3966759"/>
          </a:xfrm>
          <a:prstGeom prst="irregularSeal1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TROUBLE</a:t>
            </a:r>
            <a:endParaRPr lang="en-US" sz="4000" b="1" dirty="0">
              <a:ln>
                <a:solidFill>
                  <a:srgbClr val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0091" y="1964176"/>
            <a:ext cx="8376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1. They can’t meet.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4831" y="3046960"/>
            <a:ext cx="8376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2. One person is late.</a:t>
            </a:r>
            <a:endParaRPr lang="en-US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9571" y="4129744"/>
            <a:ext cx="8376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3. One person forgot where to meet.</a:t>
            </a:r>
            <a:endParaRPr 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10091" y="502120"/>
            <a:ext cx="85496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Let’s find out.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69398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6" grpId="0" animBg="1"/>
      <p:bldP spid="6" grpId="1" animBg="1"/>
      <p:bldP spid="3" grpId="0" build="allAtOnce"/>
      <p:bldP spid="8" grpId="0" build="allAtOnce"/>
      <p:bldP spid="9" grpId="0" build="allAtOnce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139" r="-2690" b="52409"/>
          <a:stretch/>
        </p:blipFill>
        <p:spPr>
          <a:xfrm>
            <a:off x="-191154" y="73840"/>
            <a:ext cx="5051259" cy="3987422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-3879" t="47376" r="-2184"/>
          <a:stretch/>
        </p:blipFill>
        <p:spPr>
          <a:xfrm>
            <a:off x="4518471" y="2683970"/>
            <a:ext cx="4714125" cy="414449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979312" y="2367613"/>
            <a:ext cx="2918978" cy="8075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532054" y="3479949"/>
            <a:ext cx="2677981" cy="58131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610625" y="2805342"/>
            <a:ext cx="1122786" cy="2664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953333" y="1791051"/>
            <a:ext cx="1797294" cy="2664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57199" y="3597494"/>
            <a:ext cx="3293427" cy="2664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889637" y="4356630"/>
            <a:ext cx="3349930" cy="5611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042037" y="5188358"/>
            <a:ext cx="3197530" cy="5611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979312" y="2683970"/>
            <a:ext cx="19148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ular Callout 13"/>
          <p:cNvSpPr/>
          <p:nvPr/>
        </p:nvSpPr>
        <p:spPr>
          <a:xfrm>
            <a:off x="4917146" y="413512"/>
            <a:ext cx="4060719" cy="1865493"/>
          </a:xfrm>
          <a:prstGeom prst="wedgeRoundRectCallout">
            <a:avLst>
              <a:gd name="adj1" fmla="val -71015"/>
              <a:gd name="adj2" fmla="val 63292"/>
              <a:gd name="adj3" fmla="val 16667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What do you mean? = </a:t>
            </a:r>
            <a:r>
              <a:rPr lang="ja-JP" altLang="en-US" dirty="0" smtClean="0">
                <a:solidFill>
                  <a:schemeClr val="tx1"/>
                </a:solidFill>
              </a:rPr>
              <a:t>どう言う意味？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What do you mean by here? = </a:t>
            </a:r>
            <a:r>
              <a:rPr lang="ja-JP" altLang="en-US" dirty="0" smtClean="0">
                <a:solidFill>
                  <a:schemeClr val="tx1"/>
                </a:solidFill>
              </a:rPr>
              <a:t>「</a:t>
            </a:r>
            <a:r>
              <a:rPr lang="en-US" altLang="ja-JP" dirty="0" smtClean="0">
                <a:solidFill>
                  <a:schemeClr val="tx1"/>
                </a:solidFill>
              </a:rPr>
              <a:t>Here</a:t>
            </a:r>
            <a:r>
              <a:rPr lang="ja-JP" altLang="en-US" dirty="0" smtClean="0">
                <a:solidFill>
                  <a:schemeClr val="tx1"/>
                </a:solidFill>
              </a:rPr>
              <a:t>」って、どう言う意味ですか？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817434" y="4440204"/>
            <a:ext cx="3538610" cy="2116564"/>
          </a:xfrm>
          <a:prstGeom prst="wedgeRoundRectCallout">
            <a:avLst>
              <a:gd name="adj1" fmla="val 87245"/>
              <a:gd name="adj2" fmla="val -116820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Me neither. = </a:t>
            </a:r>
            <a:r>
              <a:rPr lang="ja-JP" altLang="en-US" dirty="0" smtClean="0">
                <a:solidFill>
                  <a:srgbClr val="000000"/>
                </a:solidFill>
              </a:rPr>
              <a:t>私も。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dirty="0" smtClean="0">
                <a:solidFill>
                  <a:srgbClr val="000000"/>
                </a:solidFill>
              </a:rPr>
              <a:t>英語には、「私も」を表す表現が二つあります。肯定文だと、「</a:t>
            </a:r>
            <a:r>
              <a:rPr lang="en-US" altLang="ja-JP" dirty="0" smtClean="0">
                <a:solidFill>
                  <a:srgbClr val="000000"/>
                </a:solidFill>
              </a:rPr>
              <a:t>Me too</a:t>
            </a:r>
            <a:r>
              <a:rPr lang="ja-JP" altLang="en-US" dirty="0" smtClean="0">
                <a:solidFill>
                  <a:srgbClr val="000000"/>
                </a:solidFill>
              </a:rPr>
              <a:t>」と言えますが、否定文なら「</a:t>
            </a:r>
            <a:r>
              <a:rPr lang="en-US" altLang="ja-JP" dirty="0" smtClean="0">
                <a:solidFill>
                  <a:srgbClr val="000000"/>
                </a:solidFill>
              </a:rPr>
              <a:t>Me neither</a:t>
            </a:r>
            <a:r>
              <a:rPr lang="ja-JP" altLang="en-US" dirty="0" smtClean="0">
                <a:solidFill>
                  <a:srgbClr val="000000"/>
                </a:solidFill>
              </a:rPr>
              <a:t>」と言います。</a:t>
            </a:r>
            <a:endParaRPr lang="en-US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4916536" y="412922"/>
            <a:ext cx="4060719" cy="1865493"/>
          </a:xfrm>
          <a:prstGeom prst="wedgeRoundRectCallout">
            <a:avLst>
              <a:gd name="adj1" fmla="val -71015"/>
              <a:gd name="adj2" fmla="val 63292"/>
              <a:gd name="adj3" fmla="val 16667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en-US" altLang="ja-JP" dirty="0" smtClean="0">
                <a:solidFill>
                  <a:schemeClr val="tx1"/>
                </a:solidFill>
              </a:rPr>
              <a:t>Read this conversation again.</a:t>
            </a:r>
          </a:p>
          <a:p>
            <a:pPr marL="342900" indent="-342900" algn="ctr">
              <a:buAutoNum type="arabicPeriod"/>
            </a:pPr>
            <a:r>
              <a:rPr lang="en-US" altLang="ja-JP" dirty="0" smtClean="0">
                <a:solidFill>
                  <a:schemeClr val="tx1"/>
                </a:solidFill>
              </a:rPr>
              <a:t>Talk to your partner about its meaning. 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816824" y="4439614"/>
            <a:ext cx="3538610" cy="2116564"/>
          </a:xfrm>
          <a:prstGeom prst="wedgeRoundRectCallout">
            <a:avLst>
              <a:gd name="adj1" fmla="val 87245"/>
              <a:gd name="adj2" fmla="val -116820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What is George and Emily’s problem?</a:t>
            </a:r>
          </a:p>
          <a:p>
            <a:endParaRPr lang="en-US" altLang="ja-JP" dirty="0">
              <a:solidFill>
                <a:srgbClr val="000000"/>
              </a:solidFill>
            </a:endParaRPr>
          </a:p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000000"/>
                </a:solidFill>
              </a:rPr>
              <a:t>They can’t meet.</a:t>
            </a:r>
          </a:p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000000"/>
                </a:solidFill>
              </a:rPr>
              <a:t>One person is late.</a:t>
            </a:r>
          </a:p>
          <a:p>
            <a:pPr marL="342900" indent="-342900">
              <a:buAutoNum type="arabicPeriod"/>
            </a:pPr>
            <a:r>
              <a:rPr lang="en-US" altLang="ja-JP" dirty="0" smtClean="0">
                <a:solidFill>
                  <a:srgbClr val="000000"/>
                </a:solidFill>
              </a:rPr>
              <a:t>One person forgot where to meet.</a:t>
            </a:r>
          </a:p>
        </p:txBody>
      </p:sp>
    </p:spTree>
    <p:extLst>
      <p:ext uri="{BB962C8B-B14F-4D97-AF65-F5344CB8AC3E}">
        <p14:creationId xmlns:p14="http://schemas.microsoft.com/office/powerpoint/2010/main" val="91087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6" grpId="0" animBg="1"/>
      <p:bldP spid="16" grpId="1" animBg="1"/>
      <p:bldP spid="15" grpId="0" animBg="1"/>
      <p:bldP spid="15" grpId="1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is George and Emily’s problem?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210925" y="1600200"/>
            <a:ext cx="2511656" cy="452596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0091" y="1964176"/>
            <a:ext cx="8376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1. They can’t meet.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4831" y="3046960"/>
            <a:ext cx="8376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2. One person is late.</a:t>
            </a:r>
            <a:endParaRPr lang="en-US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9571" y="4129744"/>
            <a:ext cx="8376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3. One person forgot where to meet.</a:t>
            </a:r>
            <a:endParaRPr lang="en-US" sz="4000" b="1" dirty="0"/>
          </a:p>
        </p:txBody>
      </p:sp>
      <p:sp>
        <p:nvSpPr>
          <p:cNvPr id="11" name="Oval 10"/>
          <p:cNvSpPr/>
          <p:nvPr/>
        </p:nvSpPr>
        <p:spPr>
          <a:xfrm>
            <a:off x="1973774" y="1805341"/>
            <a:ext cx="5171591" cy="1116875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2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Now, let’s do some writing.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2941" y="163468"/>
            <a:ext cx="84273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You are George. Write an answer to Emily’s final message.</a:t>
            </a:r>
            <a:endParaRPr lang="en-US" sz="4400" b="1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5" t="77724" r="96" b="12411"/>
          <a:stretch/>
        </p:blipFill>
        <p:spPr>
          <a:xfrm>
            <a:off x="472703" y="1659861"/>
            <a:ext cx="8123481" cy="142097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l="1720" t="88889" r="85597" b="2120"/>
          <a:stretch/>
        </p:blipFill>
        <p:spPr>
          <a:xfrm>
            <a:off x="553235" y="3998806"/>
            <a:ext cx="1031019" cy="1295208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1709984" y="3294606"/>
            <a:ext cx="7011930" cy="855088"/>
          </a:xfrm>
          <a:prstGeom prst="wedgeRoundRectCallout">
            <a:avLst>
              <a:gd name="adj1" fmla="val -51316"/>
              <a:gd name="adj2" fmla="val 77206"/>
              <a:gd name="adj3" fmla="val 16667"/>
            </a:avLst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60282" y="3474609"/>
            <a:ext cx="6931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Oh! You’re right. This isn’t England. I forgot.</a:t>
            </a:r>
            <a:endParaRPr lang="en-US" sz="2800" b="1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1912676" y="4415281"/>
            <a:ext cx="7011930" cy="855088"/>
          </a:xfrm>
          <a:prstGeom prst="wedgeRoundRectCallout">
            <a:avLst>
              <a:gd name="adj1" fmla="val -49881"/>
              <a:gd name="adj2" fmla="val 16912"/>
              <a:gd name="adj3" fmla="val 16667"/>
            </a:avLst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849817" y="4570134"/>
            <a:ext cx="6931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Sorry about that. I made a mistake.</a:t>
            </a:r>
            <a:endParaRPr lang="en-US" sz="2800" b="1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1713032" y="5611406"/>
            <a:ext cx="7011930" cy="855088"/>
          </a:xfrm>
          <a:prstGeom prst="wedgeRoundRectCallout">
            <a:avLst>
              <a:gd name="adj1" fmla="val -51675"/>
              <a:gd name="adj2" fmla="val -87500"/>
              <a:gd name="adj3" fmla="val 16667"/>
            </a:avLst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738184" y="5803984"/>
            <a:ext cx="6931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Sorry. You’re right. I’m on the wrong floor.</a:t>
            </a:r>
            <a:endParaRPr lang="en-US" sz="2800" b="1" dirty="0"/>
          </a:p>
        </p:txBody>
      </p:sp>
      <p:sp>
        <p:nvSpPr>
          <p:cNvPr id="19" name="Rounded Rectangular Callout 18"/>
          <p:cNvSpPr/>
          <p:nvPr/>
        </p:nvSpPr>
        <p:spPr>
          <a:xfrm>
            <a:off x="1738184" y="3294606"/>
            <a:ext cx="6986778" cy="3171888"/>
          </a:xfrm>
          <a:prstGeom prst="wedgeRoundRectCallout">
            <a:avLst>
              <a:gd name="adj1" fmla="val -49627"/>
              <a:gd name="adj2" fmla="val -139"/>
              <a:gd name="adj3" fmla="val 16667"/>
            </a:avLst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75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9" grpId="0" animBg="1"/>
      <p:bldP spid="9" grpId="1" animBg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Finally, George and Emily meet.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8924" r="67360" b="-8924"/>
          <a:stretch/>
        </p:blipFill>
        <p:spPr>
          <a:xfrm>
            <a:off x="457200" y="1600200"/>
            <a:ext cx="2686148" cy="452596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65470" t="-8924" b="-8924"/>
          <a:stretch/>
        </p:blipFill>
        <p:spPr>
          <a:xfrm>
            <a:off x="5846628" y="1576550"/>
            <a:ext cx="2841696" cy="4525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6526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What did they say to each other?</a:t>
            </a:r>
            <a:endParaRPr lang="en-US" sz="4400" b="1" dirty="0"/>
          </a:p>
        </p:txBody>
      </p:sp>
      <p:sp>
        <p:nvSpPr>
          <p:cNvPr id="7" name="Oval Callout 6"/>
          <p:cNvSpPr/>
          <p:nvPr/>
        </p:nvSpPr>
        <p:spPr>
          <a:xfrm>
            <a:off x="3935461" y="1600200"/>
            <a:ext cx="2715852" cy="1568658"/>
          </a:xfrm>
          <a:prstGeom prst="wedgeEllipseCallout">
            <a:avLst>
              <a:gd name="adj1" fmla="val 44908"/>
              <a:gd name="adj2" fmla="val 62500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Hi, George.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2841587" y="1234707"/>
            <a:ext cx="3910325" cy="2135347"/>
          </a:xfrm>
          <a:prstGeom prst="wedgeEllipseCallout">
            <a:avLst>
              <a:gd name="adj1" fmla="val -48778"/>
              <a:gd name="adj2" fmla="val 47025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Emily! I’m so sorry that you’ve been waiting for so long.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2841587" y="1234708"/>
            <a:ext cx="3910325" cy="2135347"/>
          </a:xfrm>
          <a:prstGeom prst="wedgeEllipseCallout">
            <a:avLst>
              <a:gd name="adj1" fmla="val -48778"/>
              <a:gd name="adj2" fmla="val 47025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I forgot the floors are different here.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3935461" y="1601700"/>
            <a:ext cx="2715852" cy="1568658"/>
          </a:xfrm>
          <a:prstGeom prst="wedgeEllipseCallout">
            <a:avLst>
              <a:gd name="adj1" fmla="val 44908"/>
              <a:gd name="adj2" fmla="val 62500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It’s not your fault.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3281642" y="1420917"/>
            <a:ext cx="3422989" cy="1725772"/>
          </a:xfrm>
          <a:prstGeom prst="wedgeEllipseCallout">
            <a:avLst>
              <a:gd name="adj1" fmla="val 44908"/>
              <a:gd name="adj2" fmla="val 62500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Both of us should be more careful.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843100" y="1236185"/>
            <a:ext cx="3910325" cy="2135347"/>
          </a:xfrm>
          <a:prstGeom prst="wedgeEllipseCallout">
            <a:avLst>
              <a:gd name="adj1" fmla="val -48778"/>
              <a:gd name="adj2" fmla="val 47025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</a:rPr>
              <a:t>Never mind. Let’s enjoy shopping.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5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 animBg="1"/>
      <p:bldP spid="7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practice.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Emily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George:</a:t>
            </a:r>
          </a:p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r>
              <a:rPr lang="en-US" b="1" dirty="0" smtClean="0"/>
              <a:t>Emily: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George: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84835" y="1600200"/>
            <a:ext cx="44258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Hi, George.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37236" y="2195888"/>
            <a:ext cx="14569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Emily!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146352" y="2197388"/>
            <a:ext cx="59976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I’m so sorry that you’ve been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852856" y="2676738"/>
            <a:ext cx="71748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waiting so long. 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854380" y="3143513"/>
            <a:ext cx="71748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different here.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684835" y="3660895"/>
            <a:ext cx="71748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  <a:r>
              <a:rPr lang="en-US" sz="3200" b="1" dirty="0"/>
              <a:t> </a:t>
            </a:r>
            <a:r>
              <a:rPr lang="en-US" sz="3200" b="1" dirty="0" smtClean="0"/>
              <a:t>It’s not your fault.  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86359" y="4165395"/>
            <a:ext cx="71748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  <a:r>
              <a:rPr lang="en-US" sz="3200" b="1" dirty="0"/>
              <a:t> </a:t>
            </a:r>
            <a:r>
              <a:rPr lang="en-US" sz="3200" b="1" dirty="0" smtClean="0"/>
              <a:t>more careful.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55904" y="4825314"/>
            <a:ext cx="71748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Never mind. Let’s enjoy shopping.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89294" y="2678238"/>
            <a:ext cx="425133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</a:t>
            </a:r>
            <a:r>
              <a:rPr lang="en-US" sz="3200" dirty="0"/>
              <a:t> </a:t>
            </a:r>
            <a:r>
              <a:rPr lang="en-US" sz="3200" dirty="0" smtClean="0"/>
              <a:t>I forgot the floors are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916200" y="3662395"/>
            <a:ext cx="38318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</a:t>
            </a:r>
            <a:r>
              <a:rPr lang="en-US" sz="3200" b="1" dirty="0"/>
              <a:t> </a:t>
            </a:r>
            <a:r>
              <a:rPr lang="en-US" sz="3200" b="1" dirty="0" smtClean="0"/>
              <a:t>Both of us should be</a:t>
            </a:r>
            <a:endParaRPr lang="en-US" sz="32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961449" y="2062273"/>
            <a:ext cx="188600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099757" y="2676738"/>
            <a:ext cx="104659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407389" y="2676738"/>
            <a:ext cx="489105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099757" y="3143513"/>
            <a:ext cx="248953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817049" y="3145013"/>
            <a:ext cx="359455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099757" y="3610595"/>
            <a:ext cx="248953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961449" y="4140245"/>
            <a:ext cx="295475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05385" y="4140245"/>
            <a:ext cx="348141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948876" y="4644740"/>
            <a:ext cx="2263211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099757" y="5281430"/>
            <a:ext cx="562030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58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Now it’s your turn. Try talking with your partner.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8924" r="67360" b="-8924"/>
          <a:stretch/>
        </p:blipFill>
        <p:spPr>
          <a:xfrm>
            <a:off x="457200" y="1864275"/>
            <a:ext cx="2686148" cy="4525963"/>
          </a:xfrm>
        </p:spPr>
      </p:pic>
      <p:sp>
        <p:nvSpPr>
          <p:cNvPr id="15" name="Oval Callout 14"/>
          <p:cNvSpPr/>
          <p:nvPr/>
        </p:nvSpPr>
        <p:spPr>
          <a:xfrm>
            <a:off x="2918572" y="1840625"/>
            <a:ext cx="2715852" cy="1568658"/>
          </a:xfrm>
          <a:prstGeom prst="wedgeEllipseCallout">
            <a:avLst>
              <a:gd name="adj1" fmla="val -49536"/>
              <a:gd name="adj2" fmla="val 57690"/>
            </a:avLst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rgbClr val="000000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65470" t="-8924" b="-8924"/>
          <a:stretch/>
        </p:blipFill>
        <p:spPr>
          <a:xfrm>
            <a:off x="5846628" y="1840625"/>
            <a:ext cx="2841696" cy="4525963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4010899" y="1902000"/>
            <a:ext cx="2715852" cy="1568658"/>
          </a:xfrm>
          <a:prstGeom prst="wedgeEllipseCallout">
            <a:avLst>
              <a:gd name="adj1" fmla="val 44445"/>
              <a:gd name="adj2" fmla="val 68111"/>
            </a:avLst>
          </a:prstGeom>
          <a:solidFill>
            <a:srgbClr val="FFFFFF"/>
          </a:solidFill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2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55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Where is the second floor?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>
          <a:xfrm>
            <a:off x="-43865" y="1600200"/>
            <a:ext cx="9258692" cy="5091924"/>
          </a:xfrm>
        </p:spPr>
      </p:pic>
      <p:sp>
        <p:nvSpPr>
          <p:cNvPr id="5" name="Rectangle 4"/>
          <p:cNvSpPr/>
          <p:nvPr/>
        </p:nvSpPr>
        <p:spPr>
          <a:xfrm>
            <a:off x="3339362" y="3210507"/>
            <a:ext cx="784892" cy="13412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61557" y="4804067"/>
            <a:ext cx="784892" cy="13412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39362" y="5550610"/>
            <a:ext cx="784892" cy="74713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61557" y="3106066"/>
            <a:ext cx="784892" cy="74713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71350" y="1959986"/>
            <a:ext cx="860828" cy="11460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39362" y="1959986"/>
            <a:ext cx="860828" cy="11460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Callout 10"/>
          <p:cNvSpPr/>
          <p:nvPr/>
        </p:nvSpPr>
        <p:spPr>
          <a:xfrm>
            <a:off x="2697171" y="1600200"/>
            <a:ext cx="1612601" cy="1721394"/>
          </a:xfrm>
          <a:prstGeom prst="wedgeEllipseCallout">
            <a:avLst>
              <a:gd name="adj1" fmla="val 41114"/>
              <a:gd name="adj2" fmla="val 145392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+mj-lt"/>
              </a:rPr>
              <a:t>Here?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(A)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090096" y="1304201"/>
            <a:ext cx="1612601" cy="1721394"/>
          </a:xfrm>
          <a:prstGeom prst="wedgeEllipseCallout">
            <a:avLst>
              <a:gd name="adj1" fmla="val -55346"/>
              <a:gd name="adj2" fmla="val 116379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+mj-lt"/>
              </a:rPr>
              <a:t>Or here?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(B)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4474" y="413798"/>
            <a:ext cx="6721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What do you think?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6221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answer is …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>
          <a:xfrm>
            <a:off x="-43865" y="1600200"/>
            <a:ext cx="9258692" cy="5091924"/>
          </a:xfrm>
        </p:spPr>
      </p:pic>
      <p:sp>
        <p:nvSpPr>
          <p:cNvPr id="5" name="Rectangle 4"/>
          <p:cNvSpPr/>
          <p:nvPr/>
        </p:nvSpPr>
        <p:spPr>
          <a:xfrm>
            <a:off x="3339362" y="3210507"/>
            <a:ext cx="784892" cy="13412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61557" y="4804067"/>
            <a:ext cx="784892" cy="13412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39362" y="5550610"/>
            <a:ext cx="784892" cy="74713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61557" y="3106066"/>
            <a:ext cx="784892" cy="74713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71350" y="1959986"/>
            <a:ext cx="860828" cy="11460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39362" y="1959986"/>
            <a:ext cx="860828" cy="11460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Callout 10"/>
          <p:cNvSpPr/>
          <p:nvPr/>
        </p:nvSpPr>
        <p:spPr>
          <a:xfrm>
            <a:off x="2454575" y="1417638"/>
            <a:ext cx="1855198" cy="1379070"/>
          </a:xfrm>
          <a:prstGeom prst="wedgeEllipseCallout">
            <a:avLst>
              <a:gd name="adj1" fmla="val 44960"/>
              <a:gd name="adj2" fmla="val 209542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This is the second floor.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5090096" y="1304201"/>
            <a:ext cx="1973938" cy="1721394"/>
          </a:xfrm>
          <a:prstGeom prst="wedgeEllipseCallout">
            <a:avLst>
              <a:gd name="adj1" fmla="val -55346"/>
              <a:gd name="adj2" fmla="val 116379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And this is the second floor, too.</a:t>
            </a:r>
            <a:endParaRPr lang="en-US" sz="20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5611"/>
            <a:ext cx="7991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In America and Japan, this is the second floor.</a:t>
            </a:r>
            <a:endParaRPr lang="en-US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9268" y="85612"/>
            <a:ext cx="77490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In England, this is the second floor.</a:t>
            </a:r>
            <a:endParaRPr lang="en-US" sz="4400" b="1" dirty="0"/>
          </a:p>
        </p:txBody>
      </p:sp>
      <p:sp>
        <p:nvSpPr>
          <p:cNvPr id="16" name="Right Arrow 15"/>
          <p:cNvSpPr/>
          <p:nvPr/>
        </p:nvSpPr>
        <p:spPr>
          <a:xfrm>
            <a:off x="2454575" y="4804067"/>
            <a:ext cx="884787" cy="3612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flipH="1">
            <a:off x="5846449" y="4071794"/>
            <a:ext cx="884787" cy="36128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80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11" grpId="0" animBg="1"/>
      <p:bldP spid="11" grpId="1" animBg="1"/>
      <p:bldP spid="12" grpId="0" animBg="1"/>
      <p:bldP spid="12" grpId="1" animBg="1"/>
      <p:bldP spid="3" grpId="0"/>
      <p:bldP spid="3" grpId="1"/>
      <p:bldP spid="15" grpId="0"/>
      <p:bldP spid="16" grpId="0" animBg="1"/>
      <p:bldP spid="16" grpId="1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1822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Where is this elevator? Is it in America or England?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57082" y="45709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That’s right. It’s in England.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57082" y="485642"/>
            <a:ext cx="9201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See?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1490" y="50140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It has a ground floor.</a:t>
            </a:r>
            <a:endParaRPr lang="en-US" sz="4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870"/>
            <a:ext cx="8229600" cy="1143000"/>
          </a:xfrm>
        </p:spPr>
        <p:txBody>
          <a:bodyPr/>
          <a:lstStyle/>
          <a:p>
            <a:r>
              <a:rPr lang="en-US" altLang="ja-JP" b="1" dirty="0" smtClean="0"/>
              <a:t>L</a:t>
            </a:r>
            <a:r>
              <a:rPr lang="en-US" b="1" dirty="0" smtClean="0"/>
              <a:t>et’s look at</a:t>
            </a:r>
            <a:r>
              <a:rPr lang="en-US" b="1" dirty="0"/>
              <a:t> </a:t>
            </a:r>
            <a:r>
              <a:rPr lang="en-US" b="1" dirty="0" smtClean="0"/>
              <a:t>an elevator panel.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3777" r="-13777"/>
          <a:stretch>
            <a:fillRect/>
          </a:stretch>
        </p:blipFill>
        <p:spPr>
          <a:xfrm>
            <a:off x="457200" y="1799966"/>
            <a:ext cx="8229600" cy="4525963"/>
          </a:xfrm>
        </p:spPr>
      </p:pic>
      <p:sp>
        <p:nvSpPr>
          <p:cNvPr id="7" name="Oval 6"/>
          <p:cNvSpPr/>
          <p:nvPr/>
        </p:nvSpPr>
        <p:spPr>
          <a:xfrm>
            <a:off x="1469889" y="2953668"/>
            <a:ext cx="3296550" cy="1284204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0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  <p:bldP spid="9" grpId="0"/>
      <p:bldP spid="2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Uh-oh! George and Emily have a problem.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924" b="-8924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3210925" y="1600200"/>
            <a:ext cx="2511656" cy="452596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1 5"/>
          <p:cNvSpPr/>
          <p:nvPr/>
        </p:nvSpPr>
        <p:spPr>
          <a:xfrm>
            <a:off x="2583011" y="1612387"/>
            <a:ext cx="4167066" cy="3966759"/>
          </a:xfrm>
          <a:prstGeom prst="irregularSeal1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0000"/>
                </a:solidFill>
              </a:rPr>
              <a:t>TROUBLE</a:t>
            </a:r>
            <a:endParaRPr lang="en-US" sz="4000" b="1" dirty="0">
              <a:ln>
                <a:solidFill>
                  <a:srgbClr val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4233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Let’s see what it is.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74561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139" r="-2690" b="52409"/>
          <a:stretch/>
        </p:blipFill>
        <p:spPr>
          <a:xfrm>
            <a:off x="-191154" y="73840"/>
            <a:ext cx="5051259" cy="3987422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-3879" t="47376" r="-2184"/>
          <a:stretch/>
        </p:blipFill>
        <p:spPr>
          <a:xfrm>
            <a:off x="4518471" y="2683970"/>
            <a:ext cx="4714125" cy="414449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979312" y="2397149"/>
            <a:ext cx="2918978" cy="8075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532054" y="3479949"/>
            <a:ext cx="2677981" cy="58131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610625" y="2805342"/>
            <a:ext cx="1122786" cy="2664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953333" y="1791051"/>
            <a:ext cx="1797294" cy="2664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57199" y="3597494"/>
            <a:ext cx="3293427" cy="2664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889637" y="4356630"/>
            <a:ext cx="3349930" cy="5611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042037" y="5188358"/>
            <a:ext cx="3197530" cy="5611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1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8924" r="64287" b="-8924"/>
          <a:stretch/>
        </p:blipFill>
        <p:spPr>
          <a:xfrm>
            <a:off x="22406" y="635034"/>
            <a:ext cx="3565789" cy="5491129"/>
          </a:xfrm>
        </p:spPr>
      </p:pic>
      <p:sp>
        <p:nvSpPr>
          <p:cNvPr id="5" name="TextBox 4"/>
          <p:cNvSpPr txBox="1"/>
          <p:nvPr/>
        </p:nvSpPr>
        <p:spPr>
          <a:xfrm>
            <a:off x="3588195" y="457829"/>
            <a:ext cx="5389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It’s 2:15.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92935" y="1584917"/>
            <a:ext cx="5389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I’m waiting at the shopping mall.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8195" y="3444971"/>
            <a:ext cx="5389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 arrived at 1:55.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8169" y="4837883"/>
            <a:ext cx="5389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 </a:t>
            </a:r>
            <a:r>
              <a:rPr lang="en-US" sz="4400" b="1" dirty="0" smtClean="0">
                <a:solidFill>
                  <a:srgbClr val="FF0000"/>
                </a:solidFill>
              </a:rPr>
              <a:t>have</a:t>
            </a:r>
            <a:r>
              <a:rPr lang="en-US" sz="4400" b="1" dirty="0" smtClean="0"/>
              <a:t> </a:t>
            </a:r>
            <a:r>
              <a:rPr lang="en-US" sz="4400" b="1" dirty="0" smtClean="0">
                <a:solidFill>
                  <a:srgbClr val="0000FF"/>
                </a:solidFill>
              </a:rPr>
              <a:t>been</a:t>
            </a:r>
            <a:r>
              <a:rPr lang="en-US" sz="4400" b="1" dirty="0" smtClean="0"/>
              <a:t> wait</a:t>
            </a:r>
            <a:r>
              <a:rPr lang="en-US" sz="4400" b="1" dirty="0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</a:rPr>
              <a:t>ing</a:t>
            </a:r>
            <a:r>
              <a:rPr lang="en-US" sz="4400" b="1" dirty="0" smtClean="0"/>
              <a:t> for 20 minutes.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09846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Let’s think about this situation.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57200" y="5479016"/>
            <a:ext cx="8229600" cy="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ultiply 5"/>
          <p:cNvSpPr/>
          <p:nvPr/>
        </p:nvSpPr>
        <p:spPr>
          <a:xfrm>
            <a:off x="354396" y="5154120"/>
            <a:ext cx="561117" cy="647147"/>
          </a:xfrm>
          <a:prstGeom prst="mathMultiply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590650" y="5801267"/>
            <a:ext cx="1210832" cy="859208"/>
          </a:xfrm>
          <a:prstGeom prst="wedgeRoundRectCallout">
            <a:avLst>
              <a:gd name="adj1" fmla="val -42784"/>
              <a:gd name="adj2" fmla="val -83600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1:55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191961" y="3308085"/>
            <a:ext cx="3041848" cy="827021"/>
          </a:xfrm>
          <a:prstGeom prst="wedgeRoundRectCallout">
            <a:avLst>
              <a:gd name="adj1" fmla="val -35396"/>
              <a:gd name="adj2" fmla="val 192857"/>
              <a:gd name="adj3" fmla="val 16667"/>
            </a:avLst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I arrived at the shopping mall.</a:t>
            </a:r>
            <a:endParaRPr lang="en-US" sz="2800" b="1" dirty="0">
              <a:solidFill>
                <a:srgbClr val="0000FF"/>
              </a:solidFill>
            </a:endParaRPr>
          </a:p>
        </p:txBody>
      </p:sp>
      <p:cxnSp>
        <p:nvCxnSpPr>
          <p:cNvPr id="15" name="Curved Connector 14"/>
          <p:cNvCxnSpPr/>
          <p:nvPr/>
        </p:nvCxnSpPr>
        <p:spPr>
          <a:xfrm flipV="1">
            <a:off x="959817" y="4903054"/>
            <a:ext cx="753079" cy="280602"/>
          </a:xfrm>
          <a:prstGeom prst="curvedConnector3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/>
          <p:nvPr/>
        </p:nvCxnSpPr>
        <p:spPr>
          <a:xfrm flipV="1">
            <a:off x="2603583" y="4907774"/>
            <a:ext cx="753079" cy="280602"/>
          </a:xfrm>
          <a:prstGeom prst="curvedConnector3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flipV="1">
            <a:off x="4478865" y="4907774"/>
            <a:ext cx="753079" cy="280602"/>
          </a:xfrm>
          <a:prstGeom prst="curvedConnector3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flipV="1">
            <a:off x="6270291" y="4912494"/>
            <a:ext cx="753079" cy="280602"/>
          </a:xfrm>
          <a:prstGeom prst="curvedConnector3">
            <a:avLst/>
          </a:prstGeom>
          <a:ln w="381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1712896" y="4903054"/>
            <a:ext cx="669197" cy="294762"/>
          </a:xfrm>
          <a:prstGeom prst="curvedConnector3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/>
          <p:nvPr/>
        </p:nvCxnSpPr>
        <p:spPr>
          <a:xfrm>
            <a:off x="3278107" y="4903054"/>
            <a:ext cx="998774" cy="299482"/>
          </a:xfrm>
          <a:prstGeom prst="curvedConnector3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>
            <a:off x="5138655" y="4903054"/>
            <a:ext cx="929652" cy="304202"/>
          </a:xfrm>
          <a:prstGeom prst="curvedConnector3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>
            <a:off x="7023370" y="4903054"/>
            <a:ext cx="939725" cy="308922"/>
          </a:xfrm>
          <a:prstGeom prst="curvedConnector3">
            <a:avLst/>
          </a:prstGeom>
          <a:ln w="381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Multiply 31"/>
          <p:cNvSpPr/>
          <p:nvPr/>
        </p:nvSpPr>
        <p:spPr>
          <a:xfrm>
            <a:off x="7845620" y="5158840"/>
            <a:ext cx="561117" cy="647147"/>
          </a:xfrm>
          <a:prstGeom prst="mathMultiply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ular Callout 32"/>
          <p:cNvSpPr/>
          <p:nvPr/>
        </p:nvSpPr>
        <p:spPr>
          <a:xfrm>
            <a:off x="6801299" y="5801267"/>
            <a:ext cx="1210832" cy="859208"/>
          </a:xfrm>
          <a:prstGeom prst="wedgeRoundRectCallout">
            <a:avLst>
              <a:gd name="adj1" fmla="val 58436"/>
              <a:gd name="adj2" fmla="val -81882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2:05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7707982" y="4250608"/>
            <a:ext cx="1328963" cy="859208"/>
          </a:xfrm>
          <a:prstGeom prst="wedgeRoundRectCallout">
            <a:avLst>
              <a:gd name="adj1" fmla="val -18149"/>
              <a:gd name="adj2" fmla="val 95156"/>
              <a:gd name="adj3" fmla="val 1666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Now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5" name="Oval Callout 34"/>
          <p:cNvSpPr/>
          <p:nvPr/>
        </p:nvSpPr>
        <p:spPr>
          <a:xfrm>
            <a:off x="4016420" y="1816493"/>
            <a:ext cx="4562771" cy="1491592"/>
          </a:xfrm>
          <a:prstGeom prst="wedgeEllipseCallout">
            <a:avLst>
              <a:gd name="adj1" fmla="val -93325"/>
              <a:gd name="adj2" fmla="val 15953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I am waiting.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6" name="Oval Callout 35"/>
          <p:cNvSpPr/>
          <p:nvPr/>
        </p:nvSpPr>
        <p:spPr>
          <a:xfrm>
            <a:off x="4021160" y="1821213"/>
            <a:ext cx="4562771" cy="1491592"/>
          </a:xfrm>
          <a:prstGeom prst="wedgeEllipseCallout">
            <a:avLst>
              <a:gd name="adj1" fmla="val -59021"/>
              <a:gd name="adj2" fmla="val 15656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I am waiting.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7" name="Oval Callout 36"/>
          <p:cNvSpPr/>
          <p:nvPr/>
        </p:nvSpPr>
        <p:spPr>
          <a:xfrm>
            <a:off x="4011134" y="1825933"/>
            <a:ext cx="4562771" cy="1491592"/>
          </a:xfrm>
          <a:prstGeom prst="wedgeEllipseCallout">
            <a:avLst>
              <a:gd name="adj1" fmla="val -20833"/>
              <a:gd name="adj2" fmla="val 15260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I am waiting.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8" name="Oval Callout 37"/>
          <p:cNvSpPr/>
          <p:nvPr/>
        </p:nvSpPr>
        <p:spPr>
          <a:xfrm>
            <a:off x="4015874" y="1830653"/>
            <a:ext cx="4562771" cy="1491592"/>
          </a:xfrm>
          <a:prstGeom prst="wedgeEllipseCallout">
            <a:avLst>
              <a:gd name="adj1" fmla="val 16707"/>
              <a:gd name="adj2" fmla="val 15062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I am waiting.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9" name="Oval Callout 38"/>
          <p:cNvSpPr/>
          <p:nvPr/>
        </p:nvSpPr>
        <p:spPr>
          <a:xfrm>
            <a:off x="4020614" y="1835373"/>
            <a:ext cx="4562771" cy="1491592"/>
          </a:xfrm>
          <a:prstGeom prst="wedgeEllipseCallout">
            <a:avLst>
              <a:gd name="adj1" fmla="val 36448"/>
              <a:gd name="adj2" fmla="val 111016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I am still waiting.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1" name="Oval Callout 40"/>
          <p:cNvSpPr/>
          <p:nvPr/>
        </p:nvSpPr>
        <p:spPr>
          <a:xfrm>
            <a:off x="3750628" y="1417638"/>
            <a:ext cx="4936172" cy="1914047"/>
          </a:xfrm>
          <a:prstGeom prst="wedgeEllipseCallout">
            <a:avLst>
              <a:gd name="adj1" fmla="val 36149"/>
              <a:gd name="adj2" fmla="val 10252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have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been</a:t>
            </a:r>
            <a:r>
              <a:rPr lang="en-US" sz="4000" b="1" dirty="0" smtClean="0">
                <a:solidFill>
                  <a:schemeClr val="tx1"/>
                </a:solidFill>
              </a:rPr>
              <a:t> wait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6600"/>
                </a:solidFill>
              </a:rPr>
              <a:t>ing</a:t>
            </a:r>
            <a:r>
              <a:rPr lang="en-US" sz="4000" b="1" dirty="0" smtClean="0">
                <a:solidFill>
                  <a:schemeClr val="tx1"/>
                </a:solidFill>
              </a:rPr>
              <a:t> for </a:t>
            </a:r>
            <a:r>
              <a:rPr lang="en-US" sz="40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20 minutes</a:t>
            </a:r>
            <a:r>
              <a:rPr lang="en-US" sz="4000" b="1" dirty="0" smtClean="0">
                <a:solidFill>
                  <a:schemeClr val="tx1"/>
                </a:solidFill>
              </a:rPr>
              <a:t>.</a:t>
            </a:r>
            <a:endParaRPr lang="en-US" sz="4000" b="1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1801482" y="6126163"/>
            <a:ext cx="1727652" cy="0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084025" y="6130883"/>
            <a:ext cx="1712293" cy="0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3529134" y="5805987"/>
            <a:ext cx="1554891" cy="854488"/>
          </a:xfrm>
          <a:prstGeom prst="round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20 </a:t>
            </a:r>
          </a:p>
          <a:p>
            <a:pPr algn="ctr"/>
            <a:r>
              <a:rPr lang="en-US" sz="24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minutes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617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do you say this sentence in Japanese?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i="1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en-US" i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en-US" i="1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178695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0000FF"/>
                </a:solidFill>
              </a:rPr>
              <a:t>I have been waiting for 20 minutes.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41" y="248577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i="1" dirty="0" smtClean="0">
                <a:solidFill>
                  <a:srgbClr val="FF0000"/>
                </a:solidFill>
              </a:rPr>
              <a:t>私は、２０分間待っています。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412" y="3529609"/>
            <a:ext cx="1536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/>
              <a:t>主語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95560" y="3534329"/>
            <a:ext cx="763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 smtClean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31875" y="3524281"/>
            <a:ext cx="3003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dirty="0" smtClean="0"/>
              <a:t>have been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10580" y="3529001"/>
            <a:ext cx="178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 smtClean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04642" y="3533721"/>
            <a:ext cx="336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/>
              <a:t>進行形動詞</a:t>
            </a:r>
            <a:endParaRPr lang="en-US" altLang="ja-JP" sz="48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392131" y="4403682"/>
            <a:ext cx="79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+</a:t>
            </a:r>
            <a:endParaRPr lang="en-US" altLang="ja-JP" sz="48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105639" y="4408402"/>
            <a:ext cx="984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i="1" dirty="0" smtClean="0"/>
              <a:t>for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35897" y="4408402"/>
            <a:ext cx="797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800" b="1" dirty="0"/>
              <a:t>+</a:t>
            </a:r>
            <a:endParaRPr lang="en-US" altLang="ja-JP" sz="48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572212" y="4398354"/>
            <a:ext cx="1629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 smtClean="0"/>
              <a:t>時間</a:t>
            </a:r>
            <a:endParaRPr lang="en-US" altLang="ja-JP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421789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000"/>
                            </p:stCondLst>
                            <p:childTnLst>
                              <p:par>
                                <p:cTn id="7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677</Words>
  <Application>Microsoft Macintosh PowerPoint</Application>
  <PresentationFormat>On-screen Show (4:3)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This is George and Emily.</vt:lpstr>
      <vt:lpstr>Where is the second floor?</vt:lpstr>
      <vt:lpstr>The answer is …</vt:lpstr>
      <vt:lpstr>Let’s look at an elevator panel.</vt:lpstr>
      <vt:lpstr>Uh-oh! George and Emily have a problem.</vt:lpstr>
      <vt:lpstr>PowerPoint Presentation</vt:lpstr>
      <vt:lpstr>PowerPoint Presentation</vt:lpstr>
      <vt:lpstr>Let’s think about this situation.</vt:lpstr>
      <vt:lpstr>How do you say this sentence in Japanese?</vt:lpstr>
      <vt:lpstr>Let’s a try making a few sentences.</vt:lpstr>
      <vt:lpstr>What is George and Emily’s problem?</vt:lpstr>
      <vt:lpstr>PowerPoint Presentation</vt:lpstr>
      <vt:lpstr>What is George and Emily’s problem?</vt:lpstr>
      <vt:lpstr>Now, let’s do some writing.</vt:lpstr>
      <vt:lpstr>Finally, George and Emily meet.</vt:lpstr>
      <vt:lpstr>Let’s practice.</vt:lpstr>
      <vt:lpstr>Now it’s your turn. Try talking with your partner.</vt:lpstr>
      <vt:lpstr>PowerPoint Presentation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George and Emily.</dc:title>
  <dc:creator>ELLIOT CARSON</dc:creator>
  <cp:lastModifiedBy>ELLIOT CARSON</cp:lastModifiedBy>
  <cp:revision>51</cp:revision>
  <dcterms:created xsi:type="dcterms:W3CDTF">2020-07-28T02:50:28Z</dcterms:created>
  <dcterms:modified xsi:type="dcterms:W3CDTF">2020-08-04T02:25:29Z</dcterms:modified>
</cp:coreProperties>
</file>