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51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4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1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8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3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4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3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01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4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0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88D57-F4B9-D548-A65D-AB8E8D7DC76D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F913-E86F-9F44-9D23-D5728E273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0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Strange Events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9304" r="-19304"/>
          <a:stretch>
            <a:fillRect/>
          </a:stretch>
        </p:blipFill>
        <p:spPr>
          <a:xfrm>
            <a:off x="0" y="1361146"/>
            <a:ext cx="4938105" cy="2715768"/>
          </a:xfrm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3"/>
          <a:srcRect t="-33328" b="-33328"/>
          <a:stretch>
            <a:fillRect/>
          </a:stretch>
        </p:blipFill>
        <p:spPr>
          <a:xfrm>
            <a:off x="4648200" y="449733"/>
            <a:ext cx="4038600" cy="4525963"/>
          </a:xfrm>
          <a:prstGeom prst="rect">
            <a:avLst/>
          </a:prstGeom>
        </p:spPr>
      </p:pic>
      <p:pic>
        <p:nvPicPr>
          <p:cNvPr id="9" name="Content Placeholder 2"/>
          <p:cNvPicPr>
            <a:picLocks noChangeAspect="1"/>
          </p:cNvPicPr>
          <p:nvPr/>
        </p:nvPicPr>
        <p:blipFill>
          <a:blip r:embed="rId4"/>
          <a:srcRect t="-35017" b="-35017"/>
          <a:stretch>
            <a:fillRect/>
          </a:stretch>
        </p:blipFill>
        <p:spPr>
          <a:xfrm>
            <a:off x="672352" y="3378201"/>
            <a:ext cx="3623213" cy="4060448"/>
          </a:xfrm>
          <a:prstGeom prst="rect">
            <a:avLst/>
          </a:prstGeom>
        </p:spPr>
      </p:pic>
      <p:pic>
        <p:nvPicPr>
          <p:cNvPr id="10" name="Content Placeholder 4"/>
          <p:cNvPicPr>
            <a:picLocks noChangeAspect="1"/>
          </p:cNvPicPr>
          <p:nvPr/>
        </p:nvPicPr>
        <p:blipFill>
          <a:blip r:embed="rId5"/>
          <a:srcRect t="-33479" b="-33479"/>
          <a:stretch>
            <a:fillRect/>
          </a:stretch>
        </p:blipFill>
        <p:spPr>
          <a:xfrm>
            <a:off x="4648200" y="3431891"/>
            <a:ext cx="4038600" cy="400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6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These are four strange events.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2868" b="-32868"/>
          <a:stretch>
            <a:fillRect/>
          </a:stretch>
        </p:blipFill>
        <p:spPr>
          <a:xfrm>
            <a:off x="457200" y="344528"/>
            <a:ext cx="82296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093836"/>
            <a:ext cx="8229600" cy="2712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704" y="3039280"/>
            <a:ext cx="3253737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1. Pumpkin Regatta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18422" y="3039280"/>
            <a:ext cx="2768530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2. Cheese Rolling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70309" y="5917044"/>
            <a:ext cx="2768530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3. Seed Spitting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51750" y="5917044"/>
            <a:ext cx="3053946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4. Extreme Ironing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349875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>
            <a:off x="3315918" y="4385722"/>
            <a:ext cx="2374455" cy="1077774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577019" y="3251209"/>
            <a:ext cx="2507833" cy="971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2" idx="5"/>
            <a:endCxn id="17" idx="2"/>
          </p:cNvCxnSpPr>
          <p:nvPr/>
        </p:nvCxnSpPr>
        <p:spPr>
          <a:xfrm>
            <a:off x="3995459" y="2237772"/>
            <a:ext cx="1513614" cy="2143391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782640" y="2181034"/>
            <a:ext cx="1693140" cy="331066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do you need to enjoy these strange events?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40691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1. Pumpkin Regatta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3457" y="2906305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2</a:t>
            </a:r>
            <a:r>
              <a:rPr lang="en-US" sz="3200" b="1" dirty="0" smtClean="0"/>
              <a:t>. Cheese Rolling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3457" y="4000458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3. Seed Spitting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3457" y="5151691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4. Extreme Ironing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33610" y="1836132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/>
              <a:t>A</a:t>
            </a:r>
            <a:r>
              <a:rPr lang="en-US" sz="3200" b="1" dirty="0" smtClean="0"/>
              <a:t> household item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19867" y="2901746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/>
              <a:t>A strong body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19867" y="3995899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/>
              <a:t>A large vegetable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19867" y="5147132"/>
            <a:ext cx="36670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/>
              <a:t>Powerful breath</a:t>
            </a:r>
            <a:endParaRPr lang="en-US" sz="3200" b="1" dirty="0"/>
          </a:p>
        </p:txBody>
      </p:sp>
      <p:sp>
        <p:nvSpPr>
          <p:cNvPr id="12" name="Oval 11"/>
          <p:cNvSpPr/>
          <p:nvPr/>
        </p:nvSpPr>
        <p:spPr>
          <a:xfrm>
            <a:off x="3910193" y="2140338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446880" y="2150048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91753" y="3191685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70223" y="3201395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216023" y="4314377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509073" y="4324087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725198" y="5422800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675744" y="5432510"/>
            <a:ext cx="99895" cy="1141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6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Let’s learn more about these strange events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The Pumpkin Regatta</a:t>
            </a:r>
            <a:endParaRPr lang="en-US" b="1" dirty="0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3507" b="-23507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5019246" y="2154606"/>
            <a:ext cx="3457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It’s just a boat race, but the boats are giant pumpkins.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28936" y="3848058"/>
            <a:ext cx="3457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It’s a funny race.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038626" y="4614025"/>
            <a:ext cx="3457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Children will be happy.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809925"/>
            <a:ext cx="80196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Children will be happy </a:t>
            </a:r>
            <a:r>
              <a:rPr lang="en-US" sz="3200" dirty="0" smtClean="0"/>
              <a:t>that </a:t>
            </a:r>
            <a:r>
              <a:rPr lang="en-US" sz="3200" dirty="0" smtClean="0">
                <a:solidFill>
                  <a:srgbClr val="3366FF"/>
                </a:solidFill>
              </a:rPr>
              <a:t>it’s a funny race.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19246" y="3848058"/>
            <a:ext cx="2915306" cy="584776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28936" y="4699639"/>
            <a:ext cx="2915306" cy="99160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6830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Let’s learn more about these strange events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Cheese Rolling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19246" y="2154606"/>
            <a:ext cx="3457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People run after cheese rolling down the hill.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28936" y="3833117"/>
            <a:ext cx="3457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Many people fall down and get hurt.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038626" y="5062255"/>
            <a:ext cx="3457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will be sad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705338"/>
            <a:ext cx="80196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You will be sad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that </a:t>
            </a:r>
            <a:r>
              <a:rPr lang="en-US" sz="3200" dirty="0" smtClean="0">
                <a:solidFill>
                  <a:srgbClr val="3366FF"/>
                </a:solidFill>
              </a:rPr>
              <a:t>many people fall down and get hurt</a:t>
            </a:r>
            <a:r>
              <a:rPr lang="en-US" sz="3200" dirty="0" smtClean="0">
                <a:solidFill>
                  <a:srgbClr val="3366FF"/>
                </a:solidFill>
              </a:rPr>
              <a:t>.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19245" y="3848058"/>
            <a:ext cx="3302989" cy="1077218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28936" y="5092137"/>
            <a:ext cx="2915306" cy="58477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2"/>
          <a:srcRect t="-33328" b="-33328"/>
          <a:stretch>
            <a:fillRect/>
          </a:stretch>
        </p:blipFill>
        <p:spPr>
          <a:xfrm>
            <a:off x="609600" y="175260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88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Let’s learn more about these strange events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Seed Spitting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19246" y="2154606"/>
            <a:ext cx="3457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try to spit seeds far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28936" y="3579120"/>
            <a:ext cx="38162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Children can try, too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038626" y="4464615"/>
            <a:ext cx="3457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They will be happy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809925"/>
            <a:ext cx="80196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Children will be happy </a:t>
            </a:r>
            <a:r>
              <a:rPr lang="en-US" sz="3200" dirty="0" smtClean="0"/>
              <a:t>that </a:t>
            </a:r>
            <a:r>
              <a:rPr lang="en-US" sz="3200" dirty="0" smtClean="0">
                <a:solidFill>
                  <a:srgbClr val="3366FF"/>
                </a:solidFill>
              </a:rPr>
              <a:t>they can try, too</a:t>
            </a:r>
            <a:r>
              <a:rPr lang="en-US" sz="3200" dirty="0" smtClean="0">
                <a:solidFill>
                  <a:srgbClr val="3366FF"/>
                </a:solidFill>
              </a:rPr>
              <a:t>.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19246" y="3579120"/>
            <a:ext cx="3667554" cy="584776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28936" y="4505405"/>
            <a:ext cx="3657864" cy="63435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2"/>
          <p:cNvPicPr>
            <a:picLocks noChangeAspect="1"/>
          </p:cNvPicPr>
          <p:nvPr/>
        </p:nvPicPr>
        <p:blipFill>
          <a:blip r:embed="rId2"/>
          <a:srcRect t="-35017" b="-35017"/>
          <a:stretch>
            <a:fillRect/>
          </a:stretch>
        </p:blipFill>
        <p:spPr>
          <a:xfrm>
            <a:off x="609600" y="175260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48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Let’s learn more about these strange events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Extreme Ironing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19246" y="2154606"/>
            <a:ext cx="3870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only have to do the ironing in a very dangerous place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028936" y="3773353"/>
            <a:ext cx="40104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They go to such strange places</a:t>
            </a:r>
            <a:r>
              <a:rPr lang="en-US" sz="3200" dirty="0"/>
              <a:t>!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038626" y="5047314"/>
            <a:ext cx="3457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You’ll be excited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4821" y="5869689"/>
            <a:ext cx="90244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You’ll be excited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that </a:t>
            </a:r>
            <a:r>
              <a:rPr lang="en-US" sz="3200" dirty="0" smtClean="0">
                <a:solidFill>
                  <a:srgbClr val="3366FF"/>
                </a:solidFill>
              </a:rPr>
              <a:t>they go to such strange places</a:t>
            </a:r>
            <a:r>
              <a:rPr lang="en-US" sz="3200" dirty="0" smtClean="0">
                <a:solidFill>
                  <a:srgbClr val="3366FF"/>
                </a:solidFill>
              </a:rPr>
              <a:t>.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19245" y="3803234"/>
            <a:ext cx="3196337" cy="1064787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28936" y="5073163"/>
            <a:ext cx="3186646" cy="67699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4"/>
          <p:cNvPicPr>
            <a:picLocks noChangeAspect="1"/>
          </p:cNvPicPr>
          <p:nvPr/>
        </p:nvPicPr>
        <p:blipFill>
          <a:blip r:embed="rId2"/>
          <a:srcRect t="-33479" b="-33479"/>
          <a:stretch>
            <a:fillRect/>
          </a:stretch>
        </p:blipFill>
        <p:spPr>
          <a:xfrm>
            <a:off x="457200" y="1314820"/>
            <a:ext cx="403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79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  <p:bldP spid="8" grpId="0"/>
      <p:bldP spid="9" grpId="0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 writing, the word ‘that’ is of often used to join two sentences.</a:t>
            </a:r>
            <a:endParaRPr lang="en-US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8228" y="3897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However, when speaking, many people omit the word ‘that’.</a:t>
            </a:r>
            <a:endParaRPr lang="en-US" b="1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Children will be happy </a:t>
            </a:r>
            <a:r>
              <a:rPr lang="en-US" sz="3200" b="1" dirty="0" smtClean="0"/>
              <a:t>that </a:t>
            </a:r>
            <a:r>
              <a:rPr lang="en-US" sz="3200" b="1" dirty="0" smtClean="0">
                <a:solidFill>
                  <a:srgbClr val="3366FF"/>
                </a:solidFill>
              </a:rPr>
              <a:t>it’s a funny race.</a:t>
            </a:r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60190" y="1618705"/>
            <a:ext cx="8229600" cy="58477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Children will be happy </a:t>
            </a:r>
            <a:r>
              <a:rPr lang="en-US" b="1" dirty="0" smtClean="0">
                <a:solidFill>
                  <a:srgbClr val="3366FF"/>
                </a:solidFill>
              </a:rPr>
              <a:t>it’s a funny race.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492985"/>
            <a:ext cx="80196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You will be sad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that </a:t>
            </a:r>
            <a:r>
              <a:rPr lang="en-US" sz="3200" b="1" dirty="0" smtClean="0">
                <a:solidFill>
                  <a:srgbClr val="3366FF"/>
                </a:solidFill>
              </a:rPr>
              <a:t>many people fall down and get hurt</a:t>
            </a:r>
            <a:r>
              <a:rPr lang="en-US" sz="3200" b="1" dirty="0" smtClean="0">
                <a:solidFill>
                  <a:srgbClr val="3366FF"/>
                </a:solidFill>
              </a:rPr>
              <a:t>.</a:t>
            </a:r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3169" y="2493775"/>
            <a:ext cx="80196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You will be sad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3366FF"/>
                </a:solidFill>
              </a:rPr>
              <a:t>many people fall down and get hurt</a:t>
            </a:r>
            <a:r>
              <a:rPr lang="en-US" sz="3200" b="1" dirty="0" smtClean="0">
                <a:solidFill>
                  <a:srgbClr val="3366FF"/>
                </a:solidFill>
              </a:rPr>
              <a:t>.</a:t>
            </a:r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0190" y="3987102"/>
            <a:ext cx="80196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Children will be happy </a:t>
            </a:r>
            <a:r>
              <a:rPr lang="en-US" sz="3200" b="1" dirty="0" smtClean="0"/>
              <a:t>that </a:t>
            </a:r>
            <a:r>
              <a:rPr lang="en-US" sz="3200" b="1" dirty="0" smtClean="0">
                <a:solidFill>
                  <a:srgbClr val="3366FF"/>
                </a:solidFill>
              </a:rPr>
              <a:t>they can try, too</a:t>
            </a:r>
            <a:r>
              <a:rPr lang="en-US" sz="3200" b="1" dirty="0" smtClean="0">
                <a:solidFill>
                  <a:srgbClr val="3366FF"/>
                </a:solidFill>
              </a:rPr>
              <a:t>.</a:t>
            </a:r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8228" y="5032993"/>
            <a:ext cx="80286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You’ll be excited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/>
              <a:t>that </a:t>
            </a:r>
            <a:r>
              <a:rPr lang="en-US" sz="3200" b="1" dirty="0" smtClean="0">
                <a:solidFill>
                  <a:srgbClr val="3366FF"/>
                </a:solidFill>
              </a:rPr>
              <a:t>they go to such strange places</a:t>
            </a:r>
            <a:r>
              <a:rPr lang="en-US" sz="3200" b="1" dirty="0" smtClean="0">
                <a:solidFill>
                  <a:srgbClr val="3366FF"/>
                </a:solidFill>
              </a:rPr>
              <a:t>.</a:t>
            </a:r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218" y="3996146"/>
            <a:ext cx="80196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Children will be </a:t>
            </a:r>
            <a:r>
              <a:rPr lang="en-US" sz="3200" b="1" dirty="0" smtClean="0">
                <a:solidFill>
                  <a:srgbClr val="FF0000"/>
                </a:solidFill>
              </a:rPr>
              <a:t>happy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3366FF"/>
                </a:solidFill>
              </a:rPr>
              <a:t>they can try, too</a:t>
            </a:r>
            <a:r>
              <a:rPr lang="en-US" sz="3200" b="1" dirty="0" smtClean="0">
                <a:solidFill>
                  <a:srgbClr val="3366FF"/>
                </a:solidFill>
              </a:rPr>
              <a:t>.</a:t>
            </a:r>
            <a:endParaRPr lang="en-US" sz="3200" b="1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246" y="5035974"/>
            <a:ext cx="80286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You’ll be excited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3366FF"/>
                </a:solidFill>
              </a:rPr>
              <a:t>they go to such strange places</a:t>
            </a:r>
            <a:r>
              <a:rPr lang="en-US" sz="3200" b="1" dirty="0" smtClean="0">
                <a:solidFill>
                  <a:srgbClr val="3366FF"/>
                </a:solidFill>
              </a:rPr>
              <a:t>.</a:t>
            </a:r>
            <a:endParaRPr lang="en-US" sz="3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73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 build="p"/>
      <p:bldP spid="7" grpId="1" build="p"/>
      <p:bldP spid="8" grpId="0"/>
      <p:bldP spid="9" grpId="0"/>
      <p:bldP spid="9" grpId="1"/>
      <p:bldP spid="10" grpId="0"/>
      <p:bldP spid="12" grpId="0"/>
      <p:bldP spid="12" grpId="1"/>
      <p:bldP spid="14" grpId="0"/>
      <p:bldP spid="14" grpId="1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Talk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353" y="1525495"/>
            <a:ext cx="8755529" cy="117885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event do you want to see or join? And why?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4353" y="2211298"/>
            <a:ext cx="8755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 want to see the </a:t>
            </a:r>
            <a:r>
              <a:rPr lang="en-US" sz="3200" b="1" u="sng" dirty="0" smtClean="0">
                <a:solidFill>
                  <a:srgbClr val="FF0000"/>
                </a:solidFill>
              </a:rPr>
              <a:t>Pumpkin Regatta</a:t>
            </a:r>
            <a:r>
              <a:rPr lang="en-US" sz="3200" b="1" dirty="0" smtClean="0">
                <a:solidFill>
                  <a:srgbClr val="FF0000"/>
                </a:solidFill>
              </a:rPr>
              <a:t>. I’m sure </a:t>
            </a:r>
            <a:r>
              <a:rPr lang="en-US" sz="3200" b="1" dirty="0" smtClean="0"/>
              <a:t>(that)</a:t>
            </a:r>
            <a:r>
              <a:rPr lang="en-US" sz="3200" b="1" dirty="0" smtClean="0">
                <a:solidFill>
                  <a:srgbClr val="FF0000"/>
                </a:solidFill>
              </a:rPr>
              <a:t> I’ll have fun.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343" y="3409568"/>
            <a:ext cx="8755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I want to join the </a:t>
            </a:r>
            <a:r>
              <a:rPr lang="en-US" sz="3200" b="1" u="sng" dirty="0" smtClean="0">
                <a:solidFill>
                  <a:srgbClr val="0000FF"/>
                </a:solidFill>
              </a:rPr>
              <a:t>Cheese Rolling</a:t>
            </a:r>
            <a:r>
              <a:rPr lang="en-US" sz="3200" b="1" dirty="0" smtClean="0">
                <a:solidFill>
                  <a:srgbClr val="0000FF"/>
                </a:solidFill>
              </a:rPr>
              <a:t>. I’m sure </a:t>
            </a:r>
            <a:r>
              <a:rPr lang="en-US" sz="3200" b="1" dirty="0" smtClean="0">
                <a:solidFill>
                  <a:srgbClr val="000000"/>
                </a:solidFill>
              </a:rPr>
              <a:t>(that) </a:t>
            </a:r>
            <a:r>
              <a:rPr lang="en-US" sz="3200" b="1" dirty="0" smtClean="0">
                <a:solidFill>
                  <a:srgbClr val="0000FF"/>
                </a:solidFill>
              </a:rPr>
              <a:t>I’ll win.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333" y="4563015"/>
            <a:ext cx="8755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 want to see the </a:t>
            </a:r>
            <a:r>
              <a:rPr lang="en-US" sz="3200" b="1" u="sng" dirty="0" smtClean="0">
                <a:solidFill>
                  <a:srgbClr val="FF0000"/>
                </a:solidFill>
              </a:rPr>
              <a:t>Seed Spitting</a:t>
            </a:r>
            <a:r>
              <a:rPr lang="en-US" sz="3200" b="1" dirty="0" smtClean="0">
                <a:solidFill>
                  <a:srgbClr val="FF0000"/>
                </a:solidFill>
              </a:rPr>
              <a:t>. I’m sure </a:t>
            </a:r>
            <a:r>
              <a:rPr lang="en-US" sz="3200" b="1" dirty="0" smtClean="0"/>
              <a:t>(that) </a:t>
            </a:r>
            <a:r>
              <a:rPr lang="en-US" sz="3200" b="1" dirty="0" smtClean="0">
                <a:solidFill>
                  <a:srgbClr val="FF0000"/>
                </a:solidFill>
              </a:rPr>
              <a:t>it will be interesting.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323" y="5701521"/>
            <a:ext cx="8755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I want to join the </a:t>
            </a:r>
            <a:r>
              <a:rPr lang="en-US" sz="3200" b="1" u="sng" dirty="0" smtClean="0">
                <a:solidFill>
                  <a:srgbClr val="0000FF"/>
                </a:solidFill>
              </a:rPr>
              <a:t>Extreme Ironing</a:t>
            </a:r>
            <a:r>
              <a:rPr lang="en-US" sz="3200" b="1" dirty="0" smtClean="0">
                <a:solidFill>
                  <a:srgbClr val="0000FF"/>
                </a:solidFill>
              </a:rPr>
              <a:t>. I’m sure </a:t>
            </a:r>
            <a:r>
              <a:rPr lang="en-US" sz="3200" b="1" dirty="0" smtClean="0"/>
              <a:t>(that) </a:t>
            </a:r>
            <a:r>
              <a:rPr lang="en-US" sz="3200" b="1" dirty="0" smtClean="0">
                <a:solidFill>
                  <a:srgbClr val="0000FF"/>
                </a:solidFill>
              </a:rPr>
              <a:t>it’ll be exciting.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4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2868" b="-32868"/>
          <a:stretch>
            <a:fillRect/>
          </a:stretch>
        </p:blipFill>
        <p:spPr>
          <a:xfrm>
            <a:off x="457200" y="1150466"/>
            <a:ext cx="8229600" cy="410849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about you?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557059"/>
            <a:ext cx="8229600" cy="22492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704" y="3607038"/>
            <a:ext cx="3253737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1. Pumpkin Regatta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18422" y="3607038"/>
            <a:ext cx="2768530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2. Cheese Rolling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70309" y="5917044"/>
            <a:ext cx="2768530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3. Seed Spitting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51750" y="5917044"/>
            <a:ext cx="3053946" cy="523220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4. Extreme Ironing</a:t>
            </a:r>
            <a:endParaRPr lang="en-US" sz="28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9921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Which event do you want to see or join? And why?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4235" y="1225171"/>
            <a:ext cx="88003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 want to see/join the (         ) . I’m sure …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26863521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Write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1102" b="30378"/>
          <a:stretch/>
        </p:blipFill>
        <p:spPr>
          <a:xfrm>
            <a:off x="1015999" y="2106462"/>
            <a:ext cx="7111999" cy="4725648"/>
          </a:xfrm>
        </p:spPr>
      </p:pic>
      <p:sp>
        <p:nvSpPr>
          <p:cNvPr id="5" name="TextBox 4"/>
          <p:cNvSpPr txBox="1"/>
          <p:nvPr/>
        </p:nvSpPr>
        <p:spPr>
          <a:xfrm>
            <a:off x="0" y="463176"/>
            <a:ext cx="90244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Look at this picture. 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90" y="1138511"/>
            <a:ext cx="90244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This is Toe Wrestling. People fight with their feet. </a:t>
            </a:r>
            <a:endParaRPr lang="en-US" sz="3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980" y="1589731"/>
            <a:ext cx="90244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You will be excited that small wrestlers can win, too. 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994359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200305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This is a boat race.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49724" y="28848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What are the people racing in?</a:t>
            </a:r>
            <a:endParaRPr lang="en-US" sz="3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9724" y="42932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Please talk to your partner.</a:t>
            </a:r>
            <a:endParaRPr lang="en-US" sz="3600" b="1" dirty="0"/>
          </a:p>
        </p:txBody>
      </p:sp>
      <p:pic>
        <p:nvPicPr>
          <p:cNvPr id="14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3507" b="-23507"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873579" y="495034"/>
            <a:ext cx="75492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Look at this picture.</a:t>
            </a:r>
            <a:endParaRPr lang="en-US" sz="4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65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at this picture.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54714" t="-3302" r="3644" b="30113"/>
          <a:stretch/>
        </p:blipFill>
        <p:spPr>
          <a:xfrm>
            <a:off x="294297" y="1417639"/>
            <a:ext cx="4201503" cy="344608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10175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Q:  What are the snails doing?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4297" y="5235469"/>
            <a:ext cx="420150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This is Snail Racing.</a:t>
            </a:r>
            <a:endParaRPr lang="en-US" sz="3200" b="1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648200" y="2787905"/>
            <a:ext cx="4038600" cy="1017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Q:  If you watch a snail race, how will you feel?</a:t>
            </a:r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645720" y="4009115"/>
            <a:ext cx="4038600" cy="1017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Q:  Why will you feel that way?</a:t>
            </a:r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83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Writing Time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54714" t="-3302" r="3644" b="30113"/>
          <a:stretch/>
        </p:blipFill>
        <p:spPr>
          <a:xfrm>
            <a:off x="294297" y="1417639"/>
            <a:ext cx="4201503" cy="344608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26352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Snail Racing</a:t>
            </a:r>
            <a:r>
              <a:rPr lang="en-US" b="1" dirty="0" smtClean="0"/>
              <a:t>___________</a:t>
            </a:r>
          </a:p>
          <a:p>
            <a:pPr marL="0" indent="0">
              <a:buNone/>
            </a:pPr>
            <a:r>
              <a:rPr lang="en-US" b="1" u="sng" dirty="0" smtClean="0"/>
              <a:t>_____________________</a:t>
            </a:r>
          </a:p>
          <a:p>
            <a:pPr marL="0" indent="0">
              <a:buNone/>
            </a:pPr>
            <a:r>
              <a:rPr lang="en-US" b="1" u="sng" dirty="0" smtClean="0"/>
              <a:t>_____________________</a:t>
            </a:r>
          </a:p>
          <a:p>
            <a:pPr marL="0" indent="0">
              <a:buNone/>
            </a:pPr>
            <a:r>
              <a:rPr lang="en-US" b="1" u="sng" dirty="0" smtClean="0"/>
              <a:t>_____________________</a:t>
            </a:r>
          </a:p>
          <a:p>
            <a:pPr marL="0" indent="0">
              <a:buNone/>
            </a:pPr>
            <a:r>
              <a:rPr lang="en-US" b="1" u="sng" dirty="0" smtClean="0"/>
              <a:t>_____________________</a:t>
            </a:r>
          </a:p>
          <a:p>
            <a:pPr marL="0" indent="0">
              <a:buNone/>
            </a:pPr>
            <a:r>
              <a:rPr lang="en-US" b="1" u="sng" dirty="0" smtClean="0"/>
              <a:t>_____________________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Oval Callout 1"/>
          <p:cNvSpPr/>
          <p:nvPr/>
        </p:nvSpPr>
        <p:spPr>
          <a:xfrm>
            <a:off x="6499412" y="672353"/>
            <a:ext cx="2495176" cy="1553882"/>
          </a:xfrm>
          <a:prstGeom prst="wedgeEllipseCallout">
            <a:avLst>
              <a:gd name="adj1" fmla="val -28617"/>
              <a:gd name="adj2" fmla="val 54699"/>
            </a:avLst>
          </a:prstGeom>
          <a:solidFill>
            <a:srgbClr val="FFFFFF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rgbClr val="000000"/>
                </a:solidFill>
              </a:rPr>
              <a:t>1. What are the snails doing?</a:t>
            </a:r>
            <a:endParaRPr lang="en-US" i="1" dirty="0">
              <a:solidFill>
                <a:srgbClr val="00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4093880" y="4896592"/>
            <a:ext cx="3959410" cy="1553882"/>
          </a:xfrm>
          <a:prstGeom prst="wedgeEllipseCallout">
            <a:avLst>
              <a:gd name="adj1" fmla="val -24425"/>
              <a:gd name="adj2" fmla="val -142416"/>
            </a:avLst>
          </a:prstGeom>
          <a:solidFill>
            <a:srgbClr val="FFFFFF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rgbClr val="000000"/>
                </a:solidFill>
              </a:rPr>
              <a:t>2</a:t>
            </a:r>
            <a:r>
              <a:rPr lang="en-US" i="1" dirty="0" smtClean="0">
                <a:solidFill>
                  <a:srgbClr val="000000"/>
                </a:solidFill>
              </a:rPr>
              <a:t>. (How will a person feel?) + </a:t>
            </a:r>
            <a:r>
              <a:rPr lang="en-US" b="1" dirty="0" smtClean="0">
                <a:solidFill>
                  <a:srgbClr val="000000"/>
                </a:solidFill>
              </a:rPr>
              <a:t>that</a:t>
            </a:r>
            <a:r>
              <a:rPr lang="en-US" dirty="0" smtClean="0">
                <a:solidFill>
                  <a:srgbClr val="000000"/>
                </a:solidFill>
              </a:rPr>
              <a:t> +</a:t>
            </a:r>
            <a:r>
              <a:rPr lang="en-US" i="1" dirty="0" smtClean="0">
                <a:solidFill>
                  <a:srgbClr val="000000"/>
                </a:solidFill>
              </a:rPr>
              <a:t> (Why will he/she feel that way?)</a:t>
            </a:r>
            <a:endParaRPr lang="en-US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0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61275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082" y="274638"/>
            <a:ext cx="904410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That’s right! They are racing in pumpkins.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9304" r="-19304"/>
          <a:stretch>
            <a:fillRect/>
          </a:stretch>
        </p:blipFill>
        <p:spPr>
          <a:xfrm>
            <a:off x="-193077" y="1514586"/>
            <a:ext cx="9560305" cy="5257800"/>
          </a:xfrm>
        </p:spPr>
      </p:pic>
    </p:spTree>
    <p:extLst>
      <p:ext uri="{BB962C8B-B14F-4D97-AF65-F5344CB8AC3E}">
        <p14:creationId xmlns:p14="http://schemas.microsoft.com/office/powerpoint/2010/main" val="117151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at this picture.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1874629"/>
            <a:ext cx="4648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These people are trying to catch something.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5799" y="3184449"/>
            <a:ext cx="4648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What are they trying to catch?</a:t>
            </a:r>
            <a:endParaRPr lang="en-US" sz="3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33929" y="4464428"/>
            <a:ext cx="4495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Please talk to your partner.</a:t>
            </a:r>
            <a:endParaRPr lang="en-US" sz="36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3328" b="-333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235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082" y="274638"/>
            <a:ext cx="904410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are trying to catch a wheel of cheese. Did you guess cheese?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l="-11136" r="-111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496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at this picture.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2145740"/>
            <a:ext cx="4648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This is a contest.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5799" y="2984683"/>
            <a:ext cx="4648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What are these people doing?</a:t>
            </a:r>
            <a:endParaRPr lang="en-US" sz="3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33929" y="4293200"/>
            <a:ext cx="4495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Please talk to your partner.</a:t>
            </a:r>
            <a:endParaRPr lang="en-US" sz="3600" b="1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5017" b="-350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529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082" y="274638"/>
            <a:ext cx="904410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are spitting seeds. That means they are shooting seeds from their mouths.</a:t>
            </a:r>
            <a:endParaRPr lang="en-US" dirty="0"/>
          </a:p>
        </p:txBody>
      </p:sp>
      <p:pic>
        <p:nvPicPr>
          <p:cNvPr id="7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l="-9922" r="-9922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4" name="Oval 3"/>
          <p:cNvSpPr/>
          <p:nvPr/>
        </p:nvSpPr>
        <p:spPr>
          <a:xfrm>
            <a:off x="5380071" y="4294946"/>
            <a:ext cx="342499" cy="1569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963651" y="4550583"/>
            <a:ext cx="638082" cy="43286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965184" y="4767017"/>
            <a:ext cx="342499" cy="1569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12493" y="399529"/>
            <a:ext cx="532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Watch this!</a:t>
            </a:r>
            <a:endParaRPr lang="en-US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499" y="114149"/>
            <a:ext cx="85481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The winner spits the seed the farthest.</a:t>
            </a:r>
            <a:endParaRPr lang="en-US" sz="4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27914" y="2425717"/>
            <a:ext cx="4752157" cy="0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1875" y="3505600"/>
            <a:ext cx="5429184" cy="0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8" idx="2"/>
          </p:cNvCxnSpPr>
          <p:nvPr/>
        </p:nvCxnSpPr>
        <p:spPr>
          <a:xfrm>
            <a:off x="651875" y="4699632"/>
            <a:ext cx="6311776" cy="67385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42825" y="4180795"/>
            <a:ext cx="7191935" cy="108503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51875" y="5140410"/>
            <a:ext cx="6949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This is the winner.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502589" y="2325724"/>
            <a:ext cx="342499" cy="1569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132525" y="3440258"/>
            <a:ext cx="342499" cy="15695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056287" y="4523691"/>
            <a:ext cx="638082" cy="43286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7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4" grpId="1" animBg="1"/>
      <p:bldP spid="8" grpId="0" animBg="1"/>
      <p:bldP spid="8" grpId="1" animBg="1"/>
      <p:bldP spid="9" grpId="0" animBg="1"/>
      <p:bldP spid="9" grpId="1" animBg="1"/>
      <p:bldP spid="10" grpId="0"/>
      <p:bldP spid="10" grpId="1"/>
      <p:bldP spid="11" grpId="0"/>
      <p:bldP spid="18" grpId="0" animBg="1"/>
      <p:bldP spid="19" grpId="0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at this picture.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95799" y="1600200"/>
            <a:ext cx="4648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This is an extreme sport.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38097" y="2927607"/>
            <a:ext cx="4509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What is this person doing?</a:t>
            </a:r>
            <a:endParaRPr lang="en-US" sz="3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33929" y="4264662"/>
            <a:ext cx="44957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Please talk to your partner.</a:t>
            </a:r>
            <a:endParaRPr lang="en-US" sz="36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3479" b="-33479"/>
          <a:stretch>
            <a:fillRect/>
          </a:stretch>
        </p:blipFill>
        <p:spPr>
          <a:xfrm>
            <a:off x="457200" y="131482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220862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082" y="128420"/>
            <a:ext cx="9044105" cy="1471780"/>
          </a:xfrm>
        </p:spPr>
        <p:txBody>
          <a:bodyPr>
            <a:normAutofit/>
          </a:bodyPr>
          <a:lstStyle/>
          <a:p>
            <a:r>
              <a:rPr lang="en-US" b="1" dirty="0" smtClean="0"/>
              <a:t>He is ironing clothes on top of a moving car.</a:t>
            </a:r>
            <a:endParaRPr lang="en-US" b="1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11025" r="-1102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770622" y="142689"/>
            <a:ext cx="76205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Do you want to try doing this?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17682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757</Words>
  <Application>Microsoft Macintosh PowerPoint</Application>
  <PresentationFormat>On-screen Show (4:3)</PresentationFormat>
  <Paragraphs>104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Strange Events</vt:lpstr>
      <vt:lpstr>PowerPoint Presentation</vt:lpstr>
      <vt:lpstr>That’s right! They are racing in pumpkins.</vt:lpstr>
      <vt:lpstr>Look at this picture.</vt:lpstr>
      <vt:lpstr>They are trying to catch a wheel of cheese. Did you guess cheese?</vt:lpstr>
      <vt:lpstr>Look at this picture.</vt:lpstr>
      <vt:lpstr>They are spitting seeds. That means they are shooting seeds from their mouths.</vt:lpstr>
      <vt:lpstr>Look at this picture.</vt:lpstr>
      <vt:lpstr>He is ironing clothes on top of a moving car.</vt:lpstr>
      <vt:lpstr>These are four strange events.</vt:lpstr>
      <vt:lpstr>What do you need to enjoy these strange events?</vt:lpstr>
      <vt:lpstr>Let’s learn more about these strange events</vt:lpstr>
      <vt:lpstr>Let’s learn more about these strange events</vt:lpstr>
      <vt:lpstr>Let’s learn more about these strange events</vt:lpstr>
      <vt:lpstr>Let’s learn more about these strange events</vt:lpstr>
      <vt:lpstr>In writing, the word ‘that’ is of often used to join two sentences.</vt:lpstr>
      <vt:lpstr>Let’s Talk</vt:lpstr>
      <vt:lpstr>How about you?</vt:lpstr>
      <vt:lpstr>Let’s Write</vt:lpstr>
      <vt:lpstr>Look at this picture.</vt:lpstr>
      <vt:lpstr>Writing Time</vt:lpstr>
      <vt:lpstr>PowerPoint Presentation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Strange Events</dc:title>
  <dc:creator>ELLIOT CARSON</dc:creator>
  <cp:lastModifiedBy>ELLIOT CARSON</cp:lastModifiedBy>
  <cp:revision>40</cp:revision>
  <dcterms:created xsi:type="dcterms:W3CDTF">2020-11-10T00:32:54Z</dcterms:created>
  <dcterms:modified xsi:type="dcterms:W3CDTF">2020-11-24T02:36:49Z</dcterms:modified>
</cp:coreProperties>
</file>