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8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13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8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8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2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0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13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6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77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C6548-3BD0-404E-8613-8D336F2F1AEF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68CB4-C74F-B84B-AAA0-6B9C7CACA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5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 me introduce myself.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5609" b="-5609"/>
          <a:stretch>
            <a:fillRect/>
          </a:stretch>
        </p:blipFill>
        <p:spPr>
          <a:xfrm>
            <a:off x="555076" y="1244909"/>
            <a:ext cx="4914691" cy="5507777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Callout 7"/>
          <p:cNvSpPr/>
          <p:nvPr/>
        </p:nvSpPr>
        <p:spPr>
          <a:xfrm>
            <a:off x="3520550" y="475839"/>
            <a:ext cx="5166250" cy="1325562"/>
          </a:xfrm>
          <a:prstGeom prst="wedgeEllipseCallout">
            <a:avLst>
              <a:gd name="adj1" fmla="val -34787"/>
              <a:gd name="adj2" fmla="val 11277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I’m Emily.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4648200" y="2502388"/>
            <a:ext cx="4370069" cy="1508980"/>
          </a:xfrm>
          <a:prstGeom prst="wedgeEllipseCallout">
            <a:avLst>
              <a:gd name="adj1" fmla="val -62588"/>
              <a:gd name="adj2" fmla="val 2140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I have 70,000 yen.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4648200" y="2495783"/>
            <a:ext cx="4370069" cy="1508980"/>
          </a:xfrm>
          <a:prstGeom prst="wedgeEllipseCallout">
            <a:avLst>
              <a:gd name="adj1" fmla="val -62588"/>
              <a:gd name="adj2" fmla="val 2140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I really want a new iPhone 11!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4648200" y="2495783"/>
            <a:ext cx="4370069" cy="1508980"/>
          </a:xfrm>
          <a:prstGeom prst="wedgeEllipseCallout">
            <a:avLst>
              <a:gd name="adj1" fmla="val -62588"/>
              <a:gd name="adj2" fmla="val 2140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Can I buy one?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4648200" y="2495783"/>
            <a:ext cx="4370069" cy="1508980"/>
          </a:xfrm>
          <a:prstGeom prst="wedgeEllipseCallout">
            <a:avLst>
              <a:gd name="adj1" fmla="val -62588"/>
              <a:gd name="adj2" fmla="val 2140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Let’s see.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726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4006" r="-14006"/>
          <a:stretch>
            <a:fillRect/>
          </a:stretch>
        </p:blipFill>
        <p:spPr/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940503"/>
            <a:ext cx="82296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11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5609" b="-5609"/>
          <a:stretch>
            <a:fillRect/>
          </a:stretch>
        </p:blipFill>
        <p:spPr/>
      </p:pic>
      <p:sp>
        <p:nvSpPr>
          <p:cNvPr id="13" name="Oval Callout 12"/>
          <p:cNvSpPr/>
          <p:nvPr/>
        </p:nvSpPr>
        <p:spPr>
          <a:xfrm>
            <a:off x="1557299" y="242440"/>
            <a:ext cx="7028527" cy="1674461"/>
          </a:xfrm>
          <a:prstGeom prst="wedgeEllipseCallout">
            <a:avLst>
              <a:gd name="adj1" fmla="val -22158"/>
              <a:gd name="adj2" fmla="val 87287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A new iPhone 11 costs about 95,000 yen.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1557299" y="242440"/>
            <a:ext cx="7028527" cy="1674461"/>
          </a:xfrm>
          <a:prstGeom prst="wedgeEllipseCallout">
            <a:avLst>
              <a:gd name="adj1" fmla="val -22158"/>
              <a:gd name="adj2" fmla="val 87287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Bummer! I only have 70,000 yen, so I can’t buy one.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1521376" y="78965"/>
            <a:ext cx="7379927" cy="1992028"/>
          </a:xfrm>
          <a:prstGeom prst="wedgeEllipseCallout">
            <a:avLst>
              <a:gd name="adj1" fmla="val -23180"/>
              <a:gd name="adj2" fmla="val 72768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If I </a:t>
            </a:r>
            <a:r>
              <a:rPr lang="en-US" sz="32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had</a:t>
            </a:r>
            <a:r>
              <a:rPr lang="en-US" sz="3200" b="1" dirty="0" smtClean="0">
                <a:solidFill>
                  <a:srgbClr val="000000"/>
                </a:solidFill>
              </a:rPr>
              <a:t> 100,000 yen, I </a:t>
            </a:r>
            <a:r>
              <a:rPr lang="en-US" sz="32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3200" b="1" dirty="0" smtClean="0">
                <a:solidFill>
                  <a:srgbClr val="000000"/>
                </a:solidFill>
              </a:rPr>
              <a:t> </a:t>
            </a:r>
            <a:r>
              <a:rPr lang="en-US" sz="3200" b="1" dirty="0" smtClean="0">
                <a:ln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go</a:t>
            </a:r>
            <a:r>
              <a:rPr lang="en-US" sz="3200" b="1" dirty="0" smtClean="0">
                <a:solidFill>
                  <a:srgbClr val="000000"/>
                </a:solidFill>
              </a:rPr>
              <a:t> to </a:t>
            </a:r>
            <a:r>
              <a:rPr lang="en-US" sz="3200" b="1" dirty="0" err="1" smtClean="0">
                <a:solidFill>
                  <a:srgbClr val="000000"/>
                </a:solidFill>
              </a:rPr>
              <a:t>Bic</a:t>
            </a:r>
            <a:r>
              <a:rPr lang="en-US" sz="3200" b="1" dirty="0" smtClean="0">
                <a:solidFill>
                  <a:srgbClr val="000000"/>
                </a:solidFill>
              </a:rPr>
              <a:t> Camera and </a:t>
            </a:r>
            <a:r>
              <a:rPr lang="en-US" sz="3200" b="1" dirty="0" smtClean="0">
                <a:ln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buy</a:t>
            </a:r>
            <a:r>
              <a:rPr lang="en-US" sz="3200" b="1" dirty="0" smtClean="0">
                <a:solidFill>
                  <a:srgbClr val="000000"/>
                </a:solidFill>
              </a:rPr>
              <a:t> one today.</a:t>
            </a:r>
            <a:endParaRPr 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4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4" grpId="1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5609" b="-5609"/>
          <a:stretch>
            <a:fillRect/>
          </a:stretch>
        </p:blipFill>
        <p:spPr>
          <a:xfrm>
            <a:off x="796681" y="1417638"/>
            <a:ext cx="4798478" cy="5377540"/>
          </a:xfrm>
        </p:spPr>
      </p:pic>
      <p:sp>
        <p:nvSpPr>
          <p:cNvPr id="6" name="Oval Callout 5"/>
          <p:cNvSpPr/>
          <p:nvPr/>
        </p:nvSpPr>
        <p:spPr>
          <a:xfrm>
            <a:off x="2967320" y="111165"/>
            <a:ext cx="5933227" cy="1810776"/>
          </a:xfrm>
          <a:prstGeom prst="wedgeEllipseCallout">
            <a:avLst>
              <a:gd name="adj1" fmla="val -24648"/>
              <a:gd name="adj2" fmla="val 110416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If you </a:t>
            </a:r>
            <a:r>
              <a:rPr lang="en-US" sz="32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had</a:t>
            </a:r>
            <a:r>
              <a:rPr lang="en-US" sz="3200" b="1" dirty="0" smtClean="0">
                <a:solidFill>
                  <a:srgbClr val="000000"/>
                </a:solidFill>
              </a:rPr>
              <a:t> 100,000 yen, what </a:t>
            </a:r>
            <a:r>
              <a:rPr lang="en-US" sz="32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3200" b="1" dirty="0" smtClean="0">
                <a:solidFill>
                  <a:srgbClr val="000000"/>
                </a:solidFill>
              </a:rPr>
              <a:t> you </a:t>
            </a:r>
            <a:r>
              <a:rPr lang="en-US" sz="3200" b="1" dirty="0" smtClean="0">
                <a:ln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do</a:t>
            </a:r>
            <a:r>
              <a:rPr lang="en-US" sz="3200" b="1" dirty="0" smtClean="0">
                <a:solidFill>
                  <a:srgbClr val="000000"/>
                </a:solidFill>
              </a:rPr>
              <a:t>?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87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1324" r="-11324"/>
          <a:stretch>
            <a:fillRect/>
          </a:stretch>
        </p:blipFill>
        <p:spPr/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11531" r="-11531"/>
          <a:stretch>
            <a:fillRect/>
          </a:stretch>
        </p:blipFill>
        <p:spPr/>
      </p:pic>
      <p:sp>
        <p:nvSpPr>
          <p:cNvPr id="8" name="Oval Callout 7"/>
          <p:cNvSpPr/>
          <p:nvPr/>
        </p:nvSpPr>
        <p:spPr>
          <a:xfrm>
            <a:off x="2113710" y="134936"/>
            <a:ext cx="5155090" cy="2112573"/>
          </a:xfrm>
          <a:prstGeom prst="wedgeEllipseCallout">
            <a:avLst>
              <a:gd name="adj1" fmla="val -2297"/>
              <a:gd name="adj2" fmla="val 113335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i="1" dirty="0" smtClean="0">
                <a:solidFill>
                  <a:schemeClr val="tx1"/>
                </a:solidFill>
              </a:rPr>
              <a:t>Hmmm ...</a:t>
            </a:r>
            <a:endParaRPr lang="en-US" sz="4400" b="1" i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2749" y="331714"/>
            <a:ext cx="11844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0" b="1" dirty="0" smtClean="0"/>
              <a:t>?</a:t>
            </a:r>
            <a:endParaRPr lang="en-US" sz="18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29339" y="641073"/>
            <a:ext cx="11844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0" b="1" dirty="0" smtClean="0"/>
              <a:t>?</a:t>
            </a:r>
            <a:endParaRPr lang="en-US" sz="18000" b="1" dirty="0"/>
          </a:p>
        </p:txBody>
      </p:sp>
    </p:spTree>
    <p:extLst>
      <p:ext uri="{BB962C8B-B14F-4D97-AF65-F5344CB8AC3E}">
        <p14:creationId xmlns:p14="http://schemas.microsoft.com/office/powerpoint/2010/main" val="16966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20256" r="20256"/>
          <a:stretch>
            <a:fillRect/>
          </a:stretch>
        </p:blipFill>
        <p:spPr>
          <a:xfrm>
            <a:off x="4768348" y="1139953"/>
            <a:ext cx="3744885" cy="419680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1524" y="4925226"/>
            <a:ext cx="3741709" cy="1779504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l="-11531" r="-11531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Callout 7"/>
          <p:cNvSpPr/>
          <p:nvPr/>
        </p:nvSpPr>
        <p:spPr>
          <a:xfrm>
            <a:off x="3105628" y="122394"/>
            <a:ext cx="6038372" cy="2527542"/>
          </a:xfrm>
          <a:prstGeom prst="wedgeEllipseCallout">
            <a:avLst>
              <a:gd name="adj1" fmla="val -42904"/>
              <a:gd name="adj2" fmla="val 73445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If I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had</a:t>
            </a:r>
            <a:r>
              <a:rPr lang="en-US" sz="4000" b="1" dirty="0" smtClean="0">
                <a:solidFill>
                  <a:srgbClr val="000000"/>
                </a:solidFill>
              </a:rPr>
              <a:t> 100,000 yen …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3105628" y="111060"/>
            <a:ext cx="6038372" cy="2527542"/>
          </a:xfrm>
          <a:prstGeom prst="wedgeEllipseCallout">
            <a:avLst>
              <a:gd name="adj1" fmla="val -42904"/>
              <a:gd name="adj2" fmla="val 73445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I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buy</a:t>
            </a:r>
            <a:r>
              <a:rPr lang="en-US" sz="4000" b="1" dirty="0" smtClean="0">
                <a:solidFill>
                  <a:srgbClr val="000000"/>
                </a:solidFill>
              </a:rPr>
              <a:t> a VR </a:t>
            </a:r>
            <a:r>
              <a:rPr lang="en-US" sz="4000" b="1" dirty="0" err="1" smtClean="0">
                <a:solidFill>
                  <a:srgbClr val="000000"/>
                </a:solidFill>
              </a:rPr>
              <a:t>Playstation</a:t>
            </a:r>
            <a:r>
              <a:rPr lang="en-US" sz="4000" b="1" dirty="0" smtClean="0">
                <a:solidFill>
                  <a:srgbClr val="000000"/>
                </a:solidFill>
              </a:rPr>
              <a:t>, and a lot of games.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4224658" y="168863"/>
            <a:ext cx="4919341" cy="2527542"/>
          </a:xfrm>
          <a:prstGeom prst="wedgeEllipseCallout">
            <a:avLst>
              <a:gd name="adj1" fmla="val -63791"/>
              <a:gd name="adj2" fmla="val 70065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How about you?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30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5534" b="-35534"/>
          <a:stretch>
            <a:fillRect/>
          </a:stretch>
        </p:blipFill>
        <p:spPr>
          <a:xfrm>
            <a:off x="4425068" y="1338620"/>
            <a:ext cx="5742068" cy="6434999"/>
          </a:xfrm>
        </p:spPr>
      </p:pic>
      <p:pic>
        <p:nvPicPr>
          <p:cNvPr id="13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11324" r="-11324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Callout 7"/>
          <p:cNvSpPr/>
          <p:nvPr/>
        </p:nvSpPr>
        <p:spPr>
          <a:xfrm>
            <a:off x="3105628" y="122394"/>
            <a:ext cx="6038372" cy="2527542"/>
          </a:xfrm>
          <a:prstGeom prst="wedgeEllipseCallout">
            <a:avLst>
              <a:gd name="adj1" fmla="val -42904"/>
              <a:gd name="adj2" fmla="val 73445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If I </a:t>
            </a:r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had</a:t>
            </a:r>
            <a:r>
              <a:rPr lang="en-US" sz="4000" b="1" dirty="0" smtClean="0">
                <a:solidFill>
                  <a:srgbClr val="000000"/>
                </a:solidFill>
              </a:rPr>
              <a:t> 100,000 yen …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3105628" y="153867"/>
            <a:ext cx="6038372" cy="2527542"/>
          </a:xfrm>
          <a:prstGeom prst="wedgeEllipseCallout">
            <a:avLst>
              <a:gd name="adj1" fmla="val -42904"/>
              <a:gd name="adj2" fmla="val 73445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I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wouldn’t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buy</a:t>
            </a:r>
            <a:r>
              <a:rPr lang="en-US" sz="4000" b="1" dirty="0" smtClean="0">
                <a:solidFill>
                  <a:srgbClr val="000000"/>
                </a:solidFill>
              </a:rPr>
              <a:t> anything. I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save </a:t>
            </a:r>
            <a:r>
              <a:rPr lang="en-US" sz="4000" b="1" dirty="0" smtClean="0">
                <a:solidFill>
                  <a:srgbClr val="000000"/>
                </a:solidFill>
              </a:rPr>
              <a:t>it.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2700619" y="31054"/>
            <a:ext cx="5447869" cy="2625481"/>
          </a:xfrm>
          <a:prstGeom prst="wedgeEllipseCallout">
            <a:avLst>
              <a:gd name="adj1" fmla="val -36617"/>
              <a:gd name="adj2" fmla="val 76850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If you </a:t>
            </a:r>
            <a:r>
              <a:rPr lang="en-US" sz="36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had</a:t>
            </a:r>
            <a:r>
              <a:rPr lang="en-US" sz="3600" b="1" dirty="0" smtClean="0">
                <a:solidFill>
                  <a:schemeClr val="tx1"/>
                </a:solidFill>
              </a:rPr>
              <a:t> 100,000 yen, what </a:t>
            </a:r>
            <a:r>
              <a:rPr lang="en-US" sz="36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3600" b="1" dirty="0" smtClean="0">
                <a:solidFill>
                  <a:schemeClr val="tx1"/>
                </a:solidFill>
              </a:rPr>
              <a:t> you </a:t>
            </a:r>
            <a:r>
              <a:rPr lang="en-US" sz="3600" b="1" dirty="0" smtClean="0">
                <a:ln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do</a:t>
            </a:r>
            <a:r>
              <a:rPr lang="en-US" sz="3600" b="1" dirty="0" smtClean="0">
                <a:solidFill>
                  <a:schemeClr val="tx1"/>
                </a:solidFill>
              </a:rPr>
              <a:t>?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5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If I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had</a:t>
            </a:r>
            <a:r>
              <a:rPr lang="en-US" b="1" dirty="0" smtClean="0"/>
              <a:t> 100,000 yen, …</a:t>
            </a:r>
            <a:endParaRPr lang="en-US" b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600200"/>
            <a:ext cx="65212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 </a:t>
            </a:r>
            <a:r>
              <a:rPr lang="en-US" sz="48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4800" b="1" dirty="0" smtClean="0"/>
              <a:t> </a:t>
            </a:r>
            <a:r>
              <a:rPr lang="en-US" sz="4800" b="1" dirty="0" smtClean="0">
                <a:ln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buy</a:t>
            </a:r>
            <a:r>
              <a:rPr lang="en-US" sz="4800" b="1" dirty="0" smtClean="0">
                <a:ln>
                  <a:solidFill>
                    <a:srgbClr val="000000"/>
                  </a:solidFill>
                </a:ln>
              </a:rPr>
              <a:t> </a:t>
            </a:r>
            <a:r>
              <a:rPr lang="en-US" sz="4800" b="1" dirty="0" smtClean="0"/>
              <a:t>…</a:t>
            </a:r>
            <a:endParaRPr lang="en-US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2619" y="2822771"/>
            <a:ext cx="65212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 </a:t>
            </a:r>
            <a:r>
              <a:rPr lang="en-US" sz="48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4800" b="1" dirty="0" smtClean="0"/>
              <a:t> </a:t>
            </a:r>
            <a:r>
              <a:rPr lang="en-US" sz="4800" b="1" dirty="0" smtClean="0">
                <a:ln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go</a:t>
            </a:r>
            <a:r>
              <a:rPr lang="en-US" sz="4800" b="1" dirty="0" smtClean="0"/>
              <a:t> to …</a:t>
            </a:r>
            <a:endParaRPr lang="en-US" sz="4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2619" y="4044801"/>
            <a:ext cx="65212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 </a:t>
            </a:r>
            <a:r>
              <a:rPr lang="en-US" sz="48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4800" b="1" dirty="0" smtClean="0"/>
              <a:t> </a:t>
            </a:r>
            <a:r>
              <a:rPr lang="en-US" sz="4800" b="1" dirty="0" smtClean="0">
                <a:ln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give</a:t>
            </a:r>
            <a:r>
              <a:rPr lang="en-US" sz="4800" b="1" dirty="0" smtClean="0"/>
              <a:t> it to …</a:t>
            </a:r>
            <a:endParaRPr lang="en-US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2619" y="5295166"/>
            <a:ext cx="65212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I </a:t>
            </a:r>
            <a:r>
              <a:rPr lang="en-US" sz="48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would</a:t>
            </a:r>
            <a:r>
              <a:rPr lang="en-US" sz="4400" b="1" dirty="0" smtClean="0"/>
              <a:t> </a:t>
            </a:r>
            <a:r>
              <a:rPr lang="en-US" sz="4400" b="1" dirty="0" smtClean="0">
                <a:ln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save</a:t>
            </a:r>
            <a:r>
              <a:rPr lang="en-US" sz="4400" b="1" dirty="0" smtClean="0"/>
              <a:t> it.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54860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163</Words>
  <Application>Microsoft Macintosh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Let me introduce myself.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If I had 100,000 yen, …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me introduce myself.</dc:title>
  <dc:creator>ELLIOT CARSON</dc:creator>
  <cp:lastModifiedBy>ELLIOT CARSON</cp:lastModifiedBy>
  <cp:revision>17</cp:revision>
  <dcterms:created xsi:type="dcterms:W3CDTF">2020-05-27T03:53:32Z</dcterms:created>
  <dcterms:modified xsi:type="dcterms:W3CDTF">2020-06-30T06:02:52Z</dcterms:modified>
</cp:coreProperties>
</file>