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648"/>
  </p:normalViewPr>
  <p:slideViewPr>
    <p:cSldViewPr snapToGrid="0" snapToObjects="1">
      <p:cViewPr varScale="1">
        <p:scale>
          <a:sx n="115" d="100"/>
          <a:sy n="115" d="100"/>
        </p:scale>
        <p:origin x="23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8BA-F846-B882-9957445EFB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8BA-F846-B882-9957445EFB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8BA-F846-B882-9957445EFB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8BA-F846-B882-9957445EFB8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1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More than ¥1,000</c:v>
                </c:pt>
                <c:pt idx="1">
                  <c:v>Less than ¥500</c:v>
                </c:pt>
                <c:pt idx="2">
                  <c:v>¥500~¥700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15-7949-93EF-C57F6977E52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 w="12700">
      <a:solidFill>
        <a:schemeClr val="accent1"/>
      </a:solidFill>
    </a:ln>
    <a:effectLst/>
  </c:spPr>
  <c:txPr>
    <a:bodyPr/>
    <a:lstStyle/>
    <a:p>
      <a:pPr>
        <a:defRPr/>
      </a:pPr>
      <a:endParaRPr lang="en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789-8F4A-A9CB-7AF36DEF421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789-8F4A-A9CB-7AF36DEF42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789-8F4A-A9CB-7AF36DEF42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789-8F4A-A9CB-7AF36DEF421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1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More than ¥1,000</c:v>
                </c:pt>
                <c:pt idx="1">
                  <c:v>Less than ¥500</c:v>
                </c:pt>
                <c:pt idx="2">
                  <c:v>¥500~¥700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15-7949-93EF-C57F6977E52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 w="12700">
      <a:solidFill>
        <a:schemeClr val="accent1"/>
      </a:solidFill>
    </a:ln>
    <a:effectLst/>
  </c:spPr>
  <c:txPr>
    <a:bodyPr/>
    <a:lstStyle/>
    <a:p>
      <a:pPr>
        <a:defRPr/>
      </a:pPr>
      <a:endParaRPr lang="en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373-2641-B497-C0354DADE22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373-2641-B497-C0354DADE22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373-2641-B497-C0354DADE22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373-2641-B497-C0354DADE22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1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More than ¥1,000</c:v>
                </c:pt>
                <c:pt idx="1">
                  <c:v>Less than ¥500</c:v>
                </c:pt>
                <c:pt idx="2">
                  <c:v>¥500~¥700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15-7949-93EF-C57F6977E52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 w="12700">
      <a:solidFill>
        <a:schemeClr val="accent1"/>
      </a:solidFill>
    </a:ln>
    <a:effectLst/>
  </c:spPr>
  <c:txPr>
    <a:bodyPr/>
    <a:lstStyle/>
    <a:p>
      <a:pPr>
        <a:defRPr/>
      </a:pPr>
      <a:endParaRPr lang="en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D45-D649-A1FE-6B599AA56E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D45-D649-A1FE-6B599AA56E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D45-D649-A1FE-6B599AA56E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D45-D649-A1FE-6B599AA56E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1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More than ¥1,000</c:v>
                </c:pt>
                <c:pt idx="1">
                  <c:v>Less than ¥500</c:v>
                </c:pt>
                <c:pt idx="2">
                  <c:v>¥500~¥700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15-7949-93EF-C57F6977E52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 w="12700">
      <a:solidFill>
        <a:schemeClr val="accent1"/>
      </a:solidFill>
    </a:ln>
    <a:effectLst/>
  </c:spPr>
  <c:txPr>
    <a:bodyPr/>
    <a:lstStyle/>
    <a:p>
      <a:pPr>
        <a:defRPr/>
      </a:pPr>
      <a:endParaRPr lang="en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F88-E747-BF23-DC5C3DE5B99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F88-E747-BF23-DC5C3DE5B99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F88-E747-BF23-DC5C3DE5B99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F88-E747-BF23-DC5C3DE5B99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F88-E747-BF23-DC5C3DE5B99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2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Others</c:v>
                </c:pt>
                <c:pt idx="1">
                  <c:v>Snacks</c:v>
                </c:pt>
                <c:pt idx="2">
                  <c:v>Drinks</c:v>
                </c:pt>
                <c:pt idx="3">
                  <c:v>Food</c:v>
                </c:pt>
                <c:pt idx="4">
                  <c:v>Stationery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0.05</c:v>
                </c:pt>
                <c:pt idx="1">
                  <c:v>0.4</c:v>
                </c:pt>
                <c:pt idx="2">
                  <c:v>0.3</c:v>
                </c:pt>
                <c:pt idx="3">
                  <c:v>0.15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C7-A247-9DBB-DB8F96E13461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en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75D-0049-AC2D-D572C51C5C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75D-0049-AC2D-D572C51C5C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75D-0049-AC2D-D572C51C5C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75D-0049-AC2D-D572C51C5CF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775D-0049-AC2D-D572C51C5C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2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Others</c:v>
                </c:pt>
                <c:pt idx="1">
                  <c:v>Snacks</c:v>
                </c:pt>
                <c:pt idx="2">
                  <c:v>Drinks</c:v>
                </c:pt>
                <c:pt idx="3">
                  <c:v>Food</c:v>
                </c:pt>
                <c:pt idx="4">
                  <c:v>Stationery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0.05</c:v>
                </c:pt>
                <c:pt idx="1">
                  <c:v>0.4</c:v>
                </c:pt>
                <c:pt idx="2">
                  <c:v>0.3</c:v>
                </c:pt>
                <c:pt idx="3">
                  <c:v>0.15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75D-0049-AC2D-D572C51C5CF3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en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F9B-EB41-9699-306BC6E08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F9B-EB41-9699-306BC6E0884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F9B-EB41-9699-306BC6E0884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F9B-EB41-9699-306BC6E0884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1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Weekdays</c:v>
                </c:pt>
                <c:pt idx="1">
                  <c:v>Sunday</c:v>
                </c:pt>
                <c:pt idx="2">
                  <c:v>Saturday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0.18</c:v>
                </c:pt>
                <c:pt idx="1">
                  <c:v>0.4</c:v>
                </c:pt>
                <c:pt idx="2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C8-4141-BB79-F18A047DB7C2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en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18C-4C40-996B-E9C02FFFD1A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18C-4C40-996B-E9C02FFFD1A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18C-4C40-996B-E9C02FFFD1A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18C-4C40-996B-E9C02FFFD1A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1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Weekdays</c:v>
                </c:pt>
                <c:pt idx="1">
                  <c:v>Sunday</c:v>
                </c:pt>
                <c:pt idx="2">
                  <c:v>Saturday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0.18</c:v>
                </c:pt>
                <c:pt idx="1">
                  <c:v>0.4</c:v>
                </c:pt>
                <c:pt idx="2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8C-4C40-996B-E9C02FFFD1AE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en-JP"/>
    </a:p>
  </c:txPr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08632-D1D6-E541-A2E5-A00DB39516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64FCF9-1475-CC45-B66A-4238F599B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41061-F408-EC4B-9736-43EF93C79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D6153-39F1-D240-B92D-53FBAA38F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1B985-897B-E842-A59C-3DE601A87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863908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980CC-E413-194A-957C-569A06CBD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4B2BCE-E5DE-7843-897E-06EF719FB3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5CABB-347F-EB43-992F-D1FFCCF80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99800-88B4-7544-9484-42B9CE8AE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D3611-5425-114C-8EB6-F3ACFAE3F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84097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C2E9A2-BDA3-934A-95E7-EE2F9834E1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20D6DB-3D0F-164F-AA72-65CB73839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2D977-08CE-544A-A50B-53F097077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D0CE8-5BAF-3C44-8C97-00EE7308B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1F525-3D10-7245-AB92-03416F7C0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4518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AB08E-1CCF-9C4E-A205-4D9C4C5B0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8A33D-C6A0-BE43-81CB-DBA5F2FEA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6EE58-02F1-FB41-AC9E-E4E4AD925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73864-8A40-764E-94F4-4FBDEFAD8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9A0C9-7587-9C43-8140-F0361E7E1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42225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AD9CE-18AE-584B-90A2-1DF9BB306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BF285-0E53-FB49-B86A-26D50B6D5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FADF4-7DE7-EA4E-953F-5ACD9696E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FDDD8-72F1-2248-976A-1DED507DB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27AD7-DD69-9540-8032-3A7005F36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087677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16BA5-5269-6642-9F80-56363419B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D598E-2519-2848-9B04-F2DF18B24B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DDF2B4-DEBA-6C47-BE64-F6E25B11D2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E349A1-407E-8141-9047-5654493AA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B9938-609A-8F42-B7B2-C3FCAAD8F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41BB4-FEA3-CB47-94AD-37F789FEB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172899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B1950-112C-2549-899D-4E578C295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DCC998-458B-2645-8348-88BDBBCB8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8A96A8-1CF1-D24C-8F8B-FE65BF668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7F4BF5-6A02-1E40-93BB-D057370DF2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00D4D7-AC21-0A48-8E49-D2A796A9D6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899139-ADA1-E846-9BEC-E8896CF72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749099-342C-6545-B3E1-EE67A17AF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282FC7-30CC-CB49-A6BD-B6E4EF8C0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026711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43C75-2880-A549-B710-03A078517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A09CCE-8D20-0F43-B7FF-4574CDEE2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7619D6-9F6E-C94C-8C23-E0DC9C35B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20212-4680-A14A-BA0D-97BC729C6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408015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7366D6-E6AF-C74A-B460-7D4BF323B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A3C2FB-AEAC-B54E-AFFF-484D28D75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DA2C8-7F4D-3240-8DC4-3FE2E6AA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83900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79907-F3E0-B24E-9762-FA5E61D67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23B7C-0A16-F945-8022-B26D78DEB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54D8C7-FE21-334D-B5DD-994DBFB96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EE90D6-EFD6-1042-B269-BC744CE25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919531-DD98-FC4D-941C-29ECE5280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D8287D-F030-FA47-A365-DFC072C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821067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604EA-3CEB-C54D-A003-0C9BD3F3E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2799B-0C08-E74C-9FDF-805ABA332A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416BE-4A61-0442-87FF-00A28BE7BF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6BAAC0-3DDF-0B43-8DED-75990467A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00D510-B700-8148-B2FE-E90D8E95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0F381-96FA-974E-8D78-550873FF8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11009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5A2F7B-960F-A34F-82D3-56AF6928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823CB9-DCFE-6D49-A386-4C71076E5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16F30-CCA3-EB4B-9440-23BA1DC227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B2116-2614-D94E-AF71-D052D2F8FED8}" type="datetimeFigureOut">
              <a:rPr lang="en-JP" smtClean="0"/>
              <a:t>2021/01/12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1A2D1-9A05-4E42-9548-2BFDF50BBA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0A1C5-90FE-4247-8660-A053F18D40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305E2-8DD1-184C-B6CF-D81C3721E55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50149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1E01FE-2373-674B-A0D2-B6A83522F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67" y="1275397"/>
            <a:ext cx="11241664" cy="54959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AA9FF-B728-CB41-B1F8-2A2E392D1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EA0872-E35B-9447-B824-5DD881BD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4179" y="474503"/>
            <a:ext cx="6263640" cy="1098868"/>
          </a:xfrm>
          <a:noFill/>
        </p:spPr>
        <p:txBody>
          <a:bodyPr>
            <a:normAutofit/>
          </a:bodyPr>
          <a:lstStyle/>
          <a:p>
            <a:pPr algn="ctr"/>
            <a:r>
              <a:rPr lang="en-JP" sz="6000" b="1" dirty="0">
                <a:latin typeface="+mn-lt"/>
              </a:rPr>
              <a:t>Help the Store!</a:t>
            </a:r>
          </a:p>
        </p:txBody>
      </p:sp>
    </p:spTree>
    <p:extLst>
      <p:ext uri="{BB962C8B-B14F-4D97-AF65-F5344CB8AC3E}">
        <p14:creationId xmlns:p14="http://schemas.microsoft.com/office/powerpoint/2010/main" val="3533378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B44A8-429C-5948-A015-FA8DD9A6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JP" b="1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478F0-9FEF-0848-AEC8-A484BF5E8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B38E8-2C61-BE44-9E21-80AA831A5B06}"/>
              </a:ext>
            </a:extLst>
          </p:cNvPr>
          <p:cNvSpPr txBox="1"/>
          <p:nvPr/>
        </p:nvSpPr>
        <p:spPr>
          <a:xfrm>
            <a:off x="6172200" y="1825625"/>
            <a:ext cx="5181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sz="3200" b="1" i="1" dirty="0"/>
              <a:t>That’s right! </a:t>
            </a:r>
            <a:r>
              <a:rPr lang="en-JP" sz="3200" dirty="0"/>
              <a:t>Customers visit Ms. Kitamura’s store more often on weekends.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DADDA8-9E7E-734A-A16F-66AAFE1F3830}"/>
              </a:ext>
            </a:extLst>
          </p:cNvPr>
          <p:cNvSpPr txBox="1"/>
          <p:nvPr/>
        </p:nvSpPr>
        <p:spPr>
          <a:xfrm>
            <a:off x="6334122" y="3939986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What should Ms. Kitamura do?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4BD98-DE8E-3445-93FE-E8153FACE683}"/>
              </a:ext>
            </a:extLst>
          </p:cNvPr>
          <p:cNvSpPr txBox="1"/>
          <p:nvPr/>
        </p:nvSpPr>
        <p:spPr>
          <a:xfrm>
            <a:off x="6334122" y="4669788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/>
              <a:t>She should __________________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9DA413-1874-0C4B-B8F7-B3CFB9DBA745}"/>
              </a:ext>
            </a:extLst>
          </p:cNvPr>
          <p:cNvSpPr txBox="1"/>
          <p:nvPr/>
        </p:nvSpPr>
        <p:spPr>
          <a:xfrm>
            <a:off x="8158166" y="4692846"/>
            <a:ext cx="3295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have a sale on the</a:t>
            </a:r>
            <a:endParaRPr lang="en-JP" sz="2800" b="1" i="1" dirty="0"/>
          </a:p>
        </p:txBody>
      </p:sp>
      <p:graphicFrame>
        <p:nvGraphicFramePr>
          <p:cNvPr id="14" name="Content Placeholder 6">
            <a:extLst>
              <a:ext uri="{FF2B5EF4-FFF2-40B4-BE49-F238E27FC236}">
                <a16:creationId xmlns:a16="http://schemas.microsoft.com/office/drawing/2014/main" id="{E618A1F7-3375-5340-97CB-E97A1B0FE83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18051668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31258B59-78A5-B940-B81F-4DC565E8A3DE}"/>
              </a:ext>
            </a:extLst>
          </p:cNvPr>
          <p:cNvSpPr txBox="1"/>
          <p:nvPr/>
        </p:nvSpPr>
        <p:spPr>
          <a:xfrm>
            <a:off x="6329357" y="510794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/>
              <a:t>_________.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2E85B4-9BB5-EE47-8D56-66339043FBC7}"/>
              </a:ext>
            </a:extLst>
          </p:cNvPr>
          <p:cNvSpPr txBox="1"/>
          <p:nvPr/>
        </p:nvSpPr>
        <p:spPr>
          <a:xfrm>
            <a:off x="6462711" y="5122228"/>
            <a:ext cx="1762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weekend</a:t>
            </a:r>
            <a:endParaRPr lang="en-JP" sz="2800" b="1" i="1" dirty="0"/>
          </a:p>
        </p:txBody>
      </p:sp>
    </p:spTree>
    <p:extLst>
      <p:ext uri="{BB962C8B-B14F-4D97-AF65-F5344CB8AC3E}">
        <p14:creationId xmlns:p14="http://schemas.microsoft.com/office/powerpoint/2010/main" val="271704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3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FD126F3-0797-4C4B-A68E-DE16931E2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Let’s Think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FB5939-6BF8-E640-93BD-0EE174817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F84E19-1798-8241-8807-46E676AAAA6E}"/>
              </a:ext>
            </a:extLst>
          </p:cNvPr>
          <p:cNvSpPr txBox="1"/>
          <p:nvPr/>
        </p:nvSpPr>
        <p:spPr>
          <a:xfrm>
            <a:off x="838200" y="1443038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200" i="1" dirty="0"/>
              <a:t>How do you say these sentences in Japanese?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87D798-D30D-0C44-B213-073F0B8597F3}"/>
              </a:ext>
            </a:extLst>
          </p:cNvPr>
          <p:cNvSpPr txBox="1"/>
          <p:nvPr/>
        </p:nvSpPr>
        <p:spPr>
          <a:xfrm>
            <a:off x="833435" y="2238379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1.  What should Ms. Kitamura do?</a:t>
            </a:r>
          </a:p>
        </p:txBody>
      </p:sp>
      <p:sp>
        <p:nvSpPr>
          <p:cNvPr id="9" name="Rounded Rectangular Callout 8">
            <a:extLst>
              <a:ext uri="{FF2B5EF4-FFF2-40B4-BE49-F238E27FC236}">
                <a16:creationId xmlns:a16="http://schemas.microsoft.com/office/drawing/2014/main" id="{BB94D887-92B6-7D46-801B-67D4C3D971B2}"/>
              </a:ext>
            </a:extLst>
          </p:cNvPr>
          <p:cNvSpPr/>
          <p:nvPr/>
        </p:nvSpPr>
        <p:spPr>
          <a:xfrm>
            <a:off x="6858000" y="2116134"/>
            <a:ext cx="4214812" cy="707020"/>
          </a:xfrm>
          <a:prstGeom prst="wedgeRoundRectCallout">
            <a:avLst>
              <a:gd name="adj1" fmla="val -54392"/>
              <a:gd name="adj2" fmla="val -994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JP" dirty="0">
                <a:solidFill>
                  <a:schemeClr val="tx1"/>
                </a:solidFill>
              </a:rPr>
              <a:t>北村さんは何をするべきですか。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0C2F49-7268-8F41-868F-E196FA483E1C}"/>
              </a:ext>
            </a:extLst>
          </p:cNvPr>
          <p:cNvSpPr txBox="1"/>
          <p:nvPr/>
        </p:nvSpPr>
        <p:spPr>
          <a:xfrm>
            <a:off x="842958" y="3148026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2.  She should have cheaper items.</a:t>
            </a:r>
          </a:p>
        </p:txBody>
      </p:sp>
      <p:sp>
        <p:nvSpPr>
          <p:cNvPr id="11" name="Rounded Rectangular Callout 10">
            <a:extLst>
              <a:ext uri="{FF2B5EF4-FFF2-40B4-BE49-F238E27FC236}">
                <a16:creationId xmlns:a16="http://schemas.microsoft.com/office/drawing/2014/main" id="{4FD5E56D-BDDE-CC48-BCF9-6558B19EEFDE}"/>
              </a:ext>
            </a:extLst>
          </p:cNvPr>
          <p:cNvSpPr/>
          <p:nvPr/>
        </p:nvSpPr>
        <p:spPr>
          <a:xfrm>
            <a:off x="7053264" y="2968639"/>
            <a:ext cx="4214812" cy="846122"/>
          </a:xfrm>
          <a:prstGeom prst="wedgeRoundRectCallout">
            <a:avLst>
              <a:gd name="adj1" fmla="val -57104"/>
              <a:gd name="adj2" fmla="val -8253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P" dirty="0">
                <a:solidFill>
                  <a:schemeClr val="tx1"/>
                </a:solidFill>
              </a:rPr>
              <a:t>彼女はもっと安い商品を用意するべきです。</a:t>
            </a:r>
            <a:r>
              <a:rPr lang="ja-JP" altLang="en-US">
                <a:solidFill>
                  <a:schemeClr val="tx1"/>
                </a:solidFill>
              </a:rPr>
              <a:t>　</a:t>
            </a:r>
            <a:endParaRPr lang="en-JP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745F7B-61AD-B546-BADF-837F78870E9F}"/>
              </a:ext>
            </a:extLst>
          </p:cNvPr>
          <p:cNvSpPr txBox="1"/>
          <p:nvPr/>
        </p:nvSpPr>
        <p:spPr>
          <a:xfrm>
            <a:off x="838196" y="4057714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3.  She should add more snacks.</a:t>
            </a:r>
          </a:p>
        </p:txBody>
      </p:sp>
      <p:sp>
        <p:nvSpPr>
          <p:cNvPr id="13" name="Rounded Rectangular Callout 12">
            <a:extLst>
              <a:ext uri="{FF2B5EF4-FFF2-40B4-BE49-F238E27FC236}">
                <a16:creationId xmlns:a16="http://schemas.microsoft.com/office/drawing/2014/main" id="{0F99AC5A-6484-B44D-8F93-D52A52F5BDEA}"/>
              </a:ext>
            </a:extLst>
          </p:cNvPr>
          <p:cNvSpPr/>
          <p:nvPr/>
        </p:nvSpPr>
        <p:spPr>
          <a:xfrm>
            <a:off x="6505577" y="3978308"/>
            <a:ext cx="4214812" cy="846122"/>
          </a:xfrm>
          <a:prstGeom prst="wedgeRoundRectCallout">
            <a:avLst>
              <a:gd name="adj1" fmla="val -54392"/>
              <a:gd name="adj2" fmla="val -994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P" dirty="0">
                <a:solidFill>
                  <a:schemeClr val="tx1"/>
                </a:solidFill>
              </a:rPr>
              <a:t>彼女はおやつを追加するべきです。</a:t>
            </a:r>
            <a:r>
              <a:rPr lang="ja-JP" altLang="en-US">
                <a:solidFill>
                  <a:schemeClr val="tx1"/>
                </a:solidFill>
              </a:rPr>
              <a:t>　</a:t>
            </a:r>
            <a:endParaRPr lang="en-JP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56CBD6-585D-EF46-8E53-70674688B4BB}"/>
              </a:ext>
            </a:extLst>
          </p:cNvPr>
          <p:cNvSpPr txBox="1"/>
          <p:nvPr/>
        </p:nvSpPr>
        <p:spPr>
          <a:xfrm>
            <a:off x="847717" y="5067395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4. She should have a sale on the weekend.</a:t>
            </a:r>
          </a:p>
        </p:txBody>
      </p:sp>
      <p:sp>
        <p:nvSpPr>
          <p:cNvPr id="15" name="Rounded Rectangular Callout 14">
            <a:extLst>
              <a:ext uri="{FF2B5EF4-FFF2-40B4-BE49-F238E27FC236}">
                <a16:creationId xmlns:a16="http://schemas.microsoft.com/office/drawing/2014/main" id="{8D6643F6-5D8C-9A4B-9918-960918E7538A}"/>
              </a:ext>
            </a:extLst>
          </p:cNvPr>
          <p:cNvSpPr/>
          <p:nvPr/>
        </p:nvSpPr>
        <p:spPr>
          <a:xfrm>
            <a:off x="8201026" y="4991901"/>
            <a:ext cx="3486148" cy="846122"/>
          </a:xfrm>
          <a:prstGeom prst="wedgeRoundRectCallout">
            <a:avLst>
              <a:gd name="adj1" fmla="val -54392"/>
              <a:gd name="adj2" fmla="val -994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JP" dirty="0">
                <a:solidFill>
                  <a:schemeClr val="tx1"/>
                </a:solidFill>
              </a:rPr>
              <a:t>彼女は週末にセールを行うべきです。</a:t>
            </a:r>
            <a:r>
              <a:rPr lang="ja-JP" altLang="en-US">
                <a:solidFill>
                  <a:schemeClr val="tx1"/>
                </a:solidFill>
              </a:rPr>
              <a:t>　</a:t>
            </a:r>
            <a:endParaRPr lang="en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06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D7C19-CFC1-C147-AEF8-5079416D1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Let’s Think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C3997-0F9D-A847-8449-9294BAEE5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C50354-AB6E-1A41-9335-539C07F806EC}"/>
              </a:ext>
            </a:extLst>
          </p:cNvPr>
          <p:cNvSpPr txBox="1"/>
          <p:nvPr/>
        </p:nvSpPr>
        <p:spPr>
          <a:xfrm>
            <a:off x="657225" y="1465769"/>
            <a:ext cx="10696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effectLst>
                  <a:glow rad="50800">
                    <a:srgbClr val="FF0000">
                      <a:alpha val="56000"/>
                    </a:srgbClr>
                  </a:glow>
                </a:effectLst>
              </a:rPr>
              <a:t>s</a:t>
            </a:r>
            <a:r>
              <a:rPr lang="en-JP" sz="3200" b="1" i="1" dirty="0">
                <a:effectLst>
                  <a:glow rad="50800">
                    <a:srgbClr val="FF0000">
                      <a:alpha val="56000"/>
                    </a:srgbClr>
                  </a:glow>
                </a:effectLst>
              </a:rPr>
              <a:t>hould</a:t>
            </a:r>
            <a:r>
              <a:rPr lang="en-JP" sz="3200" i="1" dirty="0"/>
              <a:t>の使い方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BCF6F5-EEED-E741-AA1E-316A9D7FCE50}"/>
              </a:ext>
            </a:extLst>
          </p:cNvPr>
          <p:cNvSpPr txBox="1"/>
          <p:nvPr/>
        </p:nvSpPr>
        <p:spPr>
          <a:xfrm>
            <a:off x="657225" y="2185481"/>
            <a:ext cx="10696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</a:rPr>
              <a:t>主語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 + should +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</a:rPr>
              <a:t>動詞の原形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</a:rPr>
              <a:t> …</a:t>
            </a:r>
            <a:endParaRPr lang="en-JP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B17F34-352E-CF46-9168-B03319E74657}"/>
              </a:ext>
            </a:extLst>
          </p:cNvPr>
          <p:cNvSpPr txBox="1"/>
          <p:nvPr/>
        </p:nvSpPr>
        <p:spPr>
          <a:xfrm>
            <a:off x="638175" y="2837946"/>
            <a:ext cx="10696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主語</a:t>
            </a:r>
            <a:r>
              <a:rPr lang="en-US" sz="3200" b="1" dirty="0">
                <a:solidFill>
                  <a:srgbClr val="FF0000"/>
                </a:solidFill>
              </a:rPr>
              <a:t> + should + not + </a:t>
            </a:r>
            <a:r>
              <a:rPr lang="en-US" sz="3200" b="1" dirty="0" err="1">
                <a:solidFill>
                  <a:srgbClr val="FF0000"/>
                </a:solidFill>
              </a:rPr>
              <a:t>動詞の原形</a:t>
            </a:r>
            <a:r>
              <a:rPr lang="en-US" sz="3200" b="1" dirty="0">
                <a:solidFill>
                  <a:srgbClr val="FF0000"/>
                </a:solidFill>
              </a:rPr>
              <a:t> …</a:t>
            </a:r>
            <a:endParaRPr lang="en-JP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DB4B56-8053-D940-A293-BB4B6B34C9B1}"/>
              </a:ext>
            </a:extLst>
          </p:cNvPr>
          <p:cNvSpPr txBox="1"/>
          <p:nvPr/>
        </p:nvSpPr>
        <p:spPr>
          <a:xfrm>
            <a:off x="633408" y="3676153"/>
            <a:ext cx="10696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How do you say these sentences in English?</a:t>
            </a:r>
            <a:endParaRPr lang="en-JP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670DD1-73A2-6A4C-8DF2-31C594B12764}"/>
              </a:ext>
            </a:extLst>
          </p:cNvPr>
          <p:cNvSpPr txBox="1"/>
          <p:nvPr/>
        </p:nvSpPr>
        <p:spPr>
          <a:xfrm>
            <a:off x="823905" y="4314341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1.  あなた達は、毎日英語の勉強をするべきです。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73754C-8985-434A-A2D2-791DA9C8A338}"/>
              </a:ext>
            </a:extLst>
          </p:cNvPr>
          <p:cNvSpPr txBox="1"/>
          <p:nvPr/>
        </p:nvSpPr>
        <p:spPr>
          <a:xfrm>
            <a:off x="820761" y="4322473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1.  You should study English every day.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1BE2DB-E1AD-4B4C-95FA-ECE905C290BB}"/>
              </a:ext>
            </a:extLst>
          </p:cNvPr>
          <p:cNvSpPr txBox="1"/>
          <p:nvPr/>
        </p:nvSpPr>
        <p:spPr>
          <a:xfrm>
            <a:off x="833425" y="5038253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2.  私は、もっと早く寝るべきです。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88B40F-CD2A-3042-A4EE-2526870A9FB9}"/>
              </a:ext>
            </a:extLst>
          </p:cNvPr>
          <p:cNvSpPr txBox="1"/>
          <p:nvPr/>
        </p:nvSpPr>
        <p:spPr>
          <a:xfrm>
            <a:off x="828659" y="5047775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2.  I should go to bed earlier.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DFC08F-8060-9446-814B-C5CCA8E31616}"/>
              </a:ext>
            </a:extLst>
          </p:cNvPr>
          <p:cNvSpPr txBox="1"/>
          <p:nvPr/>
        </p:nvSpPr>
        <p:spPr>
          <a:xfrm>
            <a:off x="819125" y="5759241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3.  We should not eat ramen every day.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64C247-3277-4742-8542-EB14509441A9}"/>
              </a:ext>
            </a:extLst>
          </p:cNvPr>
          <p:cNvSpPr txBox="1"/>
          <p:nvPr/>
        </p:nvSpPr>
        <p:spPr>
          <a:xfrm>
            <a:off x="823893" y="5741707"/>
            <a:ext cx="1051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3.  私達は、毎日ラーメンを食べるべきではありません。</a:t>
            </a:r>
          </a:p>
        </p:txBody>
      </p:sp>
    </p:spTree>
    <p:extLst>
      <p:ext uri="{BB962C8B-B14F-4D97-AF65-F5344CB8AC3E}">
        <p14:creationId xmlns:p14="http://schemas.microsoft.com/office/powerpoint/2010/main" val="112150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8" grpId="1"/>
      <p:bldP spid="9" grpId="0"/>
      <p:bldP spid="10" grpId="0"/>
      <p:bldP spid="10" grpId="1"/>
      <p:bldP spid="12" grpId="0"/>
      <p:bldP spid="14" grpId="0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537819-D1F2-D541-8C76-2BA18DC4C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Ms. Kitamura has a problem. What is it?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BDFBEB-171F-E14B-8773-84DC4375B3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812238-0782-814F-82C4-F399D7E4D87E}"/>
              </a:ext>
            </a:extLst>
          </p:cNvPr>
          <p:cNvSpPr txBox="1"/>
          <p:nvPr/>
        </p:nvSpPr>
        <p:spPr>
          <a:xfrm>
            <a:off x="6172200" y="2100263"/>
            <a:ext cx="518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dirty="0"/>
              <a:t>1. Too many young people are coming to her store.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6EFF9A-B670-6647-B2A9-3C45A8BA30B6}"/>
              </a:ext>
            </a:extLst>
          </p:cNvPr>
          <p:cNvSpPr txBox="1"/>
          <p:nvPr/>
        </p:nvSpPr>
        <p:spPr>
          <a:xfrm>
            <a:off x="6167436" y="3309949"/>
            <a:ext cx="518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dirty="0"/>
              <a:t>2. There are few young customers.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3E77F-C7A7-DC42-AD00-DB406A951E07}"/>
              </a:ext>
            </a:extLst>
          </p:cNvPr>
          <p:cNvSpPr txBox="1"/>
          <p:nvPr/>
        </p:nvSpPr>
        <p:spPr>
          <a:xfrm>
            <a:off x="6176964" y="4524406"/>
            <a:ext cx="518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dirty="0"/>
              <a:t>3. She wants to move near the school.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9E46AC7-EDF3-9441-9196-FC801082824B}"/>
              </a:ext>
            </a:extLst>
          </p:cNvPr>
          <p:cNvSpPr/>
          <p:nvPr/>
        </p:nvSpPr>
        <p:spPr>
          <a:xfrm>
            <a:off x="5850525" y="3231887"/>
            <a:ext cx="4781551" cy="123712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F4CA3-EB89-084E-A913-8CD6F459DB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JP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CCE6EC-49A7-B34B-BFD0-CB3F2F3312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55" t="41334" r="52069" b="31556"/>
          <a:stretch/>
        </p:blipFill>
        <p:spPr>
          <a:xfrm>
            <a:off x="-140063" y="2346960"/>
            <a:ext cx="6803941" cy="36118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48138E0-0841-5B46-9EF4-A5EBF9D6D4D1}"/>
              </a:ext>
            </a:extLst>
          </p:cNvPr>
          <p:cNvSpPr txBox="1"/>
          <p:nvPr/>
        </p:nvSpPr>
        <p:spPr>
          <a:xfrm>
            <a:off x="4002882" y="134399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200" i="1" dirty="0"/>
              <a:t>Do you remember?</a:t>
            </a:r>
          </a:p>
        </p:txBody>
      </p:sp>
    </p:spTree>
    <p:extLst>
      <p:ext uri="{BB962C8B-B14F-4D97-AF65-F5344CB8AC3E}">
        <p14:creationId xmlns:p14="http://schemas.microsoft.com/office/powerpoint/2010/main" val="3056483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D1FA9-6168-F74C-9350-EFD14D8AA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355600"/>
            <a:ext cx="11899898" cy="1325563"/>
          </a:xfrm>
        </p:spPr>
        <p:txBody>
          <a:bodyPr/>
          <a:lstStyle/>
          <a:p>
            <a:pPr algn="ctr"/>
            <a:r>
              <a:rPr lang="en-JP" b="1" dirty="0">
                <a:latin typeface="+mn-lt"/>
              </a:rPr>
              <a:t>What should Ms. Kitamura do about her problem?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C81E20-902C-7144-BF42-29F8DF7AD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2" y="1888543"/>
            <a:ext cx="5157787" cy="1068017"/>
          </a:xfrm>
        </p:spPr>
        <p:txBody>
          <a:bodyPr>
            <a:noAutofit/>
          </a:bodyPr>
          <a:lstStyle/>
          <a:p>
            <a:r>
              <a:rPr lang="en-JP" sz="3200" b="0" i="1" dirty="0"/>
              <a:t>You are Emily. What advice can you give Ms. Kitamura?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C826180-192B-0D4E-86F6-14EBAA9A3B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48019" y="1539241"/>
            <a:ext cx="6169661" cy="1524000"/>
          </a:xfrm>
          <a:ln w="254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JP" sz="3200" b="0" i="1" dirty="0"/>
              <a:t>Talk to your partner. Help Ms. Kitamura get more young customers to shop at her store.</a:t>
            </a:r>
            <a:endParaRPr lang="en-JP" sz="32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F11824-F940-2F45-A28C-1F954E0B29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39640" y="3794759"/>
            <a:ext cx="7363459" cy="33552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JP" sz="3200" b="1" dirty="0"/>
              <a:t>Ms. Kitamura, you should   ____________.</a:t>
            </a:r>
          </a:p>
          <a:p>
            <a:pPr marL="0" indent="0">
              <a:buNone/>
            </a:pPr>
            <a:endParaRPr lang="en-JP" sz="3200" b="1" dirty="0"/>
          </a:p>
          <a:p>
            <a:pPr marL="0" indent="0">
              <a:buNone/>
            </a:pPr>
            <a:r>
              <a:rPr lang="en-JP" sz="3200" b="1" dirty="0"/>
              <a:t>Ms. Kitamura, you should not _________.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C12348E-3C63-0F48-BDF8-CCDDF88D19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3806" t="-6246" r="48505" b="-6246"/>
          <a:stretch/>
        </p:blipFill>
        <p:spPr>
          <a:xfrm>
            <a:off x="957263" y="2270495"/>
            <a:ext cx="1995331" cy="3963141"/>
          </a:xfrm>
          <a:prstGeom prst="rect">
            <a:avLst/>
          </a:prstGeom>
          <a:scene3d>
            <a:camera prst="orthographicFront">
              <a:rot lat="30000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97494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uiExpand="1" build="p" animBg="1"/>
      <p:bldP spid="8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E0ED3-3693-E34D-8DE7-ACD03FC5E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Now let’s think about your life.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6F95E-2200-854D-BED9-70219CA4E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JP" sz="3600" i="1" dirty="0"/>
              <a:t>What are some things you should or should not do in your day-to-day life? Talk to your partner and make a list.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CEB409-F408-E745-827F-6CADBA416470}"/>
              </a:ext>
            </a:extLst>
          </p:cNvPr>
          <p:cNvSpPr txBox="1"/>
          <p:nvPr/>
        </p:nvSpPr>
        <p:spPr>
          <a:xfrm>
            <a:off x="350520" y="3708906"/>
            <a:ext cx="1149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I/We should ________________ </a:t>
            </a:r>
            <a:r>
              <a:rPr lang="en-JP" sz="3200" b="1" i="1" dirty="0"/>
              <a:t>(more / less / more often / every day).</a:t>
            </a:r>
            <a:endParaRPr lang="en-JP" sz="3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CF1C2C-8716-1E46-9A5D-8B1B43FE76A1}"/>
              </a:ext>
            </a:extLst>
          </p:cNvPr>
          <p:cNvSpPr txBox="1"/>
          <p:nvPr/>
        </p:nvSpPr>
        <p:spPr>
          <a:xfrm>
            <a:off x="350520" y="5029680"/>
            <a:ext cx="1149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3200" b="1" dirty="0"/>
              <a:t>I/We should not ________________ </a:t>
            </a:r>
            <a:r>
              <a:rPr lang="en-JP" sz="3200" b="1" i="1" dirty="0"/>
              <a:t>(so much / often / every day).</a:t>
            </a:r>
            <a:endParaRPr lang="en-JP" sz="3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97FB6C-9CDE-934D-BC8D-BD279779626A}"/>
              </a:ext>
            </a:extLst>
          </p:cNvPr>
          <p:cNvSpPr txBox="1"/>
          <p:nvPr/>
        </p:nvSpPr>
        <p:spPr>
          <a:xfrm>
            <a:off x="350520" y="1768745"/>
            <a:ext cx="1149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i="1" dirty="0"/>
              <a:t>Share your ideas with the class.</a:t>
            </a:r>
          </a:p>
        </p:txBody>
      </p:sp>
    </p:spTree>
    <p:extLst>
      <p:ext uri="{BB962C8B-B14F-4D97-AF65-F5344CB8AC3E}">
        <p14:creationId xmlns:p14="http://schemas.microsoft.com/office/powerpoint/2010/main" val="47665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A0872-E35B-9447-B824-5DD881BD3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This is Ms. Kitamura.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9D577A-6881-C54B-9586-19E14169A83F}"/>
              </a:ext>
            </a:extLst>
          </p:cNvPr>
          <p:cNvSpPr txBox="1"/>
          <p:nvPr/>
        </p:nvSpPr>
        <p:spPr>
          <a:xfrm>
            <a:off x="816935" y="628897"/>
            <a:ext cx="10536865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JP" sz="4400" b="1" dirty="0"/>
              <a:t>She owns a convenience store.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C8BD2B-8499-F348-B536-334A6F74FF04}"/>
              </a:ext>
            </a:extLst>
          </p:cNvPr>
          <p:cNvSpPr txBox="1"/>
          <p:nvPr/>
        </p:nvSpPr>
        <p:spPr>
          <a:xfrm>
            <a:off x="983620" y="621627"/>
            <a:ext cx="10536865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JP" sz="4400" b="1" dirty="0"/>
              <a:t>She is worried.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62DE63-3679-1844-9D09-855E4CC59A63}"/>
              </a:ext>
            </a:extLst>
          </p:cNvPr>
          <p:cNvSpPr txBox="1"/>
          <p:nvPr/>
        </p:nvSpPr>
        <p:spPr>
          <a:xfrm>
            <a:off x="983620" y="643185"/>
            <a:ext cx="10536865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JP" sz="4400" b="1" dirty="0"/>
              <a:t>Few young people come to her store.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42D769-843D-0844-9BDB-E3C1C8E30E99}"/>
              </a:ext>
            </a:extLst>
          </p:cNvPr>
          <p:cNvSpPr txBox="1"/>
          <p:nvPr/>
        </p:nvSpPr>
        <p:spPr>
          <a:xfrm>
            <a:off x="900277" y="635287"/>
            <a:ext cx="10536865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JP" sz="4400" b="1" dirty="0"/>
              <a:t>She wants to get more young customers.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B06CC4-E11D-D044-BA0C-19AA76EACB47}"/>
              </a:ext>
            </a:extLst>
          </p:cNvPr>
          <p:cNvSpPr txBox="1"/>
          <p:nvPr/>
        </p:nvSpPr>
        <p:spPr>
          <a:xfrm>
            <a:off x="902662" y="631439"/>
            <a:ext cx="10536865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JP" sz="4400" b="1" dirty="0"/>
              <a:t>What should she do?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B029E43-0941-2046-990E-8EF6B8CF6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JP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C274DF-C66D-714D-8260-55AF3CF9E3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80"/>
          <a:stretch/>
        </p:blipFill>
        <p:spPr>
          <a:xfrm>
            <a:off x="2942064" y="1072437"/>
            <a:ext cx="7527072" cy="553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489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2" grpId="1" animBg="1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B44A8-429C-5948-A015-FA8DD9A6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Let’s look at some charts.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C9A15BD-33FC-E84D-AE8A-17250AA77E6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16755460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478F0-9FEF-0848-AEC8-A484BF5E8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B38E8-2C61-BE44-9E21-80AA831A5B06}"/>
              </a:ext>
            </a:extLst>
          </p:cNvPr>
          <p:cNvSpPr txBox="1"/>
          <p:nvPr/>
        </p:nvSpPr>
        <p:spPr>
          <a:xfrm>
            <a:off x="6172200" y="1825625"/>
            <a:ext cx="5181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sz="3200" dirty="0"/>
              <a:t>How many customers spend more than ¥1,000 when they visit Ms. Kitamura’s store?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DADDA8-9E7E-734A-A16F-66AAFE1F3830}"/>
              </a:ext>
            </a:extLst>
          </p:cNvPr>
          <p:cNvSpPr txBox="1"/>
          <p:nvPr/>
        </p:nvSpPr>
        <p:spPr>
          <a:xfrm>
            <a:off x="6172200" y="3586163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A:  10%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4BD98-DE8E-3445-93FE-E8153FACE683}"/>
              </a:ext>
            </a:extLst>
          </p:cNvPr>
          <p:cNvSpPr txBox="1"/>
          <p:nvPr/>
        </p:nvSpPr>
        <p:spPr>
          <a:xfrm>
            <a:off x="6167435" y="4024322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B:  30%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878281-72BB-9E46-AEC1-B06A706B183E}"/>
              </a:ext>
            </a:extLst>
          </p:cNvPr>
          <p:cNvSpPr txBox="1"/>
          <p:nvPr/>
        </p:nvSpPr>
        <p:spPr>
          <a:xfrm>
            <a:off x="6176955" y="4476762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C:  60%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84E13E-5920-C64A-8C5D-3FD2C10FF013}"/>
              </a:ext>
            </a:extLst>
          </p:cNvPr>
          <p:cNvSpPr/>
          <p:nvPr/>
        </p:nvSpPr>
        <p:spPr>
          <a:xfrm>
            <a:off x="6162670" y="3633412"/>
            <a:ext cx="1347790" cy="4286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64380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B44A8-429C-5948-A015-FA8DD9A6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JP" b="1" dirty="0">
              <a:latin typeface="+mn-lt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C9A15BD-33FC-E84D-AE8A-17250AA77E6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6306148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478F0-9FEF-0848-AEC8-A484BF5E8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B38E8-2C61-BE44-9E21-80AA831A5B06}"/>
              </a:ext>
            </a:extLst>
          </p:cNvPr>
          <p:cNvSpPr txBox="1"/>
          <p:nvPr/>
        </p:nvSpPr>
        <p:spPr>
          <a:xfrm>
            <a:off x="6172200" y="1825625"/>
            <a:ext cx="5181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sz="3200" dirty="0"/>
              <a:t>How many customers spend from ¥500 to ¥700 when they visit Ms. Kitamura’s store?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DADDA8-9E7E-734A-A16F-66AAFE1F3830}"/>
              </a:ext>
            </a:extLst>
          </p:cNvPr>
          <p:cNvSpPr txBox="1"/>
          <p:nvPr/>
        </p:nvSpPr>
        <p:spPr>
          <a:xfrm>
            <a:off x="6172200" y="3586163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A:  1 out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4BD98-DE8E-3445-93FE-E8153FACE683}"/>
              </a:ext>
            </a:extLst>
          </p:cNvPr>
          <p:cNvSpPr txBox="1"/>
          <p:nvPr/>
        </p:nvSpPr>
        <p:spPr>
          <a:xfrm>
            <a:off x="6167435" y="4024322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B:  3 out of 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878281-72BB-9E46-AEC1-B06A706B183E}"/>
              </a:ext>
            </a:extLst>
          </p:cNvPr>
          <p:cNvSpPr txBox="1"/>
          <p:nvPr/>
        </p:nvSpPr>
        <p:spPr>
          <a:xfrm>
            <a:off x="6176955" y="4476762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C:  6 out of 10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84E13E-5920-C64A-8C5D-3FD2C10FF013}"/>
              </a:ext>
            </a:extLst>
          </p:cNvPr>
          <p:cNvSpPr/>
          <p:nvPr/>
        </p:nvSpPr>
        <p:spPr>
          <a:xfrm>
            <a:off x="6129336" y="4071660"/>
            <a:ext cx="2286000" cy="4286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69532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B44A8-429C-5948-A015-FA8DD9A6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JP" b="1" dirty="0">
              <a:latin typeface="+mn-lt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C9A15BD-33FC-E84D-AE8A-17250AA77E6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60049442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478F0-9FEF-0848-AEC8-A484BF5E8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B38E8-2C61-BE44-9E21-80AA831A5B06}"/>
              </a:ext>
            </a:extLst>
          </p:cNvPr>
          <p:cNvSpPr txBox="1"/>
          <p:nvPr/>
        </p:nvSpPr>
        <p:spPr>
          <a:xfrm>
            <a:off x="6172200" y="1825625"/>
            <a:ext cx="5181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sz="3200" dirty="0"/>
              <a:t>How many customers spend less than ¥500 when they visit Ms. Kitamura’s store?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DADDA8-9E7E-734A-A16F-66AAFE1F3830}"/>
              </a:ext>
            </a:extLst>
          </p:cNvPr>
          <p:cNvSpPr txBox="1"/>
          <p:nvPr/>
        </p:nvSpPr>
        <p:spPr>
          <a:xfrm>
            <a:off x="6172200" y="3586163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A:  10 out of 100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4BD98-DE8E-3445-93FE-E8153FACE683}"/>
              </a:ext>
            </a:extLst>
          </p:cNvPr>
          <p:cNvSpPr txBox="1"/>
          <p:nvPr/>
        </p:nvSpPr>
        <p:spPr>
          <a:xfrm>
            <a:off x="6167435" y="4024322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B:  30 out of 100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878281-72BB-9E46-AEC1-B06A706B183E}"/>
              </a:ext>
            </a:extLst>
          </p:cNvPr>
          <p:cNvSpPr txBox="1"/>
          <p:nvPr/>
        </p:nvSpPr>
        <p:spPr>
          <a:xfrm>
            <a:off x="6176955" y="4476762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C:  60 out of 100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84E13E-5920-C64A-8C5D-3FD2C10FF013}"/>
              </a:ext>
            </a:extLst>
          </p:cNvPr>
          <p:cNvSpPr/>
          <p:nvPr/>
        </p:nvSpPr>
        <p:spPr>
          <a:xfrm>
            <a:off x="6148382" y="4524059"/>
            <a:ext cx="2776540" cy="4286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93752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B44A8-429C-5948-A015-FA8DD9A6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JP" b="1" dirty="0">
              <a:latin typeface="+mn-lt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C9A15BD-33FC-E84D-AE8A-17250AA77E6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74161508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478F0-9FEF-0848-AEC8-A484BF5E8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B38E8-2C61-BE44-9E21-80AA831A5B06}"/>
              </a:ext>
            </a:extLst>
          </p:cNvPr>
          <p:cNvSpPr txBox="1"/>
          <p:nvPr/>
        </p:nvSpPr>
        <p:spPr>
          <a:xfrm>
            <a:off x="6172200" y="1825625"/>
            <a:ext cx="5181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sz="3200" dirty="0"/>
              <a:t>60% of customers spend ¥500 or less at Ms. Kitamura’s store.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DADDA8-9E7E-734A-A16F-66AAFE1F3830}"/>
              </a:ext>
            </a:extLst>
          </p:cNvPr>
          <p:cNvSpPr txBox="1"/>
          <p:nvPr/>
        </p:nvSpPr>
        <p:spPr>
          <a:xfrm>
            <a:off x="6334122" y="3754244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What should Ms. Kitamura do?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4BD98-DE8E-3445-93FE-E8153FACE683}"/>
              </a:ext>
            </a:extLst>
          </p:cNvPr>
          <p:cNvSpPr txBox="1"/>
          <p:nvPr/>
        </p:nvSpPr>
        <p:spPr>
          <a:xfrm>
            <a:off x="6334122" y="4412605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/>
              <a:t>She should __________________.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9DA413-1874-0C4B-B8F7-B3CFB9DBA745}"/>
              </a:ext>
            </a:extLst>
          </p:cNvPr>
          <p:cNvSpPr txBox="1"/>
          <p:nvPr/>
        </p:nvSpPr>
        <p:spPr>
          <a:xfrm>
            <a:off x="8086725" y="4412605"/>
            <a:ext cx="3071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have cheaper items</a:t>
            </a:r>
            <a:endParaRPr lang="en-JP" sz="2800" b="1" i="1" dirty="0"/>
          </a:p>
        </p:txBody>
      </p:sp>
    </p:spTree>
    <p:extLst>
      <p:ext uri="{BB962C8B-B14F-4D97-AF65-F5344CB8AC3E}">
        <p14:creationId xmlns:p14="http://schemas.microsoft.com/office/powerpoint/2010/main" val="354006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478F0-9FEF-0848-AEC8-A484BF5E8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C696D34-AF06-1146-A1BC-DA7C28CAC0A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44956417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68B38E8-2C61-BE44-9E21-80AA831A5B06}"/>
              </a:ext>
            </a:extLst>
          </p:cNvPr>
          <p:cNvSpPr txBox="1"/>
          <p:nvPr/>
        </p:nvSpPr>
        <p:spPr>
          <a:xfrm>
            <a:off x="6172200" y="1825625"/>
            <a:ext cx="5181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sz="3200" dirty="0"/>
              <a:t>What do customers buy most often when they visit Ms. Kitamura’s store?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DADDA8-9E7E-734A-A16F-66AAFE1F3830}"/>
              </a:ext>
            </a:extLst>
          </p:cNvPr>
          <p:cNvSpPr txBox="1"/>
          <p:nvPr/>
        </p:nvSpPr>
        <p:spPr>
          <a:xfrm>
            <a:off x="6172200" y="3586163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A:  Stationery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4BD98-DE8E-3445-93FE-E8153FACE683}"/>
              </a:ext>
            </a:extLst>
          </p:cNvPr>
          <p:cNvSpPr txBox="1"/>
          <p:nvPr/>
        </p:nvSpPr>
        <p:spPr>
          <a:xfrm>
            <a:off x="6167435" y="4024322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B:  Food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878281-72BB-9E46-AEC1-B06A706B183E}"/>
              </a:ext>
            </a:extLst>
          </p:cNvPr>
          <p:cNvSpPr txBox="1"/>
          <p:nvPr/>
        </p:nvSpPr>
        <p:spPr>
          <a:xfrm>
            <a:off x="6176955" y="4476762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C:  Drinks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84E13E-5920-C64A-8C5D-3FD2C10FF013}"/>
              </a:ext>
            </a:extLst>
          </p:cNvPr>
          <p:cNvSpPr/>
          <p:nvPr/>
        </p:nvSpPr>
        <p:spPr>
          <a:xfrm>
            <a:off x="6577010" y="4995586"/>
            <a:ext cx="1347790" cy="4286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445787-1C86-0F46-A1D2-B13E6D31EF5F}"/>
              </a:ext>
            </a:extLst>
          </p:cNvPr>
          <p:cNvSpPr txBox="1"/>
          <p:nvPr/>
        </p:nvSpPr>
        <p:spPr>
          <a:xfrm>
            <a:off x="6172190" y="4929206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D:  Snacks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50B187-47B2-0E43-9AB6-E460ADC66D03}"/>
              </a:ext>
            </a:extLst>
          </p:cNvPr>
          <p:cNvSpPr txBox="1"/>
          <p:nvPr/>
        </p:nvSpPr>
        <p:spPr>
          <a:xfrm>
            <a:off x="6167424" y="5381653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E:  Others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1B44A8-429C-5948-A015-FA8DD9A6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Let’s look at another chart.</a:t>
            </a:r>
          </a:p>
        </p:txBody>
      </p:sp>
    </p:spTree>
    <p:extLst>
      <p:ext uri="{BB962C8B-B14F-4D97-AF65-F5344CB8AC3E}">
        <p14:creationId xmlns:p14="http://schemas.microsoft.com/office/powerpoint/2010/main" val="77593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 animBg="1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B44A8-429C-5948-A015-FA8DD9A6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JP" b="1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478F0-9FEF-0848-AEC8-A484BF5E8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B38E8-2C61-BE44-9E21-80AA831A5B06}"/>
              </a:ext>
            </a:extLst>
          </p:cNvPr>
          <p:cNvSpPr txBox="1"/>
          <p:nvPr/>
        </p:nvSpPr>
        <p:spPr>
          <a:xfrm>
            <a:off x="6172200" y="1825625"/>
            <a:ext cx="5181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sz="3200" dirty="0"/>
              <a:t>Most customers buy snacks when they visit Ms. Kitamura’s store.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DADDA8-9E7E-734A-A16F-66AAFE1F3830}"/>
              </a:ext>
            </a:extLst>
          </p:cNvPr>
          <p:cNvSpPr txBox="1"/>
          <p:nvPr/>
        </p:nvSpPr>
        <p:spPr>
          <a:xfrm>
            <a:off x="6334122" y="3754244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What should Ms. Kitamura do?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54BD98-DE8E-3445-93FE-E8153FACE683}"/>
              </a:ext>
            </a:extLst>
          </p:cNvPr>
          <p:cNvSpPr txBox="1"/>
          <p:nvPr/>
        </p:nvSpPr>
        <p:spPr>
          <a:xfrm>
            <a:off x="6334122" y="4412605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/>
              <a:t>She should __________________.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9DA413-1874-0C4B-B8F7-B3CFB9DBA745}"/>
              </a:ext>
            </a:extLst>
          </p:cNvPr>
          <p:cNvSpPr txBox="1"/>
          <p:nvPr/>
        </p:nvSpPr>
        <p:spPr>
          <a:xfrm>
            <a:off x="8281987" y="4412605"/>
            <a:ext cx="3071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add more snacks</a:t>
            </a:r>
            <a:endParaRPr lang="en-JP" sz="2800" b="1" i="1" dirty="0"/>
          </a:p>
        </p:txBody>
      </p:sp>
      <p:graphicFrame>
        <p:nvGraphicFramePr>
          <p:cNvPr id="13" name="Content Placeholder 6">
            <a:extLst>
              <a:ext uri="{FF2B5EF4-FFF2-40B4-BE49-F238E27FC236}">
                <a16:creationId xmlns:a16="http://schemas.microsoft.com/office/drawing/2014/main" id="{5D070FC4-99E4-6742-AE01-BA7555B0180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42118637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64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B44A8-429C-5948-A015-FA8DD9A6C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b="1" dirty="0">
                <a:latin typeface="+mn-lt"/>
              </a:rPr>
              <a:t>Let’s look at one more chart.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478F0-9FEF-0848-AEC8-A484BF5E85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JP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B38E8-2C61-BE44-9E21-80AA831A5B06}"/>
              </a:ext>
            </a:extLst>
          </p:cNvPr>
          <p:cNvSpPr txBox="1"/>
          <p:nvPr/>
        </p:nvSpPr>
        <p:spPr>
          <a:xfrm>
            <a:off x="6172200" y="1825625"/>
            <a:ext cx="5181600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sz="3200" dirty="0"/>
              <a:t>Do customers visit Ms. Kitamura’s store more often on weekdays or on weekends?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B7B6EB2-4544-2B41-B536-519493A3D8D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06265043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012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590</Words>
  <Application>Microsoft Macintosh PowerPoint</Application>
  <PresentationFormat>Widescreen</PresentationFormat>
  <Paragraphs>80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Help the Store!</vt:lpstr>
      <vt:lpstr>This is Ms. Kitamura.</vt:lpstr>
      <vt:lpstr>Let’s look at some charts.</vt:lpstr>
      <vt:lpstr>PowerPoint Presentation</vt:lpstr>
      <vt:lpstr>PowerPoint Presentation</vt:lpstr>
      <vt:lpstr>PowerPoint Presentation</vt:lpstr>
      <vt:lpstr>Let’s look at another chart.</vt:lpstr>
      <vt:lpstr>PowerPoint Presentation</vt:lpstr>
      <vt:lpstr>Let’s look at one more chart.</vt:lpstr>
      <vt:lpstr>PowerPoint Presentation</vt:lpstr>
      <vt:lpstr>Let’s Think</vt:lpstr>
      <vt:lpstr>Let’s Think</vt:lpstr>
      <vt:lpstr>Ms. Kitamura has a problem. What is it?</vt:lpstr>
      <vt:lpstr>What should Ms. Kitamura do about her problem?</vt:lpstr>
      <vt:lpstr>Now let’s think about your life.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 the Store!</dc:title>
  <dc:creator>elliot carson</dc:creator>
  <cp:lastModifiedBy>elliot carson</cp:lastModifiedBy>
  <cp:revision>41</cp:revision>
  <dcterms:created xsi:type="dcterms:W3CDTF">2021-01-05T00:57:02Z</dcterms:created>
  <dcterms:modified xsi:type="dcterms:W3CDTF">2021-01-12T04:48:33Z</dcterms:modified>
</cp:coreProperties>
</file>