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66" r:id="rId5"/>
    <p:sldId id="262" r:id="rId6"/>
    <p:sldId id="267" r:id="rId7"/>
    <p:sldId id="268" r:id="rId8"/>
    <p:sldId id="269" r:id="rId9"/>
    <p:sldId id="270" r:id="rId10"/>
    <p:sldId id="271" r:id="rId11"/>
    <p:sldId id="272" r:id="rId12"/>
    <p:sldId id="27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69B2"/>
    <a:srgbClr val="174F85"/>
    <a:srgbClr val="5D7695"/>
    <a:srgbClr val="6480A2"/>
    <a:srgbClr val="6986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344" y="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2847-A544-E54A-8F3F-34ECEB49707A}" type="datetimeFigureOut">
              <a:rPr lang="en-US" smtClean="0"/>
              <a:t>6/23/20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97A41-DFDC-D54A-A51D-651DDDEF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267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2847-A544-E54A-8F3F-34ECEB49707A}" type="datetimeFigureOut">
              <a:rPr lang="en-US" smtClean="0"/>
              <a:t>6/23/20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97A41-DFDC-D54A-A51D-651DDDEF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095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2847-A544-E54A-8F3F-34ECEB49707A}" type="datetimeFigureOut">
              <a:rPr lang="en-US" smtClean="0"/>
              <a:t>6/23/20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97A41-DFDC-D54A-A51D-651DDDEF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739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2847-A544-E54A-8F3F-34ECEB49707A}" type="datetimeFigureOut">
              <a:rPr lang="en-US" smtClean="0"/>
              <a:t>6/23/20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97A41-DFDC-D54A-A51D-651DDDEF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446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2847-A544-E54A-8F3F-34ECEB49707A}" type="datetimeFigureOut">
              <a:rPr lang="en-US" smtClean="0"/>
              <a:t>6/23/20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97A41-DFDC-D54A-A51D-651DDDEF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53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2847-A544-E54A-8F3F-34ECEB49707A}" type="datetimeFigureOut">
              <a:rPr lang="en-US" smtClean="0"/>
              <a:t>6/23/20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97A41-DFDC-D54A-A51D-651DDDEF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067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2847-A544-E54A-8F3F-34ECEB49707A}" type="datetimeFigureOut">
              <a:rPr lang="en-US" smtClean="0"/>
              <a:t>6/23/20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97A41-DFDC-D54A-A51D-651DDDEF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287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2847-A544-E54A-8F3F-34ECEB49707A}" type="datetimeFigureOut">
              <a:rPr lang="en-US" smtClean="0"/>
              <a:t>6/23/20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97A41-DFDC-D54A-A51D-651DDDEF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471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2847-A544-E54A-8F3F-34ECEB49707A}" type="datetimeFigureOut">
              <a:rPr lang="en-US" smtClean="0"/>
              <a:t>6/23/20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97A41-DFDC-D54A-A51D-651DDDEF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025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2847-A544-E54A-8F3F-34ECEB49707A}" type="datetimeFigureOut">
              <a:rPr lang="en-US" smtClean="0"/>
              <a:t>6/23/20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97A41-DFDC-D54A-A51D-651DDDEF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51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2847-A544-E54A-8F3F-34ECEB49707A}" type="datetimeFigureOut">
              <a:rPr lang="en-US" smtClean="0"/>
              <a:t>6/23/20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97A41-DFDC-D54A-A51D-651DDDEF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55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22847-A544-E54A-8F3F-34ECEB49707A}" type="datetimeFigureOut">
              <a:rPr lang="en-US" smtClean="0"/>
              <a:t>6/23/20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97A41-DFDC-D54A-A51D-651DDDEF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236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 l="-89852" r="-89852"/>
          <a:stretch>
            <a:fillRect/>
          </a:stretch>
        </p:blipFill>
        <p:spPr>
          <a:xfrm>
            <a:off x="-2561599" y="1227127"/>
            <a:ext cx="10238668" cy="5630873"/>
          </a:xfrm>
        </p:spPr>
      </p:pic>
      <p:sp>
        <p:nvSpPr>
          <p:cNvPr id="20" name="Oval Callout 19"/>
          <p:cNvSpPr/>
          <p:nvPr/>
        </p:nvSpPr>
        <p:spPr>
          <a:xfrm>
            <a:off x="4238420" y="1834477"/>
            <a:ext cx="4794981" cy="3511814"/>
          </a:xfrm>
          <a:prstGeom prst="wedgeEllipseCallout">
            <a:avLst>
              <a:gd name="adj1" fmla="val -54793"/>
              <a:gd name="adj2" fmla="val 4847"/>
            </a:avLst>
          </a:prstGeom>
          <a:solidFill>
            <a:srgbClr val="FFFFFF"/>
          </a:solidFill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Let’s see what Keisuke says.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9" name="Oval Callout 18"/>
          <p:cNvSpPr/>
          <p:nvPr/>
        </p:nvSpPr>
        <p:spPr>
          <a:xfrm>
            <a:off x="4238420" y="1834477"/>
            <a:ext cx="4794981" cy="3511814"/>
          </a:xfrm>
          <a:prstGeom prst="wedgeEllipseCallout">
            <a:avLst>
              <a:gd name="adj1" fmla="val -54793"/>
              <a:gd name="adj2" fmla="val 4847"/>
            </a:avLst>
          </a:prstGeom>
          <a:solidFill>
            <a:srgbClr val="FFFFFF"/>
          </a:solidFill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Do you know their names?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27127"/>
          </a:xfrm>
        </p:spPr>
        <p:txBody>
          <a:bodyPr/>
          <a:lstStyle/>
          <a:p>
            <a:r>
              <a:rPr lang="en-US" b="1" dirty="0" smtClean="0"/>
              <a:t>Let’s look at a LINE chat.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98402" y="1856681"/>
            <a:ext cx="2241040" cy="18379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93821" y="2312339"/>
            <a:ext cx="318046" cy="28692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17781" y="2883870"/>
            <a:ext cx="1597951" cy="23186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498930" y="3404599"/>
            <a:ext cx="1235803" cy="26993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494349" y="3919998"/>
            <a:ext cx="2444356" cy="57471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04039" y="4771579"/>
            <a:ext cx="1392900" cy="57471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517781" y="5638799"/>
            <a:ext cx="1764468" cy="24864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517781" y="6094030"/>
            <a:ext cx="1935717" cy="57471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8" name="Oval Callout 17"/>
          <p:cNvSpPr/>
          <p:nvPr/>
        </p:nvSpPr>
        <p:spPr>
          <a:xfrm>
            <a:off x="4238420" y="1840693"/>
            <a:ext cx="4794981" cy="3505598"/>
          </a:xfrm>
          <a:prstGeom prst="wedgeEllipseCallout">
            <a:avLst>
              <a:gd name="adj1" fmla="val -54793"/>
              <a:gd name="adj2" fmla="val 4847"/>
            </a:avLst>
          </a:prstGeom>
          <a:solidFill>
            <a:srgbClr val="FFFFFF"/>
          </a:solidFill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How many people do you see?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4238420" y="1834477"/>
            <a:ext cx="4794981" cy="3511814"/>
          </a:xfrm>
          <a:prstGeom prst="wedgeEllipseCallout">
            <a:avLst>
              <a:gd name="adj1" fmla="val -54793"/>
              <a:gd name="adj2" fmla="val 4847"/>
            </a:avLst>
          </a:prstGeom>
          <a:solidFill>
            <a:srgbClr val="FFFFFF"/>
          </a:solidFill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764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274638"/>
            <a:ext cx="8853714" cy="1143000"/>
          </a:xfrm>
        </p:spPr>
        <p:txBody>
          <a:bodyPr>
            <a:normAutofit/>
          </a:bodyPr>
          <a:lstStyle/>
          <a:p>
            <a:pPr marL="0" indent="0"/>
            <a:r>
              <a:rPr lang="en-US" b="1" dirty="0" smtClean="0"/>
              <a:t>Talk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" y="1600200"/>
            <a:ext cx="8853714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Let’s have conversation.</a:t>
            </a:r>
            <a:endParaRPr lang="en-US" sz="4400" b="1" dirty="0"/>
          </a:p>
        </p:txBody>
      </p:sp>
      <p:sp>
        <p:nvSpPr>
          <p:cNvPr id="5" name="Rectangle 4"/>
          <p:cNvSpPr/>
          <p:nvPr/>
        </p:nvSpPr>
        <p:spPr>
          <a:xfrm>
            <a:off x="127000" y="1697038"/>
            <a:ext cx="8853714" cy="64633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3600" b="1" dirty="0" smtClean="0"/>
              <a:t>A:  What </a:t>
            </a:r>
            <a:r>
              <a:rPr lang="en-US" sz="3600" b="1" dirty="0"/>
              <a:t>do you want for your birthday?</a:t>
            </a:r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127000" y="2303013"/>
            <a:ext cx="8853714" cy="64633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3600" i="1" dirty="0" smtClean="0"/>
              <a:t>B:  I want </a:t>
            </a:r>
            <a:r>
              <a:rPr lang="en-US" sz="3600" i="1" dirty="0" smtClean="0"/>
              <a:t>(a new watch) </a:t>
            </a:r>
            <a:r>
              <a:rPr lang="en-US" sz="3600" i="1" dirty="0" smtClean="0"/>
              <a:t>.</a:t>
            </a:r>
            <a:endParaRPr lang="en-US" sz="3600" i="1" dirty="0"/>
          </a:p>
        </p:txBody>
      </p:sp>
      <p:sp>
        <p:nvSpPr>
          <p:cNvPr id="7" name="Rectangle 6"/>
          <p:cNvSpPr/>
          <p:nvPr/>
        </p:nvSpPr>
        <p:spPr>
          <a:xfrm>
            <a:off x="127000" y="2883589"/>
            <a:ext cx="8853714" cy="64633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3600" b="1" dirty="0" smtClean="0"/>
              <a:t>A:  What a </a:t>
            </a:r>
            <a:r>
              <a:rPr lang="en-US" sz="3600" b="1" dirty="0" smtClean="0"/>
              <a:t>(wonderful) present!</a:t>
            </a:r>
            <a:endParaRPr lang="en-US" sz="3600" dirty="0"/>
          </a:p>
        </p:txBody>
      </p:sp>
      <p:sp>
        <p:nvSpPr>
          <p:cNvPr id="8" name="Rectangle 7"/>
          <p:cNvSpPr/>
          <p:nvPr/>
        </p:nvSpPr>
        <p:spPr>
          <a:xfrm>
            <a:off x="127000" y="3515405"/>
            <a:ext cx="8853714" cy="64633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3600" i="1" dirty="0" smtClean="0"/>
              <a:t>B:  How about you?</a:t>
            </a:r>
            <a:endParaRPr lang="en-US" sz="3600" i="1" dirty="0"/>
          </a:p>
        </p:txBody>
      </p:sp>
      <p:sp>
        <p:nvSpPr>
          <p:cNvPr id="9" name="Rectangle 8"/>
          <p:cNvSpPr/>
          <p:nvPr/>
        </p:nvSpPr>
        <p:spPr>
          <a:xfrm>
            <a:off x="127000" y="4154479"/>
            <a:ext cx="8853714" cy="64633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3600" b="1" dirty="0" smtClean="0"/>
              <a:t>A:  I </a:t>
            </a:r>
            <a:r>
              <a:rPr lang="en-US" sz="3600" b="1" dirty="0" smtClean="0"/>
              <a:t>want (some new clothes) </a:t>
            </a:r>
            <a:r>
              <a:rPr lang="en-US" sz="3600" b="1" dirty="0" smtClean="0"/>
              <a:t>.</a:t>
            </a:r>
            <a:endParaRPr lang="en-US" sz="3600" dirty="0"/>
          </a:p>
        </p:txBody>
      </p:sp>
      <p:sp>
        <p:nvSpPr>
          <p:cNvPr id="10" name="Rectangle 9"/>
          <p:cNvSpPr/>
          <p:nvPr/>
        </p:nvSpPr>
        <p:spPr>
          <a:xfrm>
            <a:off x="127000" y="4788109"/>
            <a:ext cx="8853714" cy="64633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3600" i="1" dirty="0" smtClean="0"/>
              <a:t>B:  How </a:t>
            </a:r>
            <a:r>
              <a:rPr lang="en-US" sz="3600" i="1" smtClean="0"/>
              <a:t>(nice)</a:t>
            </a:r>
            <a:r>
              <a:rPr lang="en-US" sz="3600" i="1" dirty="0" smtClean="0"/>
              <a:t>!</a:t>
            </a:r>
            <a:endParaRPr lang="en-US" sz="3600" i="1" dirty="0"/>
          </a:p>
        </p:txBody>
      </p:sp>
      <p:sp>
        <p:nvSpPr>
          <p:cNvPr id="11" name="Rectangle 10"/>
          <p:cNvSpPr/>
          <p:nvPr/>
        </p:nvSpPr>
        <p:spPr>
          <a:xfrm>
            <a:off x="127000" y="5434440"/>
            <a:ext cx="8853714" cy="64633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3600" b="1" dirty="0" smtClean="0"/>
              <a:t>A:  Thanks.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69891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Listen and Write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800"/>
            <a:ext cx="8229600" cy="48053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Next, let’s listen to two people talk about their birthdays. </a:t>
            </a:r>
            <a:r>
              <a:rPr lang="en-US" i="1" u="sng" dirty="0" smtClean="0"/>
              <a:t>What do they want?</a:t>
            </a:r>
            <a:endParaRPr lang="en-US" dirty="0" smtClean="0"/>
          </a:p>
          <a:p>
            <a:pPr marL="0" indent="0">
              <a:buNone/>
            </a:pPr>
            <a:endParaRPr lang="en-US" sz="800" dirty="0"/>
          </a:p>
          <a:p>
            <a:pPr marL="0" indent="0" algn="ctr">
              <a:buNone/>
            </a:pPr>
            <a:r>
              <a:rPr lang="en-US" dirty="0" smtClean="0"/>
              <a:t>Please write a memo on p. 7 of your textbook.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1643" y="3111500"/>
            <a:ext cx="6379028" cy="372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728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994480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4594" y="312364"/>
            <a:ext cx="8731410" cy="6087264"/>
          </a:xfrm>
          <a:prstGeom prst="rect">
            <a:avLst/>
          </a:prstGeom>
          <a:solidFill>
            <a:srgbClr val="5D7695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Content Placeholder 7"/>
          <p:cNvPicPr>
            <a:picLocks noChangeAspect="1"/>
          </p:cNvPicPr>
          <p:nvPr/>
        </p:nvPicPr>
        <p:blipFill rotWithShape="1">
          <a:blip r:embed="rId2"/>
          <a:srcRect l="-89852" r="-89852" b="82036"/>
          <a:stretch/>
        </p:blipFill>
        <p:spPr>
          <a:xfrm>
            <a:off x="-7055613" y="279400"/>
            <a:ext cx="23220104" cy="2362200"/>
          </a:xfrm>
          <a:prstGeom prst="rect">
            <a:avLst/>
          </a:prstGeom>
        </p:spPr>
      </p:pic>
      <p:pic>
        <p:nvPicPr>
          <p:cNvPr id="12" name="Content Placeholder 7"/>
          <p:cNvPicPr>
            <a:picLocks noChangeAspect="1"/>
          </p:cNvPicPr>
          <p:nvPr/>
        </p:nvPicPr>
        <p:blipFill rotWithShape="1">
          <a:blip r:embed="rId2"/>
          <a:srcRect l="-89852" t="17858" r="-89852" b="71905"/>
          <a:stretch/>
        </p:blipFill>
        <p:spPr>
          <a:xfrm>
            <a:off x="-7055613" y="2628900"/>
            <a:ext cx="23220104" cy="1346200"/>
          </a:xfrm>
          <a:prstGeom prst="rect">
            <a:avLst/>
          </a:prstGeom>
        </p:spPr>
      </p:pic>
      <p:pic>
        <p:nvPicPr>
          <p:cNvPr id="13" name="Content Placeholder 7"/>
          <p:cNvPicPr>
            <a:picLocks noChangeAspect="1"/>
          </p:cNvPicPr>
          <p:nvPr/>
        </p:nvPicPr>
        <p:blipFill rotWithShape="1">
          <a:blip r:embed="rId2"/>
          <a:srcRect l="-89852" t="27429" r="-89852" b="62430"/>
          <a:stretch/>
        </p:blipFill>
        <p:spPr>
          <a:xfrm>
            <a:off x="-7055613" y="3886200"/>
            <a:ext cx="23220104" cy="1333500"/>
          </a:xfrm>
          <a:prstGeom prst="rect">
            <a:avLst/>
          </a:prstGeom>
        </p:spPr>
      </p:pic>
      <p:pic>
        <p:nvPicPr>
          <p:cNvPr id="14" name="Content Placeholder 7"/>
          <p:cNvPicPr>
            <a:picLocks noChangeAspect="1"/>
          </p:cNvPicPr>
          <p:nvPr/>
        </p:nvPicPr>
        <p:blipFill rotWithShape="1">
          <a:blip r:embed="rId2"/>
          <a:srcRect l="-89852" t="37570" r="-89852" b="53457"/>
          <a:stretch/>
        </p:blipFill>
        <p:spPr>
          <a:xfrm>
            <a:off x="-7055613" y="5219700"/>
            <a:ext cx="23220104" cy="1179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62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When is </a:t>
            </a:r>
            <a:r>
              <a:rPr lang="en-US" b="1" dirty="0" err="1" smtClean="0"/>
              <a:t>Shun’s</a:t>
            </a:r>
            <a:r>
              <a:rPr lang="en-US" b="1" dirty="0" smtClean="0"/>
              <a:t> birthday?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7389236"/>
              </p:ext>
            </p:extLst>
          </p:nvPr>
        </p:nvGraphicFramePr>
        <p:xfrm>
          <a:off x="457200" y="1723165"/>
          <a:ext cx="8229599" cy="4577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/>
                <a:gridCol w="1175657"/>
                <a:gridCol w="1072042"/>
                <a:gridCol w="1326444"/>
                <a:gridCol w="1128485"/>
                <a:gridCol w="1175657"/>
                <a:gridCol w="11756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Wednesday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Thursday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Friday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Saturday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</a:t>
                      </a:r>
                    </a:p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10.</a:t>
                      </a:r>
                    </a:p>
                    <a:p>
                      <a:pPr algn="ctr"/>
                      <a:r>
                        <a:rPr lang="en-US" sz="3200" b="1" dirty="0" smtClean="0">
                          <a:solidFill>
                            <a:srgbClr val="FF0000"/>
                          </a:solidFill>
                        </a:rPr>
                        <a:t>Today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17.</a:t>
                      </a:r>
                    </a:p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19.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20.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6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23.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24.</a:t>
                      </a:r>
                    </a:p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30.</a:t>
                      </a:r>
                    </a:p>
                    <a:p>
                      <a:pPr algn="ctr"/>
                      <a:endParaRPr lang="en-US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317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4594" y="312364"/>
            <a:ext cx="8731410" cy="6087264"/>
          </a:xfrm>
          <a:prstGeom prst="rect">
            <a:avLst/>
          </a:prstGeom>
          <a:solidFill>
            <a:srgbClr val="5D7695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8" name="Content Placeholder 7"/>
          <p:cNvPicPr>
            <a:picLocks noChangeAspect="1"/>
          </p:cNvPicPr>
          <p:nvPr/>
        </p:nvPicPr>
        <p:blipFill rotWithShape="1">
          <a:blip r:embed="rId2"/>
          <a:srcRect l="-89852" r="-89852" b="82036"/>
          <a:stretch/>
        </p:blipFill>
        <p:spPr>
          <a:xfrm>
            <a:off x="-7055613" y="304800"/>
            <a:ext cx="23220104" cy="2362200"/>
          </a:xfrm>
          <a:prstGeom prst="rect">
            <a:avLst/>
          </a:prstGeom>
        </p:spPr>
      </p:pic>
      <p:pic>
        <p:nvPicPr>
          <p:cNvPr id="19" name="Content Placeholder 7"/>
          <p:cNvPicPr>
            <a:picLocks noChangeAspect="1"/>
          </p:cNvPicPr>
          <p:nvPr/>
        </p:nvPicPr>
        <p:blipFill rotWithShape="1">
          <a:blip r:embed="rId2"/>
          <a:srcRect l="-89852" t="17858" r="-89852" b="71905"/>
          <a:stretch/>
        </p:blipFill>
        <p:spPr>
          <a:xfrm>
            <a:off x="-7055613" y="2654300"/>
            <a:ext cx="23220104" cy="1346200"/>
          </a:xfrm>
          <a:prstGeom prst="rect">
            <a:avLst/>
          </a:prstGeom>
        </p:spPr>
      </p:pic>
      <p:pic>
        <p:nvPicPr>
          <p:cNvPr id="20" name="Content Placeholder 7"/>
          <p:cNvPicPr>
            <a:picLocks noChangeAspect="1"/>
          </p:cNvPicPr>
          <p:nvPr/>
        </p:nvPicPr>
        <p:blipFill rotWithShape="1">
          <a:blip r:embed="rId2"/>
          <a:srcRect l="-89852" t="27429" r="-89852" b="62430"/>
          <a:stretch/>
        </p:blipFill>
        <p:spPr>
          <a:xfrm>
            <a:off x="-7055613" y="3911600"/>
            <a:ext cx="23220104" cy="1333500"/>
          </a:xfrm>
          <a:prstGeom prst="rect">
            <a:avLst/>
          </a:prstGeom>
        </p:spPr>
      </p:pic>
      <p:pic>
        <p:nvPicPr>
          <p:cNvPr id="21" name="Content Placeholder 7"/>
          <p:cNvPicPr>
            <a:picLocks noChangeAspect="1"/>
          </p:cNvPicPr>
          <p:nvPr/>
        </p:nvPicPr>
        <p:blipFill rotWithShape="1">
          <a:blip r:embed="rId2"/>
          <a:srcRect l="-89852" t="37570" r="-89852" b="53457"/>
          <a:stretch/>
        </p:blipFill>
        <p:spPr>
          <a:xfrm>
            <a:off x="-7055613" y="5232400"/>
            <a:ext cx="23220104" cy="11799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4044" y="274264"/>
            <a:ext cx="8650965" cy="11387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 smtClean="0"/>
              <a:t>Let’s look at this conversation</a:t>
            </a:r>
          </a:p>
          <a:p>
            <a:pPr algn="ctr"/>
            <a:r>
              <a:rPr lang="en-US" sz="3400" b="1" dirty="0" smtClean="0"/>
              <a:t> one more time.</a:t>
            </a:r>
            <a:endParaRPr lang="en-US" sz="3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090347" y="1684652"/>
            <a:ext cx="5135954" cy="6208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52247" y="4188297"/>
            <a:ext cx="3996061" cy="6208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052247" y="5421382"/>
            <a:ext cx="2953229" cy="6208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090347" y="2934069"/>
            <a:ext cx="790353" cy="6208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64044" y="286964"/>
            <a:ext cx="8650965" cy="11079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600" b="1" dirty="0" smtClean="0"/>
          </a:p>
          <a:p>
            <a:pPr algn="ctr"/>
            <a:r>
              <a:rPr lang="en-US" sz="3400" b="1" dirty="0" smtClean="0"/>
              <a:t>Let’s </a:t>
            </a:r>
            <a:r>
              <a:rPr lang="en-US" sz="3400" b="1" dirty="0" smtClean="0"/>
              <a:t>continue.</a:t>
            </a:r>
          </a:p>
          <a:p>
            <a:pPr algn="ctr"/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39716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44500" y="269381"/>
            <a:ext cx="8089773" cy="5948857"/>
          </a:xfrm>
          <a:prstGeom prst="rect">
            <a:avLst/>
          </a:prstGeom>
          <a:solidFill>
            <a:srgbClr val="5D7695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6048"/>
            <a:ext cx="8229600" cy="159368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1" name="Content Placeholder 3"/>
          <p:cNvPicPr>
            <a:picLocks noChangeAspect="1"/>
          </p:cNvPicPr>
          <p:nvPr/>
        </p:nvPicPr>
        <p:blipFill rotWithShape="1">
          <a:blip r:embed="rId2"/>
          <a:srcRect l="-110514" t="74447" r="-110514" b="12838"/>
          <a:stretch/>
        </p:blipFill>
        <p:spPr>
          <a:xfrm>
            <a:off x="-7202423" y="4584700"/>
            <a:ext cx="23360068" cy="1633538"/>
          </a:xfrm>
          <a:prstGeom prst="rect">
            <a:avLst/>
          </a:prstGeom>
        </p:spPr>
      </p:pic>
      <p:pic>
        <p:nvPicPr>
          <p:cNvPr id="12" name="Content Placeholder 3"/>
          <p:cNvPicPr>
            <a:picLocks noChangeAspect="1"/>
          </p:cNvPicPr>
          <p:nvPr/>
        </p:nvPicPr>
        <p:blipFill rotWithShape="1">
          <a:blip r:embed="rId2"/>
          <a:srcRect l="-110514" t="66045" r="-110514" b="25553"/>
          <a:stretch/>
        </p:blipFill>
        <p:spPr>
          <a:xfrm>
            <a:off x="-7202423" y="3505200"/>
            <a:ext cx="23360068" cy="1079500"/>
          </a:xfrm>
          <a:prstGeom prst="rect">
            <a:avLst/>
          </a:prstGeom>
        </p:spPr>
      </p:pic>
      <p:pic>
        <p:nvPicPr>
          <p:cNvPr id="13" name="Content Placeholder 3"/>
          <p:cNvPicPr>
            <a:picLocks noChangeAspect="1"/>
          </p:cNvPicPr>
          <p:nvPr/>
        </p:nvPicPr>
        <p:blipFill rotWithShape="1">
          <a:blip r:embed="rId2"/>
          <a:srcRect l="-110514" t="53094" r="-110514" b="33956"/>
          <a:stretch/>
        </p:blipFill>
        <p:spPr>
          <a:xfrm>
            <a:off x="-7202423" y="1841500"/>
            <a:ext cx="23360068" cy="1663700"/>
          </a:xfrm>
          <a:prstGeom prst="rect">
            <a:avLst/>
          </a:prstGeom>
        </p:spPr>
      </p:pic>
      <p:pic>
        <p:nvPicPr>
          <p:cNvPr id="14" name="Content Placeholder 3"/>
          <p:cNvPicPr>
            <a:picLocks noChangeAspect="1"/>
          </p:cNvPicPr>
          <p:nvPr/>
        </p:nvPicPr>
        <p:blipFill rotWithShape="1">
          <a:blip r:embed="rId2"/>
          <a:srcRect l="-110514" t="40898" r="-110514" b="46906"/>
          <a:stretch/>
        </p:blipFill>
        <p:spPr>
          <a:xfrm>
            <a:off x="-7202423" y="274638"/>
            <a:ext cx="23360068" cy="1566862"/>
          </a:xfrm>
          <a:prstGeom prst="rect">
            <a:avLst/>
          </a:prstGeom>
        </p:spPr>
      </p:pic>
      <p:sp>
        <p:nvSpPr>
          <p:cNvPr id="10" name="Explosion 2 9"/>
          <p:cNvSpPr/>
          <p:nvPr/>
        </p:nvSpPr>
        <p:spPr>
          <a:xfrm>
            <a:off x="153950" y="0"/>
            <a:ext cx="8826478" cy="6747360"/>
          </a:xfrm>
          <a:prstGeom prst="irregularSeal2">
            <a:avLst/>
          </a:prstGeom>
          <a:solidFill>
            <a:srgbClr val="FF0000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Uh oh! There is a problem.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10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is the problem?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6002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A:  Shun joins the chat.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2909485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B:  </a:t>
            </a:r>
            <a:r>
              <a:rPr lang="en-US" sz="4800" b="1" dirty="0"/>
              <a:t>Shun </a:t>
            </a:r>
            <a:r>
              <a:rPr lang="en-US" sz="4800" b="1" dirty="0" smtClean="0"/>
              <a:t>doesn’t like tennis.</a:t>
            </a:r>
            <a:endParaRPr lang="en-US" sz="4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82346" y="4344515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C</a:t>
            </a:r>
            <a:r>
              <a:rPr lang="en-US" sz="4800" b="1" dirty="0" smtClean="0"/>
              <a:t>:  They don’t know the date of </a:t>
            </a:r>
          </a:p>
          <a:p>
            <a:r>
              <a:rPr lang="en-US" sz="4800" b="1" dirty="0"/>
              <a:t> </a:t>
            </a:r>
            <a:r>
              <a:rPr lang="en-US" sz="4800" b="1" dirty="0" smtClean="0"/>
              <a:t>     </a:t>
            </a:r>
            <a:r>
              <a:rPr lang="en-US" sz="4800" b="1" dirty="0" err="1" smtClean="0"/>
              <a:t>Shun’s</a:t>
            </a:r>
            <a:r>
              <a:rPr lang="en-US" sz="4800" b="1" dirty="0" smtClean="0"/>
              <a:t> birthday.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1170177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10515" r="-110515"/>
          <a:stretch>
            <a:fillRect/>
          </a:stretch>
        </p:blipFill>
        <p:spPr>
          <a:xfrm>
            <a:off x="-1817622" y="1"/>
            <a:ext cx="12478673" cy="6862790"/>
          </a:xfrm>
        </p:spPr>
      </p:pic>
      <p:sp>
        <p:nvSpPr>
          <p:cNvPr id="5" name="TextBox 4"/>
          <p:cNvSpPr txBox="1"/>
          <p:nvPr/>
        </p:nvSpPr>
        <p:spPr>
          <a:xfrm>
            <a:off x="1119031" y="2023524"/>
            <a:ext cx="7066247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 cmpd="sng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n w="28575" cmpd="sng">
                  <a:solidFill>
                    <a:srgbClr val="000000"/>
                  </a:solidFill>
                </a:ln>
                <a:solidFill>
                  <a:schemeClr val="bg1"/>
                </a:solidFill>
              </a:rPr>
              <a:t>A:  Shun joins the chat.</a:t>
            </a:r>
          </a:p>
        </p:txBody>
      </p:sp>
      <p:sp>
        <p:nvSpPr>
          <p:cNvPr id="6" name="Circular Arrow 5"/>
          <p:cNvSpPr/>
          <p:nvPr/>
        </p:nvSpPr>
        <p:spPr>
          <a:xfrm rot="5400000">
            <a:off x="3906765" y="1391468"/>
            <a:ext cx="4861702" cy="5927081"/>
          </a:xfrm>
          <a:prstGeom prst="circularArrow">
            <a:avLst>
              <a:gd name="adj1" fmla="val 12500"/>
              <a:gd name="adj2" fmla="val 1068575"/>
              <a:gd name="adj3" fmla="val 20457681"/>
              <a:gd name="adj4" fmla="val 14044979"/>
              <a:gd name="adj5" fmla="val 12500"/>
            </a:avLst>
          </a:prstGeom>
          <a:solidFill>
            <a:schemeClr val="bg1"/>
          </a:solidFill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21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177456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ln w="28575" cmpd="sng">
                  <a:noFill/>
                </a:ln>
              </a:rPr>
              <a:t>You are Shun. What message do you write to Keisuke, Emily, </a:t>
            </a:r>
            <a:r>
              <a:rPr lang="en-US" b="1" dirty="0" err="1">
                <a:ln w="28575" cmpd="sng">
                  <a:noFill/>
                </a:ln>
              </a:rPr>
              <a:t>Honoka</a:t>
            </a:r>
            <a:r>
              <a:rPr lang="en-US" b="1" dirty="0">
                <a:ln w="28575" cmpd="sng">
                  <a:noFill/>
                </a:ln>
              </a:rPr>
              <a:t>, and Shingo?</a:t>
            </a:r>
            <a:r>
              <a:rPr lang="en-US" dirty="0"/>
              <a:t/>
            </a:r>
            <a:br>
              <a:rPr lang="en-US" dirty="0"/>
            </a:br>
            <a:endParaRPr lang="en-US" b="1" dirty="0">
              <a:ln w="28575" cmpd="sng">
                <a:noFill/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2142384"/>
            <a:ext cx="822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1.  Hey, guys. I can see this chat.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71297" y="2760059"/>
            <a:ext cx="822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2</a:t>
            </a:r>
            <a:r>
              <a:rPr lang="en-US" sz="3200" dirty="0" smtClean="0"/>
              <a:t>.  Hey, guys. Thank you for thinking of me.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72821" y="3365159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3.  Hi, everyone. You’re right. I like tennis, but I </a:t>
            </a:r>
          </a:p>
          <a:p>
            <a:r>
              <a:rPr lang="en-US" sz="3200" dirty="0" smtClean="0"/>
              <a:t>     don’t need a new tennis racket.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72821" y="4403073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4.  Hi, everyone. I really want a new pencil case </a:t>
            </a:r>
          </a:p>
          <a:p>
            <a:r>
              <a:rPr lang="en-US" sz="3200" dirty="0" smtClean="0"/>
              <a:t>     for my birthday. 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74345" y="5410573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5</a:t>
            </a:r>
            <a:r>
              <a:rPr lang="en-US" sz="3200" dirty="0" smtClean="0"/>
              <a:t>.  Just say ‘Happy Birthday!’ to me and I will be  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 happy.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8538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Writing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2034"/>
            <a:ext cx="8229600" cy="4944129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Now it’s your turn. Please open your Bridge Textbook to page 7. Pretend you are Shun and write the final message to this chat.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75769" y="2828253"/>
            <a:ext cx="8507629" cy="58477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1.  Hey, guys. I can ________________.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75770" y="3357903"/>
            <a:ext cx="8507628" cy="58477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3200" dirty="0"/>
              <a:t>2</a:t>
            </a:r>
            <a:r>
              <a:rPr lang="en-US" sz="3200" dirty="0" smtClean="0"/>
              <a:t>.  Hey, guys. Thank you for _______________.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75769" y="3887553"/>
            <a:ext cx="8507630" cy="58477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3.  Hi, everyone. You’re right. I like ___________.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75769" y="4409892"/>
            <a:ext cx="8507628" cy="107721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514350" indent="-514350">
              <a:buAutoNum type="arabicPeriod" startAt="4"/>
            </a:pPr>
            <a:r>
              <a:rPr lang="en-US" sz="3200" dirty="0" smtClean="0"/>
              <a:t>Hi, everyone. I really want a _____________ for my birthday. 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75769" y="5446859"/>
            <a:ext cx="8507628" cy="107721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3200" dirty="0"/>
              <a:t>5</a:t>
            </a:r>
            <a:r>
              <a:rPr lang="en-US" sz="3200" dirty="0" smtClean="0"/>
              <a:t>.  Just _______________________ and I will be  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 happy.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94872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442</Words>
  <Application>Microsoft Macintosh PowerPoint</Application>
  <PresentationFormat>On-screen Show (4:3)</PresentationFormat>
  <Paragraphs>86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Let’s look at a LINE chat.</vt:lpstr>
      <vt:lpstr>PowerPoint Presentation</vt:lpstr>
      <vt:lpstr>When is Shun’s birthday?</vt:lpstr>
      <vt:lpstr>PowerPoint Presentation</vt:lpstr>
      <vt:lpstr>PowerPoint Presentation</vt:lpstr>
      <vt:lpstr>What is the problem?</vt:lpstr>
      <vt:lpstr>PowerPoint Presentation</vt:lpstr>
      <vt:lpstr>You are Shun. What message do you write to Keisuke, Emily, Honoka, and Shingo? </vt:lpstr>
      <vt:lpstr>Writing</vt:lpstr>
      <vt:lpstr>Talk</vt:lpstr>
      <vt:lpstr>Listen and Write</vt:lpstr>
      <vt:lpstr>PowerPoint Presentation</vt:lpstr>
    </vt:vector>
  </TitlesOfParts>
  <Company>BOXCAR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Let’s look at a LINE chat.</dc:title>
  <dc:creator>ELLIOT CARSON</dc:creator>
  <cp:lastModifiedBy>ELLIOT CARSON</cp:lastModifiedBy>
  <cp:revision>35</cp:revision>
  <dcterms:created xsi:type="dcterms:W3CDTF">2020-05-08T05:53:04Z</dcterms:created>
  <dcterms:modified xsi:type="dcterms:W3CDTF">2020-06-23T05:12:34Z</dcterms:modified>
</cp:coreProperties>
</file>