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70"/>
    <p:restoredTop sz="94648"/>
  </p:normalViewPr>
  <p:slideViewPr>
    <p:cSldViewPr snapToGrid="0" snapToObjects="1">
      <p:cViewPr varScale="1">
        <p:scale>
          <a:sx n="76" d="100"/>
          <a:sy n="76" d="100"/>
        </p:scale>
        <p:origin x="216" y="1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4AD02-B7F2-EB4A-BABF-B8D374A38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B77FF-ED81-794B-9D9C-B31BE863A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A3330-AED8-C14C-BEBD-6DC510B48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00C51-C098-A94C-B60C-FA83CEA9B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ED16B-F034-254B-9223-3B13A2CC0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10248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3128-7454-E94D-911F-1AF42E9B8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130CFB-96D5-B449-B80B-3667CCC74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0ED19-470F-DB4A-A1A2-F9254299A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9DE2C-A637-6D43-85C5-8441F8100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4A1AB-5916-544B-A224-175B37AE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25546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089D6-1F09-1B4A-BAB2-52773BA4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2A232-3BAE-0646-8626-E536EF0A84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CF577-E7AF-1C45-8EA7-D5B71DAC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66DD7-EF06-CB44-BD38-5FABF1168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F7756-C307-5046-878A-2E42229BE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9471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C58ED-4D37-A046-BE60-2967E82E6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0081A-5529-0947-AE86-6AC68E699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41A99-5DBF-7B42-AAA5-8A62EAD6B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60A5E-4CD7-854E-84D5-9D8627F68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F5803-C085-3742-900F-6C5797E0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5020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F003E-EC5F-7F4B-8EB6-D7F9C3F92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94D19-69C7-6740-8912-07A964E48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ECE50-E071-FC40-9CFE-3662BBCD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3278-04B8-B145-A11A-923B411A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FB168-2FFD-C547-B6F5-24297111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4864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F690-D6F0-B248-9367-0BD76ADF3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BF851-6ABB-9D4C-864D-477E65459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1035DC-2328-C54F-B4E3-1B95ADC62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FB4AB9-C493-EB40-B089-AB078ECBF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0753A-3FF1-374C-9C07-0875AC977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CC646-C5BF-D24E-BA33-4E1D18617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8164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68E2-B728-5141-B8DD-7EC55DFFD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F862F-4D76-DE4E-A607-2AE1AB5E5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5F2641-D4ED-5B4E-9939-AABCBD831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8AB31C-9BD9-4147-B490-8A5D258970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7E189-F023-B840-9D1F-17FD104B0F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952953-05E8-904E-BBBE-AD7E0124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66D06B-6F29-2448-9FE5-053C23E52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D02BD6-B729-9D49-B267-9EB08F978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25919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A235C-4930-A54A-9BBA-B73B78264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F55BC0-D0A9-1545-987F-64F4D14F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18381C-7161-C444-A12E-762E2D210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3FA1E-C23D-6949-8779-94F4F7D5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2539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7D9F0-B495-854D-9EC7-A6E4C913C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D327A5-0E82-DA4E-BD78-94D53CFEC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CBF8BA-6B7D-7C46-9657-3391D6B43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01119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15BC9-5B38-CC47-81B6-44286DA1E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BCA46-796A-E045-8E71-D93DB2182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708F14-FA82-F44F-BC66-CED6A7F6A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50794-F587-B948-8864-39C6F1308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A04AB-8854-3148-A65D-1CEA07D61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C5411B-DCB3-E949-BED0-918ED4351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50039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1D912-807F-184F-9347-DB912F9F2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67A3D-3048-CE45-89EF-172A378FF8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37A5C-43EB-304B-AB71-40AC7B1DB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12EBD-B9D5-A545-866A-255BBD506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17E84E-5233-374C-A129-A51C2464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104CE-5E19-2843-A6F3-2916E146F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02124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B03380-3529-9C40-8EC3-E8B7B090F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843E1-3187-164A-99C7-59FFA7C1C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E0C5B-53C0-F243-BD89-2DFF3CAC1E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33E66-573D-E44D-8D15-AF895BA4B2AE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FBE13-611B-1840-A3C1-60FC02C03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8E4B3-1283-F94C-BA62-988CEA25F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F68CC-61D4-824C-988C-4E1A7793510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69675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B5DA2-8BD9-5D44-8379-B02214805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JP" sz="6600" b="1" dirty="0">
                <a:latin typeface="+mn-lt"/>
              </a:rPr>
              <a:t>Cash or Cashless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C2CCAE-8E1F-E845-95DF-DBA254CA6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EB5894-0AEA-1A4C-AF4E-74C826C14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35" y="938801"/>
            <a:ext cx="11521930" cy="563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66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770CB-818F-E94B-B262-B85EF7F43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Write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069536-CE8F-E147-A6A1-75B838F73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8" b="99048" l="49889" r="97000">
                        <a14:foregroundMark x1="95889" y1="98095" x2="92667" y2="7857"/>
                        <a14:foregroundMark x1="92667" y1="7857" x2="77333" y2="1905"/>
                        <a14:foregroundMark x1="77333" y1="1905" x2="67556" y2="5952"/>
                        <a14:foregroundMark x1="67556" y1="5952" x2="59111" y2="20000"/>
                        <a14:foregroundMark x1="59111" y1="20000" x2="52778" y2="36190"/>
                        <a14:foregroundMark x1="52778" y1="36190" x2="52667" y2="68095"/>
                        <a14:foregroundMark x1="52667" y1="68095" x2="50000" y2="79048"/>
                        <a14:foregroundMark x1="50000" y1="79048" x2="49889" y2="91429"/>
                        <a14:foregroundMark x1="49889" y1="91429" x2="52889" y2="99762"/>
                        <a14:foregroundMark x1="52889" y1="99762" x2="71000" y2="94524"/>
                        <a14:foregroundMark x1="71000" y1="94524" x2="94778" y2="99048"/>
                        <a14:foregroundMark x1="94778" y1="99048" x2="95889" y2="97381"/>
                        <a14:foregroundMark x1="53000" y1="35714" x2="52000" y2="80714"/>
                        <a14:foregroundMark x1="52000" y1="80714" x2="50556" y2="90714"/>
                        <a14:foregroundMark x1="50556" y1="90714" x2="55556" y2="81667"/>
                        <a14:foregroundMark x1="55556" y1="81667" x2="57333" y2="33810"/>
                        <a14:foregroundMark x1="57333" y1="33810" x2="61667" y2="31190"/>
                        <a14:foregroundMark x1="61667" y1="31190" x2="63778" y2="42619"/>
                        <a14:foregroundMark x1="63778" y1="42619" x2="64444" y2="71667"/>
                        <a14:foregroundMark x1="64444" y1="71667" x2="67000" y2="81429"/>
                        <a14:foregroundMark x1="67000" y1="81429" x2="72333" y2="82381"/>
                        <a14:foregroundMark x1="72333" y1="82381" x2="74000" y2="77381"/>
                        <a14:foregroundMark x1="81889" y1="84762" x2="72667" y2="91190"/>
                        <a14:foregroundMark x1="72667" y1="91190" x2="67889" y2="91667"/>
                        <a14:foregroundMark x1="67889" y1="91667" x2="63333" y2="85952"/>
                        <a14:foregroundMark x1="63333" y1="85952" x2="61778" y2="73571"/>
                        <a14:foregroundMark x1="61778" y1="73571" x2="69333" y2="59524"/>
                        <a14:foregroundMark x1="69333" y1="59524" x2="75667" y2="58095"/>
                        <a14:foregroundMark x1="75667" y1="58095" x2="81111" y2="58810"/>
                        <a14:foregroundMark x1="81111" y1="58810" x2="83444" y2="48571"/>
                        <a14:foregroundMark x1="83444" y1="48571" x2="78556" y2="43095"/>
                        <a14:foregroundMark x1="78556" y1="43095" x2="69667" y2="52143"/>
                        <a14:foregroundMark x1="69667" y1="52143" x2="64000" y2="50714"/>
                        <a14:foregroundMark x1="64000" y1="50714" x2="63333" y2="38571"/>
                        <a14:foregroundMark x1="63333" y1="38571" x2="65778" y2="7143"/>
                        <a14:foregroundMark x1="65778" y1="7143" x2="71889" y2="10714"/>
                        <a14:foregroundMark x1="71889" y1="10714" x2="71111" y2="42381"/>
                        <a14:foregroundMark x1="71111" y1="42381" x2="74889" y2="30952"/>
                        <a14:foregroundMark x1="74889" y1="30952" x2="75778" y2="7381"/>
                        <a14:foregroundMark x1="75778" y1="7381" x2="79111" y2="32143"/>
                        <a14:foregroundMark x1="79111" y1="32143" x2="82111" y2="42619"/>
                        <a14:foregroundMark x1="82111" y1="42619" x2="85667" y2="952"/>
                        <a14:foregroundMark x1="85667" y1="952" x2="88556" y2="36905"/>
                        <a14:foregroundMark x1="88556" y1="36905" x2="91333" y2="2619"/>
                        <a14:foregroundMark x1="91333" y1="2619" x2="94778" y2="60238"/>
                        <a14:foregroundMark x1="94778" y1="60238" x2="92667" y2="9524"/>
                        <a14:foregroundMark x1="92667" y1="9524" x2="93667" y2="238"/>
                        <a14:foregroundMark x1="93667" y1="238" x2="96111" y2="9286"/>
                        <a14:foregroundMark x1="96111" y1="9286" x2="96111" y2="52857"/>
                        <a14:foregroundMark x1="96111" y1="52857" x2="97778" y2="38810"/>
                        <a14:foregroundMark x1="97778" y1="38810" x2="99000" y2="49524"/>
                        <a14:foregroundMark x1="99000" y1="49524" x2="95333" y2="74524"/>
                        <a14:foregroundMark x1="95333" y1="74524" x2="97000" y2="84048"/>
                        <a14:foregroundMark x1="97000" y1="84048" x2="84111" y2="86905"/>
                        <a14:foregroundMark x1="84111" y1="86905" x2="86000" y2="65714"/>
                        <a14:foregroundMark x1="86000" y1="65714" x2="68667" y2="77143"/>
                        <a14:foregroundMark x1="49889" y1="92857" x2="50889" y2="96190"/>
                        <a14:foregroundMark x1="50000" y1="95714" x2="50000" y2="97381"/>
                        <a14:foregroundMark x1="81444" y1="82143" x2="81222" y2="92619"/>
                        <a14:foregroundMark x1="81222" y1="92619" x2="82444" y2="82857"/>
                        <a14:foregroundMark x1="82444" y1="82857" x2="83222" y2="96667"/>
                        <a14:foregroundMark x1="83222" y1="96667" x2="82667" y2="82619"/>
                        <a14:foregroundMark x1="82667" y1="82619" x2="84778" y2="92143"/>
                        <a14:foregroundMark x1="84778" y1="92143" x2="85111" y2="80714"/>
                        <a14:foregroundMark x1="85111" y1="80714" x2="86556" y2="93095"/>
                        <a14:foregroundMark x1="86556" y1="93095" x2="85889" y2="61190"/>
                        <a14:foregroundMark x1="85889" y1="61190" x2="86444" y2="87857"/>
                        <a14:foregroundMark x1="86444" y1="87857" x2="88333" y2="97857"/>
                        <a14:foregroundMark x1="88333" y1="97857" x2="85111" y2="69524"/>
                        <a14:foregroundMark x1="85111" y1="69524" x2="89111" y2="95238"/>
                        <a14:foregroundMark x1="89111" y1="95238" x2="86000" y2="67381"/>
                        <a14:foregroundMark x1="86000" y1="67381" x2="89556" y2="87381"/>
                        <a14:foregroundMark x1="89556" y1="87381" x2="87889" y2="66190"/>
                        <a14:foregroundMark x1="87889" y1="66190" x2="88778" y2="78333"/>
                        <a14:foregroundMark x1="88778" y1="78333" x2="90889" y2="87857"/>
                        <a14:foregroundMark x1="90889" y1="87857" x2="89333" y2="42857"/>
                        <a14:foregroundMark x1="89333" y1="42857" x2="89556" y2="63333"/>
                        <a14:foregroundMark x1="89556" y1="63333" x2="91556" y2="42381"/>
                        <a14:foregroundMark x1="91556" y1="42381" x2="90444" y2="65714"/>
                        <a14:foregroundMark x1="90444" y1="65714" x2="91222" y2="50476"/>
                        <a14:foregroundMark x1="91222" y1="50476" x2="92000" y2="70000"/>
                        <a14:foregroundMark x1="92000" y1="70000" x2="92778" y2="54762"/>
                        <a14:foregroundMark x1="92778" y1="54762" x2="91778" y2="44762"/>
                        <a14:foregroundMark x1="91778" y1="44762" x2="85556" y2="43333"/>
                        <a14:foregroundMark x1="85556" y1="43333" x2="86778" y2="52619"/>
                        <a14:foregroundMark x1="86778" y1="52619" x2="85000" y2="54286"/>
                        <a14:foregroundMark x1="67444" y1="238" x2="67444" y2="238"/>
                        <a14:foregroundMark x1="79889" y1="8810" x2="74444" y2="8810"/>
                        <a14:foregroundMark x1="74444" y1="8810" x2="78667" y2="5000"/>
                        <a14:foregroundMark x1="78667" y1="5000" x2="79889" y2="10476"/>
                        <a14:foregroundMark x1="84778" y1="43333" x2="84778" y2="43333"/>
                      </a14:backgroundRemoval>
                    </a14:imgEffect>
                  </a14:imgLayer>
                </a14:imgProps>
              </a:ext>
            </a:extLst>
          </a:blip>
          <a:srcRect l="50000"/>
          <a:stretch/>
        </p:blipFill>
        <p:spPr>
          <a:xfrm>
            <a:off x="6095999" y="1828804"/>
            <a:ext cx="5388429" cy="502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4C245F-F28E-5149-B2A4-CEAF104E8478}"/>
              </a:ext>
            </a:extLst>
          </p:cNvPr>
          <p:cNvSpPr txBox="1"/>
          <p:nvPr/>
        </p:nvSpPr>
        <p:spPr>
          <a:xfrm>
            <a:off x="838200" y="1286933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i="1" dirty="0"/>
              <a:t>Look at this picture.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F7E285-94D9-EB4C-BDFA-8E566CC3BFB2}"/>
              </a:ext>
            </a:extLst>
          </p:cNvPr>
          <p:cNvSpPr txBox="1"/>
          <p:nvPr/>
        </p:nvSpPr>
        <p:spPr>
          <a:xfrm>
            <a:off x="990599" y="3096859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b="1" dirty="0"/>
              <a:t>Now open your Bridge textbook to p. 39 and write your answer there.</a:t>
            </a:r>
          </a:p>
        </p:txBody>
      </p:sp>
      <p:sp>
        <p:nvSpPr>
          <p:cNvPr id="10" name="Oval Callout 9">
            <a:extLst>
              <a:ext uri="{FF2B5EF4-FFF2-40B4-BE49-F238E27FC236}">
                <a16:creationId xmlns:a16="http://schemas.microsoft.com/office/drawing/2014/main" id="{6272A95D-C9D5-5549-9D72-F467035B8CFE}"/>
              </a:ext>
            </a:extLst>
          </p:cNvPr>
          <p:cNvSpPr/>
          <p:nvPr/>
        </p:nvSpPr>
        <p:spPr>
          <a:xfrm>
            <a:off x="5317068" y="2353733"/>
            <a:ext cx="2777066" cy="997126"/>
          </a:xfrm>
          <a:prstGeom prst="wedgeEllipseCallout">
            <a:avLst>
              <a:gd name="adj1" fmla="val 97638"/>
              <a:gd name="adj2" fmla="val 192376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2670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E0290-294B-0244-BCA2-922A91261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Think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F9DF6-BB84-A84D-917A-F27AE63AE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E688B5-04CC-3241-BE4E-FCA6915D03A0}"/>
              </a:ext>
            </a:extLst>
          </p:cNvPr>
          <p:cNvSpPr txBox="1"/>
          <p:nvPr/>
        </p:nvSpPr>
        <p:spPr>
          <a:xfrm>
            <a:off x="838200" y="1393371"/>
            <a:ext cx="1051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The word less can be a </a:t>
            </a:r>
            <a:r>
              <a:rPr lang="en-JP" sz="3200" b="1" i="1" dirty="0"/>
              <a:t>suffix</a:t>
            </a:r>
            <a:r>
              <a:rPr lang="en-JP" sz="3200" dirty="0"/>
              <a:t>. That means it attaches to the end of a word and changes the meaning of that word.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111D6D-6545-284C-BED0-828F1627DFA6}"/>
              </a:ext>
            </a:extLst>
          </p:cNvPr>
          <p:cNvSpPr txBox="1"/>
          <p:nvPr/>
        </p:nvSpPr>
        <p:spPr>
          <a:xfrm>
            <a:off x="6662722" y="2414138"/>
            <a:ext cx="2300288" cy="444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JP" sz="3200" i="1" dirty="0"/>
          </a:p>
          <a:p>
            <a:pPr>
              <a:lnSpc>
                <a:spcPct val="150000"/>
              </a:lnSpc>
            </a:pPr>
            <a:r>
              <a:rPr lang="en-JP" sz="3200" b="1" dirty="0"/>
              <a:t>-fearless</a:t>
            </a:r>
          </a:p>
          <a:p>
            <a:pPr>
              <a:lnSpc>
                <a:spcPct val="150000"/>
              </a:lnSpc>
            </a:pPr>
            <a:r>
              <a:rPr lang="en-JP" sz="3200" b="1" dirty="0"/>
              <a:t>-homeless</a:t>
            </a:r>
          </a:p>
          <a:p>
            <a:pPr>
              <a:lnSpc>
                <a:spcPct val="150000"/>
              </a:lnSpc>
            </a:pPr>
            <a:r>
              <a:rPr lang="en-JP" sz="3200" b="1" dirty="0"/>
              <a:t>-tasteless</a:t>
            </a:r>
          </a:p>
          <a:p>
            <a:pPr>
              <a:lnSpc>
                <a:spcPct val="150000"/>
              </a:lnSpc>
            </a:pPr>
            <a:r>
              <a:rPr lang="en-JP" sz="3200" b="1" dirty="0"/>
              <a:t>-useless</a:t>
            </a:r>
          </a:p>
          <a:p>
            <a:pPr>
              <a:lnSpc>
                <a:spcPct val="150000"/>
              </a:lnSpc>
            </a:pPr>
            <a:r>
              <a:rPr lang="en-JP" sz="3200" b="1" dirty="0"/>
              <a:t>-careless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8CC35C-C469-CB4E-8C32-3283C40BA587}"/>
              </a:ext>
            </a:extLst>
          </p:cNvPr>
          <p:cNvSpPr txBox="1"/>
          <p:nvPr/>
        </p:nvSpPr>
        <p:spPr>
          <a:xfrm>
            <a:off x="576943" y="3155980"/>
            <a:ext cx="5519057" cy="2062103"/>
          </a:xfrm>
          <a:prstGeom prst="rect">
            <a:avLst/>
          </a:prstGeom>
          <a:solidFill>
            <a:srgbClr val="FFC000">
              <a:alpha val="75000"/>
            </a:srgb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JP" sz="3200" i="1" dirty="0"/>
              <a:t>When less is attached to the end of a word, it means ‘without’. For example, the word </a:t>
            </a:r>
            <a:r>
              <a:rPr lang="en-JP" sz="3200" b="1" i="1" dirty="0"/>
              <a:t>‘endless’ </a:t>
            </a:r>
            <a:r>
              <a:rPr lang="en-JP" sz="3200" i="1" dirty="0"/>
              <a:t>means ‘</a:t>
            </a:r>
            <a:r>
              <a:rPr lang="en-JP" sz="3200" b="1" i="1" dirty="0"/>
              <a:t>without end’.</a:t>
            </a:r>
            <a:endParaRPr lang="en-JP" sz="3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8C639E-4C8F-FD4F-808D-F42123E5096E}"/>
              </a:ext>
            </a:extLst>
          </p:cNvPr>
          <p:cNvSpPr txBox="1"/>
          <p:nvPr/>
        </p:nvSpPr>
        <p:spPr>
          <a:xfrm>
            <a:off x="6838949" y="2563942"/>
            <a:ext cx="5048251" cy="584775"/>
          </a:xfrm>
          <a:prstGeom prst="rect">
            <a:avLst/>
          </a:prstGeom>
          <a:solidFill>
            <a:schemeClr val="accent4">
              <a:alpha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JP" sz="3200" i="1" dirty="0"/>
              <a:t>What do these words mean?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26761-50A4-F748-A798-E90CDD1DC377}"/>
              </a:ext>
            </a:extLst>
          </p:cNvPr>
          <p:cNvSpPr txBox="1"/>
          <p:nvPr/>
        </p:nvSpPr>
        <p:spPr>
          <a:xfrm>
            <a:off x="8248641" y="3312809"/>
            <a:ext cx="2547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(w</a:t>
            </a:r>
            <a:r>
              <a:rPr lang="en-JP" sz="3200" dirty="0"/>
              <a:t>ithout fear)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D48F04-6EF0-9446-8274-AFBB71575CC1}"/>
              </a:ext>
            </a:extLst>
          </p:cNvPr>
          <p:cNvSpPr txBox="1"/>
          <p:nvPr/>
        </p:nvSpPr>
        <p:spPr>
          <a:xfrm>
            <a:off x="8543910" y="4036715"/>
            <a:ext cx="3100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(w</a:t>
            </a:r>
            <a:r>
              <a:rPr lang="en-JP" sz="3200" dirty="0"/>
              <a:t>ithout a home)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6F784A-93EC-6F4A-8C1D-09AD1BEE1CF7}"/>
              </a:ext>
            </a:extLst>
          </p:cNvPr>
          <p:cNvSpPr txBox="1"/>
          <p:nvPr/>
        </p:nvSpPr>
        <p:spPr>
          <a:xfrm>
            <a:off x="8415340" y="4746341"/>
            <a:ext cx="3819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(w</a:t>
            </a:r>
            <a:r>
              <a:rPr lang="en-JP" sz="3200" dirty="0"/>
              <a:t>ithout taste/flavor)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9AFDE4-81DC-1745-91F9-40E41FC7F887}"/>
              </a:ext>
            </a:extLst>
          </p:cNvPr>
          <p:cNvSpPr txBox="1"/>
          <p:nvPr/>
        </p:nvSpPr>
        <p:spPr>
          <a:xfrm>
            <a:off x="8117688" y="5503843"/>
            <a:ext cx="3819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(w</a:t>
            </a:r>
            <a:r>
              <a:rPr lang="en-JP" sz="3200" dirty="0"/>
              <a:t>ithout use)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625020-D78E-224D-92E8-40CE100D68AD}"/>
              </a:ext>
            </a:extLst>
          </p:cNvPr>
          <p:cNvSpPr txBox="1"/>
          <p:nvPr/>
        </p:nvSpPr>
        <p:spPr>
          <a:xfrm>
            <a:off x="8270088" y="6199184"/>
            <a:ext cx="3819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(w</a:t>
            </a:r>
            <a:r>
              <a:rPr lang="en-JP" sz="3200" dirty="0"/>
              <a:t>ithout care)</a:t>
            </a:r>
          </a:p>
        </p:txBody>
      </p:sp>
    </p:spTree>
    <p:extLst>
      <p:ext uri="{BB962C8B-B14F-4D97-AF65-F5344CB8AC3E}">
        <p14:creationId xmlns:p14="http://schemas.microsoft.com/office/powerpoint/2010/main" val="327732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40A76-6747-354B-9475-67B3B4B6F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17AB7C-FD02-CC4E-BD15-69276BBD6673}"/>
              </a:ext>
            </a:extLst>
          </p:cNvPr>
          <p:cNvSpPr txBox="1"/>
          <p:nvPr/>
        </p:nvSpPr>
        <p:spPr>
          <a:xfrm>
            <a:off x="1081088" y="778817"/>
            <a:ext cx="9963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If ‘</a:t>
            </a:r>
            <a:r>
              <a:rPr lang="en-JP" sz="3200" b="1" dirty="0"/>
              <a:t>cash’</a:t>
            </a:r>
            <a:r>
              <a:rPr lang="en-JP" sz="3200" dirty="0"/>
              <a:t> means money </a:t>
            </a:r>
            <a:r>
              <a:rPr lang="en-JP" sz="3200" i="1" dirty="0"/>
              <a:t>(paper bills and coins), what does </a:t>
            </a:r>
            <a:r>
              <a:rPr lang="en-JP" sz="3200" b="1" i="1" dirty="0"/>
              <a:t>‘cashless’ </a:t>
            </a:r>
            <a:r>
              <a:rPr lang="en-JP" sz="3200" i="1" dirty="0"/>
              <a:t>mean?</a:t>
            </a:r>
            <a:endParaRPr lang="en-JP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E96CE-C34C-2F4A-99D4-4683FD47E0A0}"/>
              </a:ext>
            </a:extLst>
          </p:cNvPr>
          <p:cNvSpPr txBox="1"/>
          <p:nvPr/>
        </p:nvSpPr>
        <p:spPr>
          <a:xfrm>
            <a:off x="1076320" y="1931347"/>
            <a:ext cx="9963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200" b="1" dirty="0"/>
              <a:t>That’s right!</a:t>
            </a:r>
            <a:r>
              <a:rPr lang="en-JP" sz="3200" dirty="0"/>
              <a:t> It means </a:t>
            </a:r>
            <a:r>
              <a:rPr lang="en-JP" sz="3200" b="1" dirty="0"/>
              <a:t>without cash.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BC081C-F673-7944-B646-B31F7B71E7AF}"/>
              </a:ext>
            </a:extLst>
          </p:cNvPr>
          <p:cNvSpPr txBox="1"/>
          <p:nvPr/>
        </p:nvSpPr>
        <p:spPr>
          <a:xfrm>
            <a:off x="1085843" y="2555237"/>
            <a:ext cx="9963150" cy="3539430"/>
          </a:xfrm>
          <a:prstGeom prst="rect">
            <a:avLst/>
          </a:prstGeom>
          <a:solidFill>
            <a:schemeClr val="accent4">
              <a:alpha val="75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3200" dirty="0"/>
              <a:t>Can you think of any ways to buy things without </a:t>
            </a:r>
            <a:r>
              <a:rPr lang="en-JP" sz="3200" b="1" dirty="0"/>
              <a:t>cash</a:t>
            </a:r>
            <a:r>
              <a:rPr lang="en-JP" sz="3200" dirty="0"/>
              <a:t>?</a:t>
            </a:r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40C049-B4C5-F44A-A8B0-900A2C088FDC}"/>
              </a:ext>
            </a:extLst>
          </p:cNvPr>
          <p:cNvSpPr/>
          <p:nvPr/>
        </p:nvSpPr>
        <p:spPr>
          <a:xfrm>
            <a:off x="1600209" y="3732685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Suica Card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88FA1E4-9E49-5349-A1A1-3D567349C5C2}"/>
              </a:ext>
            </a:extLst>
          </p:cNvPr>
          <p:cNvSpPr/>
          <p:nvPr/>
        </p:nvSpPr>
        <p:spPr>
          <a:xfrm>
            <a:off x="7524765" y="3756473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PayPay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CD3AC48-437A-F34D-BFB3-F89A491549A4}"/>
              </a:ext>
            </a:extLst>
          </p:cNvPr>
          <p:cNvSpPr/>
          <p:nvPr/>
        </p:nvSpPr>
        <p:spPr>
          <a:xfrm>
            <a:off x="1581137" y="4675277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Credit Cards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EA34A8-9963-894C-B92C-4AF5AC8E1083}"/>
              </a:ext>
            </a:extLst>
          </p:cNvPr>
          <p:cNvSpPr/>
          <p:nvPr/>
        </p:nvSpPr>
        <p:spPr>
          <a:xfrm>
            <a:off x="7524765" y="4697187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Apple Pay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1DA3E77-650E-334F-9643-ED738062F362}"/>
              </a:ext>
            </a:extLst>
          </p:cNvPr>
          <p:cNvSpPr/>
          <p:nvPr/>
        </p:nvSpPr>
        <p:spPr>
          <a:xfrm>
            <a:off x="4548199" y="3136947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LinePay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D4E5DE-71D2-4F40-94E3-E834835EDE97}"/>
              </a:ext>
            </a:extLst>
          </p:cNvPr>
          <p:cNvSpPr/>
          <p:nvPr/>
        </p:nvSpPr>
        <p:spPr>
          <a:xfrm>
            <a:off x="4562487" y="4175772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R Pay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D41561-9C58-744E-AA13-BD386D41AA7F}"/>
              </a:ext>
            </a:extLst>
          </p:cNvPr>
          <p:cNvSpPr/>
          <p:nvPr/>
        </p:nvSpPr>
        <p:spPr>
          <a:xfrm>
            <a:off x="4572007" y="5185443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Nanaco</a:t>
            </a:r>
          </a:p>
          <a:p>
            <a:pPr algn="ctr"/>
            <a:r>
              <a:rPr lang="en-JP" sz="1600" i="1" dirty="0">
                <a:solidFill>
                  <a:schemeClr val="tx1"/>
                </a:solidFill>
              </a:rPr>
              <a:t>(Point Card)</a:t>
            </a:r>
          </a:p>
        </p:txBody>
      </p:sp>
    </p:spTree>
    <p:extLst>
      <p:ext uri="{BB962C8B-B14F-4D97-AF65-F5344CB8AC3E}">
        <p14:creationId xmlns:p14="http://schemas.microsoft.com/office/powerpoint/2010/main" val="312732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F2EBB-EDD4-8649-BC13-C678E9ADA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65125"/>
            <a:ext cx="12192000" cy="1325563"/>
          </a:xfrm>
        </p:spPr>
        <p:txBody>
          <a:bodyPr/>
          <a:lstStyle/>
          <a:p>
            <a:pPr algn="ctr"/>
            <a:r>
              <a:rPr lang="en-JP" b="1" dirty="0">
                <a:latin typeface="+mn-lt"/>
              </a:rPr>
              <a:t>Do you use any of these cashless payment methods?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90C3C-9802-364C-AA2C-EE14D1902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F3AF69-DC82-2C4A-8C7B-8ED329FCAC27}"/>
              </a:ext>
            </a:extLst>
          </p:cNvPr>
          <p:cNvSpPr txBox="1"/>
          <p:nvPr/>
        </p:nvSpPr>
        <p:spPr>
          <a:xfrm>
            <a:off x="1085843" y="2173285"/>
            <a:ext cx="9963150" cy="3539430"/>
          </a:xfrm>
          <a:prstGeom prst="rect">
            <a:avLst/>
          </a:prstGeom>
          <a:solidFill>
            <a:schemeClr val="accent4">
              <a:alpha val="75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  <a:p>
            <a:pPr algn="ctr"/>
            <a:endParaRPr lang="en-JP" sz="3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9270AFA-0EAE-934C-BF5E-E3461AC382BE}"/>
              </a:ext>
            </a:extLst>
          </p:cNvPr>
          <p:cNvSpPr/>
          <p:nvPr/>
        </p:nvSpPr>
        <p:spPr>
          <a:xfrm>
            <a:off x="1585921" y="3122127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Suica Card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6743DFA-41FF-E647-8A7A-C76031906C1E}"/>
              </a:ext>
            </a:extLst>
          </p:cNvPr>
          <p:cNvSpPr/>
          <p:nvPr/>
        </p:nvSpPr>
        <p:spPr>
          <a:xfrm>
            <a:off x="7510477" y="3145915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PayPay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93D5CB0-F2B5-CB48-81E7-7DC886649FFF}"/>
              </a:ext>
            </a:extLst>
          </p:cNvPr>
          <p:cNvSpPr/>
          <p:nvPr/>
        </p:nvSpPr>
        <p:spPr>
          <a:xfrm>
            <a:off x="1566849" y="4064719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Credit Cards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F4673FC-69AF-464A-9388-2C278DF1A80B}"/>
              </a:ext>
            </a:extLst>
          </p:cNvPr>
          <p:cNvSpPr/>
          <p:nvPr/>
        </p:nvSpPr>
        <p:spPr>
          <a:xfrm>
            <a:off x="7510477" y="4086629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Apple Pay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72050E8-8C29-9C40-95D4-5B08A561525D}"/>
              </a:ext>
            </a:extLst>
          </p:cNvPr>
          <p:cNvSpPr/>
          <p:nvPr/>
        </p:nvSpPr>
        <p:spPr>
          <a:xfrm>
            <a:off x="4533911" y="2526389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LinePay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27B3C85-A660-1D49-AC4B-3981AAE38389}"/>
              </a:ext>
            </a:extLst>
          </p:cNvPr>
          <p:cNvSpPr/>
          <p:nvPr/>
        </p:nvSpPr>
        <p:spPr>
          <a:xfrm>
            <a:off x="4548199" y="3565214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R Pay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9CFB594-7592-2D42-AAE3-BD91B7038CAE}"/>
              </a:ext>
            </a:extLst>
          </p:cNvPr>
          <p:cNvSpPr/>
          <p:nvPr/>
        </p:nvSpPr>
        <p:spPr>
          <a:xfrm>
            <a:off x="4557719" y="4574885"/>
            <a:ext cx="3043238" cy="859726"/>
          </a:xfrm>
          <a:prstGeom prst="ellipse">
            <a:avLst/>
          </a:prstGeom>
          <a:solidFill>
            <a:schemeClr val="bg1"/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2800" dirty="0">
                <a:solidFill>
                  <a:schemeClr val="tx1"/>
                </a:solidFill>
              </a:rPr>
              <a:t>Nanaco</a:t>
            </a:r>
          </a:p>
          <a:p>
            <a:pPr algn="ctr"/>
            <a:r>
              <a:rPr lang="en-JP" sz="1600" i="1" dirty="0">
                <a:solidFill>
                  <a:schemeClr val="tx1"/>
                </a:solidFill>
              </a:rPr>
              <a:t>(Point Card)</a:t>
            </a:r>
          </a:p>
        </p:txBody>
      </p:sp>
    </p:spTree>
    <p:extLst>
      <p:ext uri="{BB962C8B-B14F-4D97-AF65-F5344CB8AC3E}">
        <p14:creationId xmlns:p14="http://schemas.microsoft.com/office/powerpoint/2010/main" val="155939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15E41-FCFB-F84C-BCBB-CAA41BD4B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Which do you prefer,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3219E0A-2777-8A40-A6D5-9160AA293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JP" sz="4400" i="1" dirty="0"/>
              <a:t>cash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D5AEA9-DD61-F947-B052-578E0E1D2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400" i="1" dirty="0"/>
              <a:t>or cashless?</a:t>
            </a:r>
            <a:endParaRPr lang="en-JP" sz="4400" i="1" dirty="0"/>
          </a:p>
        </p:txBody>
      </p:sp>
      <p:sp>
        <p:nvSpPr>
          <p:cNvPr id="15" name="Oval Callout 14">
            <a:extLst>
              <a:ext uri="{FF2B5EF4-FFF2-40B4-BE49-F238E27FC236}">
                <a16:creationId xmlns:a16="http://schemas.microsoft.com/office/drawing/2014/main" id="{904A39B4-8750-9A46-B8EC-60EFFD89B38C}"/>
              </a:ext>
            </a:extLst>
          </p:cNvPr>
          <p:cNvSpPr/>
          <p:nvPr/>
        </p:nvSpPr>
        <p:spPr>
          <a:xfrm>
            <a:off x="128587" y="328606"/>
            <a:ext cx="2714625" cy="1771649"/>
          </a:xfrm>
          <a:prstGeom prst="wedgeEllipseCallout">
            <a:avLst>
              <a:gd name="adj1" fmla="val 45738"/>
              <a:gd name="adj2" fmla="val 39755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solidFill>
                  <a:schemeClr val="tx1"/>
                </a:solidFill>
              </a:rPr>
              <a:t>I prefer cash.</a:t>
            </a:r>
          </a:p>
        </p:txBody>
      </p:sp>
      <p:sp>
        <p:nvSpPr>
          <p:cNvPr id="16" name="Oval Callout 15">
            <a:extLst>
              <a:ext uri="{FF2B5EF4-FFF2-40B4-BE49-F238E27FC236}">
                <a16:creationId xmlns:a16="http://schemas.microsoft.com/office/drawing/2014/main" id="{C01337A6-902B-554E-AC8B-369973E9A6A8}"/>
              </a:ext>
            </a:extLst>
          </p:cNvPr>
          <p:cNvSpPr/>
          <p:nvPr/>
        </p:nvSpPr>
        <p:spPr>
          <a:xfrm>
            <a:off x="9358311" y="193057"/>
            <a:ext cx="2714625" cy="1771649"/>
          </a:xfrm>
          <a:prstGeom prst="wedgeEllipseCallout">
            <a:avLst>
              <a:gd name="adj1" fmla="val -41104"/>
              <a:gd name="adj2" fmla="val 42980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solidFill>
                  <a:schemeClr val="tx1"/>
                </a:solidFill>
              </a:rPr>
              <a:t>I prefer cashless.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CB8AFE-E63F-644F-B4E2-93974472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2714031"/>
            <a:ext cx="5157787" cy="3868339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B4C88D-A38F-3044-9049-5072103A88F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JP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E473A7-7072-4748-8027-EF9D8F220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17" b="90000" l="9832" r="92326">
                        <a14:foregroundMark x1="20624" y1="11042" x2="50360" y2="1458"/>
                        <a14:foregroundMark x1="50360" y1="1458" x2="59832" y2="1875"/>
                        <a14:foregroundMark x1="59832" y1="1875" x2="64868" y2="16458"/>
                        <a14:foregroundMark x1="64868" y1="16458" x2="92446" y2="34792"/>
                        <a14:foregroundMark x1="92446" y1="34792" x2="89928" y2="50417"/>
                        <a14:foregroundMark x1="89928" y1="50417" x2="78657" y2="77083"/>
                        <a14:foregroundMark x1="78657" y1="77083" x2="70264" y2="84792"/>
                        <a14:foregroundMark x1="70264" y1="84792" x2="63669" y2="77500"/>
                        <a14:foregroundMark x1="67266" y1="7917" x2="58513" y2="625"/>
                        <a14:foregroundMark x1="58513" y1="625" x2="28657" y2="4167"/>
                        <a14:foregroundMark x1="28657" y1="4167" x2="50240" y2="14583"/>
                        <a14:foregroundMark x1="50240" y1="14583" x2="59353" y2="14792"/>
                        <a14:foregroundMark x1="59353" y1="14792" x2="65228" y2="54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07937" y="3267492"/>
            <a:ext cx="5710356" cy="3286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CBA26C-79EC-4A4F-8B24-5D64D7F560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2622" y="2805597"/>
            <a:ext cx="5627352" cy="375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602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6" grpId="1" build="p" animBg="1"/>
      <p:bldP spid="8" grpId="0" uiExpand="1" build="p"/>
      <p:bldP spid="8" grpId="1" build="p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0E090-CDF3-3E47-9804-B1BE7FE97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Think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5D48-81E6-EE49-9D0C-B406E635C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57313"/>
            <a:ext cx="5157787" cy="1457323"/>
          </a:xfrm>
          <a:ln w="254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/>
            <a:endParaRPr lang="en-JP" sz="3600" b="0" i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E8DB3-2579-E844-A7A4-524198032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57513"/>
            <a:ext cx="5157787" cy="3232150"/>
          </a:xfrm>
        </p:spPr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79B121-219B-7C46-ACAD-AC06C0ABE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57312"/>
            <a:ext cx="5186364" cy="1457325"/>
          </a:xfrm>
          <a:ln w="2540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en-JP" sz="3600" b="0" i="1" dirty="0"/>
              <a:t>Does this person prefer cash payments or cashless payments?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C5D88A-A3EE-F143-8B64-2029D1CDF4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08256B-393E-1741-8BD4-A4D56EF369BC}"/>
              </a:ext>
            </a:extLst>
          </p:cNvPr>
          <p:cNvSpPr txBox="1"/>
          <p:nvPr/>
        </p:nvSpPr>
        <p:spPr>
          <a:xfrm>
            <a:off x="440372" y="2940056"/>
            <a:ext cx="518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easy.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1DF7A9-DBB5-EC4C-933B-B971160C3148}"/>
              </a:ext>
            </a:extLst>
          </p:cNvPr>
          <p:cNvSpPr txBox="1"/>
          <p:nvPr/>
        </p:nvSpPr>
        <p:spPr>
          <a:xfrm>
            <a:off x="435609" y="3436316"/>
            <a:ext cx="518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easy to use.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1BD288-F1E1-5E4B-8B06-7541E0723C32}"/>
              </a:ext>
            </a:extLst>
          </p:cNvPr>
          <p:cNvSpPr txBox="1"/>
          <p:nvPr/>
        </p:nvSpPr>
        <p:spPr>
          <a:xfrm>
            <a:off x="445129" y="3937905"/>
            <a:ext cx="518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fun.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4E5ABE-8B58-3240-AFF5-E98717167580}"/>
              </a:ext>
            </a:extLst>
          </p:cNvPr>
          <p:cNvSpPr txBox="1"/>
          <p:nvPr/>
        </p:nvSpPr>
        <p:spPr>
          <a:xfrm>
            <a:off x="440363" y="4480841"/>
            <a:ext cx="2744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fun to pay with my phone.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1B0A97-46A1-D943-80EF-24A320E45E0C}"/>
              </a:ext>
            </a:extLst>
          </p:cNvPr>
          <p:cNvSpPr txBox="1"/>
          <p:nvPr/>
        </p:nvSpPr>
        <p:spPr>
          <a:xfrm>
            <a:off x="809631" y="1502733"/>
            <a:ext cx="518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i="1" dirty="0"/>
              <a:t>How do you say these sentences in Japanese?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979AC7-86F2-2F4B-94D8-6CDA9B5E8454}"/>
              </a:ext>
            </a:extLst>
          </p:cNvPr>
          <p:cNvSpPr txBox="1"/>
          <p:nvPr/>
        </p:nvSpPr>
        <p:spPr>
          <a:xfrm>
            <a:off x="465317" y="5433790"/>
            <a:ext cx="5157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dangerous.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6DBAA1-92CA-694E-9B15-207D7E7FE5B7}"/>
              </a:ext>
            </a:extLst>
          </p:cNvPr>
          <p:cNvSpPr txBox="1"/>
          <p:nvPr/>
        </p:nvSpPr>
        <p:spPr>
          <a:xfrm>
            <a:off x="478333" y="5910491"/>
            <a:ext cx="2891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800" b="1" dirty="0"/>
              <a:t>It’s dangerous to carry a lot of cash.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37A55B-A208-A048-AB56-AD339A90114A}"/>
              </a:ext>
            </a:extLst>
          </p:cNvPr>
          <p:cNvSpPr txBox="1"/>
          <p:nvPr/>
        </p:nvSpPr>
        <p:spPr>
          <a:xfrm>
            <a:off x="2894013" y="2940056"/>
            <a:ext cx="3141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それは簡単です。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D15A97-E870-5345-A51F-1E7C5B70EC14}"/>
              </a:ext>
            </a:extLst>
          </p:cNvPr>
          <p:cNvSpPr txBox="1"/>
          <p:nvPr/>
        </p:nvSpPr>
        <p:spPr>
          <a:xfrm>
            <a:off x="2909252" y="3473456"/>
            <a:ext cx="3933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それを使うのは簡単です。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CADAFA-A2FA-FF4A-A27D-939D30316939}"/>
              </a:ext>
            </a:extLst>
          </p:cNvPr>
          <p:cNvSpPr txBox="1"/>
          <p:nvPr/>
        </p:nvSpPr>
        <p:spPr>
          <a:xfrm>
            <a:off x="2909252" y="3971231"/>
            <a:ext cx="3933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それは楽しいです。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114C89-02BD-6941-86A9-8543E322B82E}"/>
              </a:ext>
            </a:extLst>
          </p:cNvPr>
          <p:cNvSpPr txBox="1"/>
          <p:nvPr/>
        </p:nvSpPr>
        <p:spPr>
          <a:xfrm>
            <a:off x="2909252" y="4565591"/>
            <a:ext cx="3225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私の携帯でお金を払うのは楽しいです。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3C314C-9A2E-C545-9B50-A2A1E8CD2E14}"/>
              </a:ext>
            </a:extLst>
          </p:cNvPr>
          <p:cNvSpPr txBox="1"/>
          <p:nvPr/>
        </p:nvSpPr>
        <p:spPr>
          <a:xfrm>
            <a:off x="2909252" y="5476626"/>
            <a:ext cx="3225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それは危険です。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7456E3-AEF9-2847-832A-821A2A5505A6}"/>
              </a:ext>
            </a:extLst>
          </p:cNvPr>
          <p:cNvSpPr txBox="1"/>
          <p:nvPr/>
        </p:nvSpPr>
        <p:spPr>
          <a:xfrm>
            <a:off x="3231072" y="5945701"/>
            <a:ext cx="3225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/>
              <a:t>現金をたくさん持ち歩くのは危険です。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457F3F4-66EA-3C44-93EB-8F60F8D39931}"/>
              </a:ext>
            </a:extLst>
          </p:cNvPr>
          <p:cNvSpPr/>
          <p:nvPr/>
        </p:nvSpPr>
        <p:spPr>
          <a:xfrm>
            <a:off x="6493034" y="3022147"/>
            <a:ext cx="2270760" cy="86547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CASH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B23C31-B8DD-A044-930E-CD9C9121BFE5}"/>
              </a:ext>
            </a:extLst>
          </p:cNvPr>
          <p:cNvSpPr/>
          <p:nvPr/>
        </p:nvSpPr>
        <p:spPr>
          <a:xfrm>
            <a:off x="9084628" y="3022147"/>
            <a:ext cx="2116772" cy="8654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tx1"/>
                  </a:solidFill>
                </a:ln>
              </a:rPr>
              <a:t>CASHLESS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18E996F-DAD1-A243-B05E-6A1ACCB82609}"/>
              </a:ext>
            </a:extLst>
          </p:cNvPr>
          <p:cNvSpPr/>
          <p:nvPr/>
        </p:nvSpPr>
        <p:spPr>
          <a:xfrm>
            <a:off x="6508274" y="4363267"/>
            <a:ext cx="2270760" cy="86547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CASH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561D74-3A47-554F-8875-91E7CC7DC24B}"/>
              </a:ext>
            </a:extLst>
          </p:cNvPr>
          <p:cNvSpPr/>
          <p:nvPr/>
        </p:nvSpPr>
        <p:spPr>
          <a:xfrm>
            <a:off x="9099868" y="4363267"/>
            <a:ext cx="2116772" cy="8654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tx1"/>
                  </a:solidFill>
                </a:ln>
              </a:rPr>
              <a:t>CASHLESS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5E5BAE4-C13F-1D44-B762-B95AF0DDD02F}"/>
              </a:ext>
            </a:extLst>
          </p:cNvPr>
          <p:cNvSpPr/>
          <p:nvPr/>
        </p:nvSpPr>
        <p:spPr>
          <a:xfrm>
            <a:off x="6508274" y="5628187"/>
            <a:ext cx="2270760" cy="86547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CASH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2F083BF-654C-524E-8EE5-2F9774B68AFE}"/>
              </a:ext>
            </a:extLst>
          </p:cNvPr>
          <p:cNvSpPr/>
          <p:nvPr/>
        </p:nvSpPr>
        <p:spPr>
          <a:xfrm>
            <a:off x="9099868" y="5628187"/>
            <a:ext cx="2116772" cy="8654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sz="3200" b="1" dirty="0">
                <a:ln w="6350">
                  <a:solidFill>
                    <a:schemeClr val="tx1"/>
                  </a:solidFill>
                </a:ln>
              </a:rPr>
              <a:t>CASHLESS</a:t>
            </a:r>
          </a:p>
        </p:txBody>
      </p:sp>
    </p:spTree>
    <p:extLst>
      <p:ext uri="{BB962C8B-B14F-4D97-AF65-F5344CB8AC3E}">
        <p14:creationId xmlns:p14="http://schemas.microsoft.com/office/powerpoint/2010/main" val="21211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uiExpand="1" build="p" animBg="1"/>
      <p:bldP spid="7" grpId="0"/>
      <p:bldP spid="8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C439F8D-D232-514C-8D07-14A29B40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Talk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FFCB8D-FCA8-F247-8597-40F4D6D79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486C2-B8E3-2B4F-8213-E82EA46C2C4F}"/>
              </a:ext>
            </a:extLst>
          </p:cNvPr>
          <p:cNvSpPr txBox="1"/>
          <p:nvPr/>
        </p:nvSpPr>
        <p:spPr>
          <a:xfrm>
            <a:off x="838200" y="1457494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i="1" dirty="0"/>
              <a:t>Which do you prefer, cash or cashless? And why?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B0A464-A4C3-4E45-94EA-BF3FCA38D8C8}"/>
              </a:ext>
            </a:extLst>
          </p:cNvPr>
          <p:cNvSpPr txBox="1"/>
          <p:nvPr/>
        </p:nvSpPr>
        <p:spPr>
          <a:xfrm>
            <a:off x="838200" y="2149434"/>
            <a:ext cx="10515600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3600" b="1" dirty="0"/>
              <a:t>Please talk to your partner. Try using this grammar.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115CD-DA54-704F-870C-FFFBA68B4AB1}"/>
              </a:ext>
            </a:extLst>
          </p:cNvPr>
          <p:cNvSpPr txBox="1"/>
          <p:nvPr/>
        </p:nvSpPr>
        <p:spPr>
          <a:xfrm>
            <a:off x="838200" y="3064935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It’s 形容詞 + 不定詞 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498D65-42B8-DE45-B83A-80DBBDD0BA08}"/>
              </a:ext>
            </a:extLst>
          </p:cNvPr>
          <p:cNvSpPr txBox="1"/>
          <p:nvPr/>
        </p:nvSpPr>
        <p:spPr>
          <a:xfrm>
            <a:off x="838200" y="3657601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b="1" u="sng" dirty="0"/>
              <a:t>Examples</a:t>
            </a:r>
            <a:endParaRPr lang="en-JP" sz="36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60EAB8-A537-514A-AE1B-2CA5045C1756}"/>
              </a:ext>
            </a:extLst>
          </p:cNvPr>
          <p:cNvSpPr txBox="1"/>
          <p:nvPr/>
        </p:nvSpPr>
        <p:spPr>
          <a:xfrm>
            <a:off x="838200" y="4303932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cash. It’s easy to use.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3570FA-D53E-CC46-A0D8-76ECFBEE4042}"/>
              </a:ext>
            </a:extLst>
          </p:cNvPr>
          <p:cNvSpPr txBox="1"/>
          <p:nvPr/>
        </p:nvSpPr>
        <p:spPr>
          <a:xfrm>
            <a:off x="838203" y="4879657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cashless. It’s scary to have a lot of cash.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BCF0FB-BF1D-C048-845D-F3DAEC78C07B}"/>
              </a:ext>
            </a:extLst>
          </p:cNvPr>
          <p:cNvSpPr txBox="1"/>
          <p:nvPr/>
        </p:nvSpPr>
        <p:spPr>
          <a:xfrm>
            <a:off x="838201" y="5404590"/>
            <a:ext cx="10727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cash. It’s useful to see how much money I spend.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18BD17-81E7-2141-B37F-A0FFC40732F4}"/>
              </a:ext>
            </a:extLst>
          </p:cNvPr>
          <p:cNvSpPr txBox="1"/>
          <p:nvPr/>
        </p:nvSpPr>
        <p:spPr>
          <a:xfrm>
            <a:off x="838203" y="5929519"/>
            <a:ext cx="10727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cashless. It’s quick to pay with my smart phone.</a:t>
            </a:r>
          </a:p>
        </p:txBody>
      </p:sp>
    </p:spTree>
    <p:extLst>
      <p:ext uri="{BB962C8B-B14F-4D97-AF65-F5344CB8AC3E}">
        <p14:creationId xmlns:p14="http://schemas.microsoft.com/office/powerpoint/2010/main" val="296848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C439F8D-D232-514C-8D07-14A29B40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Talk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FFCB8D-FCA8-F247-8597-40F4D6D79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8486C2-B8E3-2B4F-8213-E82EA46C2C4F}"/>
              </a:ext>
            </a:extLst>
          </p:cNvPr>
          <p:cNvSpPr txBox="1"/>
          <p:nvPr/>
        </p:nvSpPr>
        <p:spPr>
          <a:xfrm>
            <a:off x="1354666" y="1237361"/>
            <a:ext cx="9999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Which do you prefer, school uniforms or regular clothes? And why?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B0A464-A4C3-4E45-94EA-BF3FCA38D8C8}"/>
              </a:ext>
            </a:extLst>
          </p:cNvPr>
          <p:cNvSpPr txBox="1"/>
          <p:nvPr/>
        </p:nvSpPr>
        <p:spPr>
          <a:xfrm>
            <a:off x="838200" y="2420362"/>
            <a:ext cx="10515600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JP" sz="3600" b="1" dirty="0"/>
              <a:t>Please talk to your partner. Try using this grammar.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115CD-DA54-704F-870C-FFFBA68B4AB1}"/>
              </a:ext>
            </a:extLst>
          </p:cNvPr>
          <p:cNvSpPr txBox="1"/>
          <p:nvPr/>
        </p:nvSpPr>
        <p:spPr>
          <a:xfrm>
            <a:off x="838200" y="3149600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It’s 形容詞 + 不定詞 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498D65-42B8-DE45-B83A-80DBBDD0BA08}"/>
              </a:ext>
            </a:extLst>
          </p:cNvPr>
          <p:cNvSpPr txBox="1"/>
          <p:nvPr/>
        </p:nvSpPr>
        <p:spPr>
          <a:xfrm>
            <a:off x="838200" y="3386670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b="1" u="sng" dirty="0"/>
              <a:t>Examples</a:t>
            </a:r>
            <a:endParaRPr lang="en-JP" sz="36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60EAB8-A537-514A-AE1B-2CA5045C1756}"/>
              </a:ext>
            </a:extLst>
          </p:cNvPr>
          <p:cNvSpPr txBox="1"/>
          <p:nvPr/>
        </p:nvSpPr>
        <p:spPr>
          <a:xfrm>
            <a:off x="152400" y="4033001"/>
            <a:ext cx="1203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school uniforms. It’s easy to get dressed in the morning.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3570FA-D53E-CC46-A0D8-76ECFBEE4042}"/>
              </a:ext>
            </a:extLst>
          </p:cNvPr>
          <p:cNvSpPr txBox="1"/>
          <p:nvPr/>
        </p:nvSpPr>
        <p:spPr>
          <a:xfrm>
            <a:off x="152400" y="4608726"/>
            <a:ext cx="1203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regular clothes. It’s fun to choose my outfit every day.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BCF0FB-BF1D-C048-845D-F3DAEC78C07B}"/>
              </a:ext>
            </a:extLst>
          </p:cNvPr>
          <p:cNvSpPr txBox="1"/>
          <p:nvPr/>
        </p:nvSpPr>
        <p:spPr>
          <a:xfrm>
            <a:off x="152400" y="5133659"/>
            <a:ext cx="11413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school uniforms. They are nice to wear.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18BD17-81E7-2141-B37F-A0FFC40732F4}"/>
              </a:ext>
            </a:extLst>
          </p:cNvPr>
          <p:cNvSpPr txBox="1"/>
          <p:nvPr/>
        </p:nvSpPr>
        <p:spPr>
          <a:xfrm>
            <a:off x="152400" y="5658588"/>
            <a:ext cx="11413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I prefer regular clothes. It’s exciting to see different fashions at schools..</a:t>
            </a:r>
          </a:p>
        </p:txBody>
      </p:sp>
    </p:spTree>
    <p:extLst>
      <p:ext uri="{BB962C8B-B14F-4D97-AF65-F5344CB8AC3E}">
        <p14:creationId xmlns:p14="http://schemas.microsoft.com/office/powerpoint/2010/main" val="3625099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770CB-818F-E94B-B262-B85EF7F43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Write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D069536-CE8F-E147-A6A1-75B838F73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8" b="99048" l="49889" r="97000">
                        <a14:foregroundMark x1="95889" y1="98095" x2="92667" y2="7857"/>
                        <a14:foregroundMark x1="92667" y1="7857" x2="77333" y2="1905"/>
                        <a14:foregroundMark x1="77333" y1="1905" x2="67556" y2="5952"/>
                        <a14:foregroundMark x1="67556" y1="5952" x2="59111" y2="20000"/>
                        <a14:foregroundMark x1="59111" y1="20000" x2="52778" y2="36190"/>
                        <a14:foregroundMark x1="52778" y1="36190" x2="52667" y2="68095"/>
                        <a14:foregroundMark x1="52667" y1="68095" x2="50000" y2="79048"/>
                        <a14:foregroundMark x1="50000" y1="79048" x2="49889" y2="91429"/>
                        <a14:foregroundMark x1="49889" y1="91429" x2="52889" y2="99762"/>
                        <a14:foregroundMark x1="52889" y1="99762" x2="71000" y2="94524"/>
                        <a14:foregroundMark x1="71000" y1="94524" x2="94778" y2="99048"/>
                        <a14:foregroundMark x1="94778" y1="99048" x2="95889" y2="97381"/>
                        <a14:foregroundMark x1="53000" y1="35714" x2="52000" y2="80714"/>
                        <a14:foregroundMark x1="52000" y1="80714" x2="50556" y2="90714"/>
                        <a14:foregroundMark x1="50556" y1="90714" x2="55556" y2="81667"/>
                        <a14:foregroundMark x1="55556" y1="81667" x2="57333" y2="33810"/>
                        <a14:foregroundMark x1="57333" y1="33810" x2="61667" y2="31190"/>
                        <a14:foregroundMark x1="61667" y1="31190" x2="63778" y2="42619"/>
                        <a14:foregroundMark x1="63778" y1="42619" x2="64444" y2="71667"/>
                        <a14:foregroundMark x1="64444" y1="71667" x2="67000" y2="81429"/>
                        <a14:foregroundMark x1="67000" y1="81429" x2="72333" y2="82381"/>
                        <a14:foregroundMark x1="72333" y1="82381" x2="74000" y2="77381"/>
                        <a14:foregroundMark x1="81889" y1="84762" x2="72667" y2="91190"/>
                        <a14:foregroundMark x1="72667" y1="91190" x2="67889" y2="91667"/>
                        <a14:foregroundMark x1="67889" y1="91667" x2="63333" y2="85952"/>
                        <a14:foregroundMark x1="63333" y1="85952" x2="61778" y2="73571"/>
                        <a14:foregroundMark x1="61778" y1="73571" x2="69333" y2="59524"/>
                        <a14:foregroundMark x1="69333" y1="59524" x2="75667" y2="58095"/>
                        <a14:foregroundMark x1="75667" y1="58095" x2="81111" y2="58810"/>
                        <a14:foregroundMark x1="81111" y1="58810" x2="83444" y2="48571"/>
                        <a14:foregroundMark x1="83444" y1="48571" x2="78556" y2="43095"/>
                        <a14:foregroundMark x1="78556" y1="43095" x2="69667" y2="52143"/>
                        <a14:foregroundMark x1="69667" y1="52143" x2="64000" y2="50714"/>
                        <a14:foregroundMark x1="64000" y1="50714" x2="63333" y2="38571"/>
                        <a14:foregroundMark x1="63333" y1="38571" x2="65778" y2="7143"/>
                        <a14:foregroundMark x1="65778" y1="7143" x2="71889" y2="10714"/>
                        <a14:foregroundMark x1="71889" y1="10714" x2="71111" y2="42381"/>
                        <a14:foregroundMark x1="71111" y1="42381" x2="74889" y2="30952"/>
                        <a14:foregroundMark x1="74889" y1="30952" x2="75778" y2="7381"/>
                        <a14:foregroundMark x1="75778" y1="7381" x2="79111" y2="32143"/>
                        <a14:foregroundMark x1="79111" y1="32143" x2="82111" y2="42619"/>
                        <a14:foregroundMark x1="82111" y1="42619" x2="85667" y2="952"/>
                        <a14:foregroundMark x1="85667" y1="952" x2="88556" y2="36905"/>
                        <a14:foregroundMark x1="88556" y1="36905" x2="91333" y2="2619"/>
                        <a14:foregroundMark x1="91333" y1="2619" x2="94778" y2="60238"/>
                        <a14:foregroundMark x1="94778" y1="60238" x2="92667" y2="9524"/>
                        <a14:foregroundMark x1="92667" y1="9524" x2="93667" y2="238"/>
                        <a14:foregroundMark x1="93667" y1="238" x2="96111" y2="9286"/>
                        <a14:foregroundMark x1="96111" y1="9286" x2="96111" y2="52857"/>
                        <a14:foregroundMark x1="96111" y1="52857" x2="97778" y2="38810"/>
                        <a14:foregroundMark x1="97778" y1="38810" x2="99000" y2="49524"/>
                        <a14:foregroundMark x1="99000" y1="49524" x2="95333" y2="74524"/>
                        <a14:foregroundMark x1="95333" y1="74524" x2="97000" y2="84048"/>
                        <a14:foregroundMark x1="97000" y1="84048" x2="84111" y2="86905"/>
                        <a14:foregroundMark x1="84111" y1="86905" x2="86000" y2="65714"/>
                        <a14:foregroundMark x1="86000" y1="65714" x2="68667" y2="77143"/>
                        <a14:foregroundMark x1="49889" y1="92857" x2="50889" y2="96190"/>
                        <a14:foregroundMark x1="50000" y1="95714" x2="50000" y2="97381"/>
                        <a14:foregroundMark x1="81444" y1="82143" x2="81222" y2="92619"/>
                        <a14:foregroundMark x1="81222" y1="92619" x2="82444" y2="82857"/>
                        <a14:foregroundMark x1="82444" y1="82857" x2="83222" y2="96667"/>
                        <a14:foregroundMark x1="83222" y1="96667" x2="82667" y2="82619"/>
                        <a14:foregroundMark x1="82667" y1="82619" x2="84778" y2="92143"/>
                        <a14:foregroundMark x1="84778" y1="92143" x2="85111" y2="80714"/>
                        <a14:foregroundMark x1="85111" y1="80714" x2="86556" y2="93095"/>
                        <a14:foregroundMark x1="86556" y1="93095" x2="85889" y2="61190"/>
                        <a14:foregroundMark x1="85889" y1="61190" x2="86444" y2="87857"/>
                        <a14:foregroundMark x1="86444" y1="87857" x2="88333" y2="97857"/>
                        <a14:foregroundMark x1="88333" y1="97857" x2="85111" y2="69524"/>
                        <a14:foregroundMark x1="85111" y1="69524" x2="89111" y2="95238"/>
                        <a14:foregroundMark x1="89111" y1="95238" x2="86000" y2="67381"/>
                        <a14:foregroundMark x1="86000" y1="67381" x2="89556" y2="87381"/>
                        <a14:foregroundMark x1="89556" y1="87381" x2="87889" y2="66190"/>
                        <a14:foregroundMark x1="87889" y1="66190" x2="88778" y2="78333"/>
                        <a14:foregroundMark x1="88778" y1="78333" x2="90889" y2="87857"/>
                        <a14:foregroundMark x1="90889" y1="87857" x2="89333" y2="42857"/>
                        <a14:foregroundMark x1="89333" y1="42857" x2="89556" y2="63333"/>
                        <a14:foregroundMark x1="89556" y1="63333" x2="91556" y2="42381"/>
                        <a14:foregroundMark x1="91556" y1="42381" x2="90444" y2="65714"/>
                        <a14:foregroundMark x1="90444" y1="65714" x2="91222" y2="50476"/>
                        <a14:foregroundMark x1="91222" y1="50476" x2="92000" y2="70000"/>
                        <a14:foregroundMark x1="92000" y1="70000" x2="92778" y2="54762"/>
                        <a14:foregroundMark x1="92778" y1="54762" x2="91778" y2="44762"/>
                        <a14:foregroundMark x1="91778" y1="44762" x2="85556" y2="43333"/>
                        <a14:foregroundMark x1="85556" y1="43333" x2="86778" y2="52619"/>
                        <a14:foregroundMark x1="86778" y1="52619" x2="85000" y2="54286"/>
                        <a14:foregroundMark x1="67444" y1="238" x2="67444" y2="238"/>
                        <a14:foregroundMark x1="79889" y1="8810" x2="74444" y2="8810"/>
                        <a14:foregroundMark x1="74444" y1="8810" x2="78667" y2="5000"/>
                        <a14:foregroundMark x1="78667" y1="5000" x2="79889" y2="10476"/>
                        <a14:foregroundMark x1="84778" y1="43333" x2="84778" y2="43333"/>
                      </a14:backgroundRemoval>
                    </a14:imgEffect>
                  </a14:imgLayer>
                </a14:imgProps>
              </a:ext>
            </a:extLst>
          </a:blip>
          <a:srcRect l="50000"/>
          <a:stretch/>
        </p:blipFill>
        <p:spPr>
          <a:xfrm>
            <a:off x="6095999" y="1828804"/>
            <a:ext cx="5388429" cy="502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4C245F-F28E-5149-B2A4-CEAF104E8478}"/>
              </a:ext>
            </a:extLst>
          </p:cNvPr>
          <p:cNvSpPr txBox="1"/>
          <p:nvPr/>
        </p:nvSpPr>
        <p:spPr>
          <a:xfrm>
            <a:off x="838200" y="1286933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i="1" dirty="0"/>
              <a:t>Look at this picture.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A003C9-8100-BE42-8B9B-9E4DF0085EF3}"/>
              </a:ext>
            </a:extLst>
          </p:cNvPr>
          <p:cNvSpPr txBox="1"/>
          <p:nvPr/>
        </p:nvSpPr>
        <p:spPr>
          <a:xfrm>
            <a:off x="990599" y="1964268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b="1" dirty="0"/>
              <a:t>What did the clerk tell the boy?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F7E285-94D9-EB4C-BDFA-8E566CC3BFB2}"/>
              </a:ext>
            </a:extLst>
          </p:cNvPr>
          <p:cNvSpPr txBox="1"/>
          <p:nvPr/>
        </p:nvSpPr>
        <p:spPr>
          <a:xfrm>
            <a:off x="990599" y="3350858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dirty="0"/>
              <a:t>Talk to your partner and start your answer like this: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09D864-B227-7146-AB3D-F69156184180}"/>
              </a:ext>
            </a:extLst>
          </p:cNvPr>
          <p:cNvSpPr txBox="1"/>
          <p:nvPr/>
        </p:nvSpPr>
        <p:spPr>
          <a:xfrm>
            <a:off x="990599" y="4737452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600" i="1" dirty="0"/>
              <a:t>The clerk told him ______</a:t>
            </a:r>
          </a:p>
          <a:p>
            <a:r>
              <a:rPr lang="en-JP" sz="3600" i="1" dirty="0"/>
              <a:t>_____________________</a:t>
            </a:r>
          </a:p>
          <a:p>
            <a:r>
              <a:rPr lang="en-JP" sz="3600" i="1" dirty="0"/>
              <a:t>_____________________.</a:t>
            </a:r>
          </a:p>
        </p:txBody>
      </p:sp>
      <p:sp>
        <p:nvSpPr>
          <p:cNvPr id="10" name="Oval Callout 9">
            <a:extLst>
              <a:ext uri="{FF2B5EF4-FFF2-40B4-BE49-F238E27FC236}">
                <a16:creationId xmlns:a16="http://schemas.microsoft.com/office/drawing/2014/main" id="{6272A95D-C9D5-5549-9D72-F467035B8CFE}"/>
              </a:ext>
            </a:extLst>
          </p:cNvPr>
          <p:cNvSpPr/>
          <p:nvPr/>
        </p:nvSpPr>
        <p:spPr>
          <a:xfrm>
            <a:off x="5317068" y="2353733"/>
            <a:ext cx="2777066" cy="997126"/>
          </a:xfrm>
          <a:prstGeom prst="wedgeEllipseCallout">
            <a:avLst>
              <a:gd name="adj1" fmla="val 97638"/>
              <a:gd name="adj2" fmla="val 192376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07773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487</Words>
  <Application>Microsoft Macintosh PowerPoint</Application>
  <PresentationFormat>Widescreen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Cash or Cashless</vt:lpstr>
      <vt:lpstr>Let’s Think</vt:lpstr>
      <vt:lpstr>PowerPoint Presentation</vt:lpstr>
      <vt:lpstr>Do you use any of these cashless payment methods?</vt:lpstr>
      <vt:lpstr>Which do you prefer,</vt:lpstr>
      <vt:lpstr>Let’s Think</vt:lpstr>
      <vt:lpstr>Talk</vt:lpstr>
      <vt:lpstr>Talk</vt:lpstr>
      <vt:lpstr>Write</vt:lpstr>
      <vt:lpstr>Write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or Cashless</dc:title>
  <dc:creator>elliot carson</dc:creator>
  <cp:lastModifiedBy>elliot carson</cp:lastModifiedBy>
  <cp:revision>35</cp:revision>
  <dcterms:created xsi:type="dcterms:W3CDTF">2021-01-05T05:45:50Z</dcterms:created>
  <dcterms:modified xsi:type="dcterms:W3CDTF">2021-01-12T04:52:08Z</dcterms:modified>
</cp:coreProperties>
</file>