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62" r:id="rId5"/>
    <p:sldId id="259" r:id="rId6"/>
    <p:sldId id="260" r:id="rId7"/>
    <p:sldId id="263" r:id="rId8"/>
    <p:sldId id="261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>
        <p:scale>
          <a:sx n="100" d="100"/>
          <a:sy n="100" d="100"/>
        </p:scale>
        <p:origin x="-848" y="15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printerSettings" Target="printerSettings/printerSettings1.bin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A46C34-922D-394C-B406-0AAEC7C3C8F7}" type="datetimeFigureOut">
              <a:rPr lang="en-US" smtClean="0"/>
              <a:t>10/27/20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1DEFBD-93C3-5044-B7D6-AEDCE32565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01256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A46C34-922D-394C-B406-0AAEC7C3C8F7}" type="datetimeFigureOut">
              <a:rPr lang="en-US" smtClean="0"/>
              <a:t>10/27/20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1DEFBD-93C3-5044-B7D6-AEDCE32565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9842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A46C34-922D-394C-B406-0AAEC7C3C8F7}" type="datetimeFigureOut">
              <a:rPr lang="en-US" smtClean="0"/>
              <a:t>10/27/20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1DEFBD-93C3-5044-B7D6-AEDCE32565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66527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A46C34-922D-394C-B406-0AAEC7C3C8F7}" type="datetimeFigureOut">
              <a:rPr lang="en-US" smtClean="0"/>
              <a:t>10/27/20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1DEFBD-93C3-5044-B7D6-AEDCE32565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1161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A46C34-922D-394C-B406-0AAEC7C3C8F7}" type="datetimeFigureOut">
              <a:rPr lang="en-US" smtClean="0"/>
              <a:t>10/27/20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1DEFBD-93C3-5044-B7D6-AEDCE32565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34317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A46C34-922D-394C-B406-0AAEC7C3C8F7}" type="datetimeFigureOut">
              <a:rPr lang="en-US" smtClean="0"/>
              <a:t>10/27/20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1DEFBD-93C3-5044-B7D6-AEDCE32565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79158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A46C34-922D-394C-B406-0AAEC7C3C8F7}" type="datetimeFigureOut">
              <a:rPr lang="en-US" smtClean="0"/>
              <a:t>10/27/20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1DEFBD-93C3-5044-B7D6-AEDCE32565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6747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A46C34-922D-394C-B406-0AAEC7C3C8F7}" type="datetimeFigureOut">
              <a:rPr lang="en-US" smtClean="0"/>
              <a:t>10/27/20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1DEFBD-93C3-5044-B7D6-AEDCE32565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47878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A46C34-922D-394C-B406-0AAEC7C3C8F7}" type="datetimeFigureOut">
              <a:rPr lang="en-US" smtClean="0"/>
              <a:t>10/27/20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1DEFBD-93C3-5044-B7D6-AEDCE32565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29376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A46C34-922D-394C-B406-0AAEC7C3C8F7}" type="datetimeFigureOut">
              <a:rPr lang="en-US" smtClean="0"/>
              <a:t>10/27/20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1DEFBD-93C3-5044-B7D6-AEDCE32565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08392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A46C34-922D-394C-B406-0AAEC7C3C8F7}" type="datetimeFigureOut">
              <a:rPr lang="en-US" smtClean="0"/>
              <a:t>10/27/20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1DEFBD-93C3-5044-B7D6-AEDCE32565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93604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A46C34-922D-394C-B406-0AAEC7C3C8F7}" type="datetimeFigureOut">
              <a:rPr lang="en-US" smtClean="0"/>
              <a:t>10/27/20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1DEFBD-93C3-5044-B7D6-AEDCE32565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58750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Let’s look at a conversation.</a:t>
            </a:r>
            <a:endParaRPr lang="en-US" b="1" dirty="0"/>
          </a:p>
        </p:txBody>
      </p:sp>
      <p:pic>
        <p:nvPicPr>
          <p:cNvPr id="10" name="Content Placeholder 9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t="-6246" r="75412" b="-6246"/>
          <a:stretch/>
        </p:blipFill>
        <p:spPr>
          <a:xfrm>
            <a:off x="737755" y="1528857"/>
            <a:ext cx="2023530" cy="4525963"/>
          </a:xfrm>
        </p:spPr>
      </p:pic>
      <p:pic>
        <p:nvPicPr>
          <p:cNvPr id="11" name="Content Placeholder 9"/>
          <p:cNvPicPr>
            <a:picLocks noChangeAspect="1"/>
          </p:cNvPicPr>
          <p:nvPr/>
        </p:nvPicPr>
        <p:blipFill rotWithShape="1">
          <a:blip r:embed="rId2"/>
          <a:srcRect l="23806" t="-6246" r="48505" b="-6246"/>
          <a:stretch/>
        </p:blipFill>
        <p:spPr>
          <a:xfrm>
            <a:off x="5799787" y="1524298"/>
            <a:ext cx="2278745" cy="4525963"/>
          </a:xfrm>
          <a:prstGeom prst="rect">
            <a:avLst/>
          </a:prstGeom>
        </p:spPr>
      </p:pic>
      <p:sp>
        <p:nvSpPr>
          <p:cNvPr id="12" name="Oval Callout 11"/>
          <p:cNvSpPr/>
          <p:nvPr/>
        </p:nvSpPr>
        <p:spPr>
          <a:xfrm>
            <a:off x="2939781" y="1854959"/>
            <a:ext cx="3439240" cy="1721451"/>
          </a:xfrm>
          <a:prstGeom prst="wedgeEllipseCallout">
            <a:avLst>
              <a:gd name="adj1" fmla="val 50119"/>
              <a:gd name="adj2" fmla="val 57632"/>
            </a:avLst>
          </a:prstGeom>
          <a:solidFill>
            <a:schemeClr val="bg1"/>
          </a:solidFill>
          <a:ln w="28575" cmpd="sng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chemeClr val="tx1"/>
                </a:solidFill>
                <a:latin typeface="+mj-lt"/>
              </a:rPr>
              <a:t>Hi, John. What are you thinking about?</a:t>
            </a:r>
            <a:endParaRPr lang="en-US" sz="2400" b="1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3" name="Oval Callout 12"/>
          <p:cNvSpPr/>
          <p:nvPr/>
        </p:nvSpPr>
        <p:spPr>
          <a:xfrm>
            <a:off x="2806761" y="1850400"/>
            <a:ext cx="3439240" cy="1721451"/>
          </a:xfrm>
          <a:prstGeom prst="wedgeEllipseCallout">
            <a:avLst>
              <a:gd name="adj1" fmla="val -54446"/>
              <a:gd name="adj2" fmla="val 54316"/>
            </a:avLst>
          </a:prstGeom>
          <a:solidFill>
            <a:schemeClr val="bg1"/>
          </a:solidFill>
          <a:ln w="28575" cmpd="sng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chemeClr val="tx1"/>
                </a:solidFill>
                <a:latin typeface="+mj-lt"/>
              </a:rPr>
              <a:t>I’m thinking about super robots.</a:t>
            </a:r>
            <a:endParaRPr lang="en-US" sz="2400" b="1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4" name="Oval Callout 13"/>
          <p:cNvSpPr/>
          <p:nvPr/>
        </p:nvSpPr>
        <p:spPr>
          <a:xfrm>
            <a:off x="2568741" y="1860110"/>
            <a:ext cx="4138524" cy="1721451"/>
          </a:xfrm>
          <a:prstGeom prst="wedgeEllipseCallout">
            <a:avLst>
              <a:gd name="adj1" fmla="val 42476"/>
              <a:gd name="adj2" fmla="val 56803"/>
            </a:avLst>
          </a:prstGeom>
          <a:solidFill>
            <a:schemeClr val="bg1"/>
          </a:solidFill>
          <a:ln w="28575" cmpd="sng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chemeClr val="tx1"/>
                </a:solidFill>
                <a:latin typeface="+mj-lt"/>
              </a:rPr>
              <a:t>Again? You were thinking about super robots yesterday, too.</a:t>
            </a:r>
            <a:endParaRPr lang="en-US" sz="2400" b="1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6" name="Oval Callout 15"/>
          <p:cNvSpPr/>
          <p:nvPr/>
        </p:nvSpPr>
        <p:spPr>
          <a:xfrm>
            <a:off x="2564160" y="1855551"/>
            <a:ext cx="4138524" cy="1721451"/>
          </a:xfrm>
          <a:prstGeom prst="wedgeEllipseCallout">
            <a:avLst>
              <a:gd name="adj1" fmla="val -47524"/>
              <a:gd name="adj2" fmla="val 53487"/>
            </a:avLst>
          </a:prstGeom>
          <a:solidFill>
            <a:schemeClr val="bg1"/>
          </a:solidFill>
          <a:ln w="28575" cmpd="sng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chemeClr val="tx1"/>
                </a:solidFill>
                <a:latin typeface="+mj-lt"/>
              </a:rPr>
              <a:t>I know. I think about robots a lot. I really like them.</a:t>
            </a:r>
            <a:endParaRPr lang="en-US" sz="2400" b="1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7" name="Oval Callout 16"/>
          <p:cNvSpPr/>
          <p:nvPr/>
        </p:nvSpPr>
        <p:spPr>
          <a:xfrm>
            <a:off x="2559579" y="1850992"/>
            <a:ext cx="4138524" cy="1721451"/>
          </a:xfrm>
          <a:prstGeom prst="wedgeEllipseCallout">
            <a:avLst>
              <a:gd name="adj1" fmla="val -47524"/>
              <a:gd name="adj2" fmla="val 53487"/>
            </a:avLst>
          </a:prstGeom>
          <a:solidFill>
            <a:schemeClr val="bg1"/>
          </a:solidFill>
          <a:ln w="28575" cmpd="sng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chemeClr val="tx1"/>
                </a:solidFill>
                <a:latin typeface="+mj-lt"/>
              </a:rPr>
              <a:t>In fact, I have been thinking about robots for a long time.</a:t>
            </a:r>
            <a:endParaRPr lang="en-US" sz="2400" b="1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8" name="Oval Callout 17"/>
          <p:cNvSpPr/>
          <p:nvPr/>
        </p:nvSpPr>
        <p:spPr>
          <a:xfrm>
            <a:off x="2440304" y="1726540"/>
            <a:ext cx="4257800" cy="1855614"/>
          </a:xfrm>
          <a:prstGeom prst="wedgeEllipseCallout">
            <a:avLst>
              <a:gd name="adj1" fmla="val -47524"/>
              <a:gd name="adj2" fmla="val 53487"/>
            </a:avLst>
          </a:prstGeom>
          <a:solidFill>
            <a:schemeClr val="bg1"/>
          </a:solidFill>
          <a:ln w="28575" cmpd="sng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chemeClr val="tx1"/>
                </a:solidFill>
                <a:latin typeface="+mj-lt"/>
              </a:rPr>
              <a:t>I saw a movie called </a:t>
            </a:r>
            <a:r>
              <a:rPr lang="en-US" sz="2400" b="1" i="1" dirty="0" smtClean="0">
                <a:solidFill>
                  <a:schemeClr val="tx1"/>
                </a:solidFill>
                <a:latin typeface="+mj-lt"/>
              </a:rPr>
              <a:t>Robots of the Future</a:t>
            </a:r>
            <a:r>
              <a:rPr lang="en-US" sz="2400" b="1" dirty="0" smtClean="0">
                <a:solidFill>
                  <a:schemeClr val="tx1"/>
                </a:solidFill>
                <a:latin typeface="+mj-lt"/>
              </a:rPr>
              <a:t> when I was five years old.</a:t>
            </a:r>
            <a:endParaRPr lang="en-US" sz="2400" b="1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9" name="Oval Callout 18"/>
          <p:cNvSpPr/>
          <p:nvPr/>
        </p:nvSpPr>
        <p:spPr>
          <a:xfrm>
            <a:off x="2435723" y="1736250"/>
            <a:ext cx="4257800" cy="1855614"/>
          </a:xfrm>
          <a:prstGeom prst="wedgeEllipseCallout">
            <a:avLst>
              <a:gd name="adj1" fmla="val -47524"/>
              <a:gd name="adj2" fmla="val 53487"/>
            </a:avLst>
          </a:prstGeom>
          <a:solidFill>
            <a:schemeClr val="bg1"/>
          </a:solidFill>
          <a:ln w="28575" cmpd="sng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chemeClr val="tx1"/>
                </a:solidFill>
                <a:latin typeface="+mj-lt"/>
              </a:rPr>
              <a:t>I have been thinking about robots ever since.</a:t>
            </a:r>
            <a:endParaRPr lang="en-US" sz="2400" b="1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20" name="Oval Callout 19"/>
          <p:cNvSpPr/>
          <p:nvPr/>
        </p:nvSpPr>
        <p:spPr>
          <a:xfrm>
            <a:off x="2449994" y="1721981"/>
            <a:ext cx="4257800" cy="1855614"/>
          </a:xfrm>
          <a:prstGeom prst="wedgeEllipseCallout">
            <a:avLst>
              <a:gd name="adj1" fmla="val 43642"/>
              <a:gd name="adj2" fmla="val 58101"/>
            </a:avLst>
          </a:prstGeom>
          <a:solidFill>
            <a:schemeClr val="bg1"/>
          </a:solidFill>
          <a:ln w="28575" cmpd="sng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chemeClr val="tx1"/>
                </a:solidFill>
                <a:latin typeface="+mj-lt"/>
              </a:rPr>
              <a:t>Wow. You have been thinking about robots since you were five years old.</a:t>
            </a:r>
            <a:endParaRPr lang="en-US" sz="2400" b="1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23" name="Oval Callout 22"/>
          <p:cNvSpPr/>
          <p:nvPr/>
        </p:nvSpPr>
        <p:spPr>
          <a:xfrm>
            <a:off x="2459684" y="1731691"/>
            <a:ext cx="4257800" cy="1855614"/>
          </a:xfrm>
          <a:prstGeom prst="wedgeEllipseCallout">
            <a:avLst>
              <a:gd name="adj1" fmla="val 43642"/>
              <a:gd name="adj2" fmla="val 58101"/>
            </a:avLst>
          </a:prstGeom>
          <a:solidFill>
            <a:schemeClr val="bg1"/>
          </a:solidFill>
          <a:ln w="28575" cmpd="sng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chemeClr val="tx1"/>
                </a:solidFill>
                <a:latin typeface="+mj-lt"/>
              </a:rPr>
              <a:t>That is a long time.</a:t>
            </a:r>
            <a:endParaRPr lang="en-US" sz="2400" b="1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24" name="Oval Callout 23"/>
          <p:cNvSpPr/>
          <p:nvPr/>
        </p:nvSpPr>
        <p:spPr>
          <a:xfrm>
            <a:off x="2440832" y="1741401"/>
            <a:ext cx="4257800" cy="1855614"/>
          </a:xfrm>
          <a:prstGeom prst="wedgeEllipseCallout">
            <a:avLst>
              <a:gd name="adj1" fmla="val -46853"/>
              <a:gd name="adj2" fmla="val 51949"/>
            </a:avLst>
          </a:prstGeom>
          <a:solidFill>
            <a:schemeClr val="bg1"/>
          </a:solidFill>
          <a:ln w="28575" cmpd="sng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chemeClr val="tx1"/>
                </a:solidFill>
                <a:latin typeface="+mj-lt"/>
              </a:rPr>
              <a:t>I know.</a:t>
            </a:r>
            <a:endParaRPr lang="en-US" sz="2400" b="1" dirty="0">
              <a:solidFill>
                <a:schemeClr val="tx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2525906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2" grpId="1" animBg="1"/>
      <p:bldP spid="13" grpId="0" animBg="1"/>
      <p:bldP spid="13" grpId="1" animBg="1"/>
      <p:bldP spid="14" grpId="0" animBg="1"/>
      <p:bldP spid="14" grpId="1" animBg="1"/>
      <p:bldP spid="16" grpId="0" animBg="1"/>
      <p:bldP spid="16" grpId="1" animBg="1"/>
      <p:bldP spid="17" grpId="0" animBg="1"/>
      <p:bldP spid="17" grpId="1" animBg="1"/>
      <p:bldP spid="18" grpId="0" animBg="1"/>
      <p:bldP spid="18" grpId="1" animBg="1"/>
      <p:bldP spid="19" grpId="0" animBg="1"/>
      <p:bldP spid="19" grpId="1" animBg="1"/>
      <p:bldP spid="20" grpId="0" animBg="1"/>
      <p:bldP spid="20" grpId="1" animBg="1"/>
      <p:bldP spid="23" grpId="0" animBg="1"/>
      <p:bldP spid="23" grpId="1" animBg="1"/>
      <p:bldP spid="24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/>
          </a:bodyPr>
          <a:lstStyle/>
          <a:p>
            <a:r>
              <a:rPr lang="en-US" b="1" dirty="0" smtClean="0"/>
              <a:t>What have you been dreaming of?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2619" y="1600200"/>
            <a:ext cx="8229600" cy="4525963"/>
          </a:xfrm>
        </p:spPr>
        <p:txBody>
          <a:bodyPr/>
          <a:lstStyle/>
          <a:p>
            <a:pPr marL="0" indent="0">
              <a:buNone/>
            </a:pP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841976" y="1203603"/>
            <a:ext cx="7178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i="1" dirty="0" smtClean="0"/>
              <a:t>Try saying these sentences in English.</a:t>
            </a:r>
            <a:endParaRPr lang="en-US" sz="3600" i="1" dirty="0"/>
          </a:p>
        </p:txBody>
      </p:sp>
      <p:sp>
        <p:nvSpPr>
          <p:cNvPr id="5" name="TextBox 4"/>
          <p:cNvSpPr txBox="1"/>
          <p:nvPr/>
        </p:nvSpPr>
        <p:spPr>
          <a:xfrm>
            <a:off x="0" y="2257627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2800" dirty="0" smtClean="0"/>
              <a:t>私は、以前から、有名なシェフになりたいと思っています。</a:t>
            </a:r>
            <a:endParaRPr lang="en-US" sz="2800" dirty="0"/>
          </a:p>
        </p:txBody>
      </p:sp>
      <p:sp>
        <p:nvSpPr>
          <p:cNvPr id="6" name="TextBox 5"/>
          <p:cNvSpPr txBox="1"/>
          <p:nvPr/>
        </p:nvSpPr>
        <p:spPr>
          <a:xfrm>
            <a:off x="457200" y="2740803"/>
            <a:ext cx="8686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i="1" dirty="0" smtClean="0"/>
              <a:t>I have been dreaming of becoming a  _______________.</a:t>
            </a:r>
            <a:endParaRPr lang="en-US" sz="2800" i="1" dirty="0"/>
          </a:p>
        </p:txBody>
      </p:sp>
      <p:sp>
        <p:nvSpPr>
          <p:cNvPr id="7" name="TextBox 6"/>
          <p:cNvSpPr txBox="1"/>
          <p:nvPr/>
        </p:nvSpPr>
        <p:spPr>
          <a:xfrm>
            <a:off x="452619" y="3594058"/>
            <a:ext cx="8229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2800" dirty="0" smtClean="0"/>
              <a:t>私は、以前から、発明者になりたいと思っています。</a:t>
            </a:r>
            <a:endParaRPr lang="en-US" sz="2800" dirty="0"/>
          </a:p>
        </p:txBody>
      </p:sp>
      <p:sp>
        <p:nvSpPr>
          <p:cNvPr id="8" name="TextBox 7"/>
          <p:cNvSpPr txBox="1"/>
          <p:nvPr/>
        </p:nvSpPr>
        <p:spPr>
          <a:xfrm>
            <a:off x="0" y="4094002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i="1" dirty="0" smtClean="0"/>
              <a:t>I have been dreaming of becoming an _______________.</a:t>
            </a:r>
            <a:endParaRPr lang="en-US" sz="2800" i="1" dirty="0"/>
          </a:p>
        </p:txBody>
      </p:sp>
      <p:sp>
        <p:nvSpPr>
          <p:cNvPr id="9" name="TextBox 8"/>
          <p:cNvSpPr txBox="1"/>
          <p:nvPr/>
        </p:nvSpPr>
        <p:spPr>
          <a:xfrm>
            <a:off x="6326166" y="2717221"/>
            <a:ext cx="258301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i="1" dirty="0" smtClean="0">
                <a:solidFill>
                  <a:srgbClr val="FF0000"/>
                </a:solidFill>
              </a:rPr>
              <a:t>famous chef</a:t>
            </a:r>
            <a:endParaRPr lang="en-US" sz="3200" i="1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797613" y="4065603"/>
            <a:ext cx="2711447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i="1" dirty="0" smtClean="0">
                <a:solidFill>
                  <a:srgbClr val="FF0000"/>
                </a:solidFill>
              </a:rPr>
              <a:t>inventor</a:t>
            </a:r>
            <a:endParaRPr lang="en-US" sz="3200" i="1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0" y="4995558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2800" dirty="0" smtClean="0"/>
              <a:t>私は、以前から、消防士になりたいと思っています。</a:t>
            </a:r>
            <a:endParaRPr lang="en-US" sz="2800" dirty="0"/>
          </a:p>
        </p:txBody>
      </p:sp>
      <p:sp>
        <p:nvSpPr>
          <p:cNvPr id="12" name="TextBox 11"/>
          <p:cNvSpPr txBox="1"/>
          <p:nvPr/>
        </p:nvSpPr>
        <p:spPr>
          <a:xfrm>
            <a:off x="114166" y="5444702"/>
            <a:ext cx="88621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i="1" dirty="0" smtClean="0"/>
              <a:t>I have been dreaming of becoming a __________________.</a:t>
            </a:r>
            <a:endParaRPr lang="en-US" sz="2800" i="1" dirty="0"/>
          </a:p>
        </p:txBody>
      </p:sp>
      <p:sp>
        <p:nvSpPr>
          <p:cNvPr id="13" name="TextBox 12"/>
          <p:cNvSpPr txBox="1"/>
          <p:nvPr/>
        </p:nvSpPr>
        <p:spPr>
          <a:xfrm>
            <a:off x="5418577" y="5458041"/>
            <a:ext cx="341071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i="1" dirty="0" smtClean="0">
                <a:solidFill>
                  <a:srgbClr val="FF0000"/>
                </a:solidFill>
              </a:rPr>
              <a:t>fireman</a:t>
            </a:r>
            <a:endParaRPr lang="en-US" sz="2800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97865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 tmFilter="0,0; .5, 1; 1, 1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 tmFilter="0,0; .5, 1; 1, 1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3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9" grpId="0"/>
      <p:bldP spid="10" grpId="0"/>
      <p:bldP spid="1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Let’s write.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Look at page 29 of your Bridge textbook and answer this question: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b="1" dirty="0" smtClean="0"/>
              <a:t>What have you been dreaming of? Write about </a:t>
            </a:r>
            <a:r>
              <a:rPr lang="en-US" b="1" smtClean="0"/>
              <a:t>your dream.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2613772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900">
        <p14:glitter pattern="hexagon"/>
      </p:transition>
    </mc:Choice>
    <mc:Fallback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Let’s think.</a:t>
            </a:r>
            <a:endParaRPr lang="en-US" b="1" dirty="0"/>
          </a:p>
        </p:txBody>
      </p:sp>
      <p:sp>
        <p:nvSpPr>
          <p:cNvPr id="4" name="TextBox 3"/>
          <p:cNvSpPr txBox="1"/>
          <p:nvPr/>
        </p:nvSpPr>
        <p:spPr>
          <a:xfrm>
            <a:off x="457200" y="1300551"/>
            <a:ext cx="8229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i="1" dirty="0" smtClean="0"/>
              <a:t>What do these three sentences mean?</a:t>
            </a:r>
            <a:endParaRPr lang="en-US" sz="3600" i="1" dirty="0"/>
          </a:p>
        </p:txBody>
      </p:sp>
      <p:sp>
        <p:nvSpPr>
          <p:cNvPr id="5" name="TextBox 4"/>
          <p:cNvSpPr txBox="1"/>
          <p:nvPr/>
        </p:nvSpPr>
        <p:spPr>
          <a:xfrm>
            <a:off x="457200" y="2110083"/>
            <a:ext cx="8229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>
                <a:ln w="19050" cmpd="sng">
                  <a:solidFill>
                    <a:schemeClr val="tx1"/>
                  </a:solidFill>
                </a:ln>
                <a:solidFill>
                  <a:srgbClr val="1F497D"/>
                </a:solidFill>
              </a:rPr>
              <a:t>I am thinking about robots.</a:t>
            </a:r>
            <a:endParaRPr lang="en-US" sz="3600" dirty="0">
              <a:ln w="19050" cmpd="sng">
                <a:solidFill>
                  <a:schemeClr val="tx1"/>
                </a:solidFill>
              </a:ln>
              <a:solidFill>
                <a:srgbClr val="1F497D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52619" y="3375465"/>
            <a:ext cx="8229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>
                <a:ln w="19050" cmpd="sng">
                  <a:solidFill>
                    <a:schemeClr val="tx1"/>
                  </a:solidFill>
                </a:ln>
                <a:solidFill>
                  <a:srgbClr val="FF6600"/>
                </a:solidFill>
              </a:rPr>
              <a:t>I have been thinking about robots.</a:t>
            </a:r>
            <a:endParaRPr lang="en-US" sz="3600" dirty="0">
              <a:ln w="19050" cmpd="sng">
                <a:solidFill>
                  <a:schemeClr val="tx1"/>
                </a:solidFill>
              </a:ln>
              <a:solidFill>
                <a:srgbClr val="FF66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57200" y="4669379"/>
            <a:ext cx="8229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>
                <a:ln w="19050" cmpd="sng">
                  <a:solidFill>
                    <a:schemeClr val="tx1"/>
                  </a:solidFill>
                </a:ln>
                <a:solidFill>
                  <a:srgbClr val="008000"/>
                </a:solidFill>
              </a:rPr>
              <a:t>I have been thinking about robots since I was five years old.</a:t>
            </a:r>
            <a:endParaRPr lang="en-US" sz="3600" dirty="0">
              <a:ln w="19050" cmpd="sng">
                <a:solidFill>
                  <a:schemeClr val="tx1"/>
                </a:solidFill>
              </a:ln>
              <a:solidFill>
                <a:srgbClr val="008000"/>
              </a:solidFill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1698222" y="3066101"/>
            <a:ext cx="5751123" cy="0"/>
          </a:xfrm>
          <a:prstGeom prst="line">
            <a:avLst/>
          </a:prstGeom>
          <a:ln w="28575" cmpd="sng"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4224149" y="2766454"/>
            <a:ext cx="7420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rgbClr val="FF0000"/>
                </a:solidFill>
              </a:rPr>
              <a:t>X</a:t>
            </a:r>
            <a:endParaRPr lang="en-US" sz="2800" b="1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281229" y="2626902"/>
            <a:ext cx="6564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now</a:t>
            </a:r>
            <a:endParaRPr lang="en-US" b="1" dirty="0"/>
          </a:p>
        </p:txBody>
      </p:sp>
      <p:sp>
        <p:nvSpPr>
          <p:cNvPr id="12" name="Arc 11"/>
          <p:cNvSpPr/>
          <p:nvPr/>
        </p:nvSpPr>
        <p:spPr>
          <a:xfrm flipV="1">
            <a:off x="2568740" y="2267038"/>
            <a:ext cx="4580919" cy="754593"/>
          </a:xfrm>
          <a:prstGeom prst="arc">
            <a:avLst>
              <a:gd name="adj1" fmla="val 16200000"/>
              <a:gd name="adj2" fmla="val 21534536"/>
            </a:avLst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Arc 12"/>
          <p:cNvSpPr/>
          <p:nvPr/>
        </p:nvSpPr>
        <p:spPr>
          <a:xfrm flipH="1" flipV="1">
            <a:off x="2050403" y="2276748"/>
            <a:ext cx="4580919" cy="754593"/>
          </a:xfrm>
          <a:prstGeom prst="arc">
            <a:avLst>
              <a:gd name="adj1" fmla="val 16200000"/>
              <a:gd name="adj2" fmla="val 21534536"/>
            </a:avLst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Callout 13"/>
          <p:cNvSpPr/>
          <p:nvPr/>
        </p:nvSpPr>
        <p:spPr>
          <a:xfrm>
            <a:off x="7149659" y="1845282"/>
            <a:ext cx="1898014" cy="921172"/>
          </a:xfrm>
          <a:prstGeom prst="wedgeEllipseCallout">
            <a:avLst>
              <a:gd name="adj1" fmla="val -43414"/>
              <a:gd name="adj2" fmla="val 40814"/>
            </a:avLst>
          </a:prstGeom>
          <a:solidFill>
            <a:srgbClr val="FFFFFF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400" dirty="0" smtClean="0">
                <a:solidFill>
                  <a:schemeClr val="tx1"/>
                </a:solidFill>
              </a:rPr>
              <a:t>私は、ロボットについて考えているところです。</a:t>
            </a:r>
            <a:endParaRPr lang="en-US" sz="1400" dirty="0">
              <a:solidFill>
                <a:schemeClr val="tx1"/>
              </a:solidFill>
            </a:endParaRPr>
          </a:p>
        </p:txBody>
      </p:sp>
      <p:cxnSp>
        <p:nvCxnSpPr>
          <p:cNvPr id="17" name="Straight Connector 16"/>
          <p:cNvCxnSpPr/>
          <p:nvPr/>
        </p:nvCxnSpPr>
        <p:spPr>
          <a:xfrm>
            <a:off x="1722183" y="4402828"/>
            <a:ext cx="5751123" cy="0"/>
          </a:xfrm>
          <a:prstGeom prst="line">
            <a:avLst/>
          </a:prstGeom>
          <a:ln w="28575" cmpd="sng"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4248110" y="4103181"/>
            <a:ext cx="7420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rgbClr val="FF0000"/>
                </a:solidFill>
              </a:rPr>
              <a:t>X</a:t>
            </a:r>
            <a:endParaRPr lang="en-US" sz="2800" b="1" dirty="0">
              <a:solidFill>
                <a:srgbClr val="FF000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305190" y="3976329"/>
            <a:ext cx="6564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now</a:t>
            </a:r>
            <a:endParaRPr lang="en-US" b="1" dirty="0"/>
          </a:p>
        </p:txBody>
      </p:sp>
      <p:sp>
        <p:nvSpPr>
          <p:cNvPr id="34" name="TextBox 33"/>
          <p:cNvSpPr txBox="1"/>
          <p:nvPr/>
        </p:nvSpPr>
        <p:spPr>
          <a:xfrm>
            <a:off x="1317622" y="3862482"/>
            <a:ext cx="74208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b="1" dirty="0" smtClean="0">
                <a:ln>
                  <a:solidFill>
                    <a:srgbClr val="000000"/>
                  </a:solidFill>
                </a:ln>
                <a:solidFill>
                  <a:srgbClr val="FF0000"/>
                </a:solidFill>
              </a:rPr>
              <a:t>?</a:t>
            </a:r>
            <a:endParaRPr lang="en-US" sz="5400" b="1" dirty="0">
              <a:ln>
                <a:solidFill>
                  <a:srgbClr val="000000"/>
                </a:solidFill>
              </a:ln>
              <a:solidFill>
                <a:srgbClr val="FF0000"/>
              </a:solidFill>
            </a:endParaRPr>
          </a:p>
        </p:txBody>
      </p:sp>
      <p:cxnSp>
        <p:nvCxnSpPr>
          <p:cNvPr id="22" name="Curved Connector 21"/>
          <p:cNvCxnSpPr/>
          <p:nvPr/>
        </p:nvCxnSpPr>
        <p:spPr>
          <a:xfrm flipV="1">
            <a:off x="1855195" y="4321766"/>
            <a:ext cx="337918" cy="152407"/>
          </a:xfrm>
          <a:prstGeom prst="curvedConnector3">
            <a:avLst/>
          </a:prstGeom>
          <a:ln w="28575" cmpd="sng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Curved Connector 22"/>
          <p:cNvCxnSpPr/>
          <p:nvPr/>
        </p:nvCxnSpPr>
        <p:spPr>
          <a:xfrm flipH="1" flipV="1">
            <a:off x="2193118" y="4317207"/>
            <a:ext cx="337918" cy="152407"/>
          </a:xfrm>
          <a:prstGeom prst="curvedConnector3">
            <a:avLst/>
          </a:prstGeom>
          <a:ln w="28575" cmpd="sng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Curved Connector 23"/>
          <p:cNvCxnSpPr/>
          <p:nvPr/>
        </p:nvCxnSpPr>
        <p:spPr>
          <a:xfrm flipV="1">
            <a:off x="2507080" y="4317207"/>
            <a:ext cx="337918" cy="152407"/>
          </a:xfrm>
          <a:prstGeom prst="curvedConnector3">
            <a:avLst/>
          </a:prstGeom>
          <a:ln w="28575" cmpd="sng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Curved Connector 24"/>
          <p:cNvCxnSpPr/>
          <p:nvPr/>
        </p:nvCxnSpPr>
        <p:spPr>
          <a:xfrm flipH="1" flipV="1">
            <a:off x="2845003" y="4312648"/>
            <a:ext cx="337918" cy="152407"/>
          </a:xfrm>
          <a:prstGeom prst="curvedConnector3">
            <a:avLst/>
          </a:prstGeom>
          <a:ln w="28575" cmpd="sng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Curved Connector 25"/>
          <p:cNvCxnSpPr/>
          <p:nvPr/>
        </p:nvCxnSpPr>
        <p:spPr>
          <a:xfrm flipV="1">
            <a:off x="3177817" y="4317207"/>
            <a:ext cx="337918" cy="152407"/>
          </a:xfrm>
          <a:prstGeom prst="curvedConnector3">
            <a:avLst/>
          </a:prstGeom>
          <a:ln w="28575" cmpd="sng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Curved Connector 26"/>
          <p:cNvCxnSpPr/>
          <p:nvPr/>
        </p:nvCxnSpPr>
        <p:spPr>
          <a:xfrm flipH="1" flipV="1">
            <a:off x="3515740" y="4312648"/>
            <a:ext cx="337918" cy="152407"/>
          </a:xfrm>
          <a:prstGeom prst="curvedConnector3">
            <a:avLst/>
          </a:prstGeom>
          <a:ln w="28575" cmpd="sng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Curved Connector 27"/>
          <p:cNvCxnSpPr/>
          <p:nvPr/>
        </p:nvCxnSpPr>
        <p:spPr>
          <a:xfrm flipV="1">
            <a:off x="3829702" y="4312648"/>
            <a:ext cx="337918" cy="152407"/>
          </a:xfrm>
          <a:prstGeom prst="curvedConnector3">
            <a:avLst/>
          </a:prstGeom>
          <a:ln w="28575" cmpd="sng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Curved Connector 28"/>
          <p:cNvCxnSpPr/>
          <p:nvPr/>
        </p:nvCxnSpPr>
        <p:spPr>
          <a:xfrm flipH="1" flipV="1">
            <a:off x="4167625" y="4308089"/>
            <a:ext cx="337918" cy="152407"/>
          </a:xfrm>
          <a:prstGeom prst="curvedConnector3">
            <a:avLst/>
          </a:prstGeom>
          <a:ln w="28575" cmpd="sng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5" name="Oval Callout 34"/>
          <p:cNvSpPr/>
          <p:nvPr/>
        </p:nvSpPr>
        <p:spPr>
          <a:xfrm>
            <a:off x="7777573" y="3066101"/>
            <a:ext cx="1352156" cy="1214610"/>
          </a:xfrm>
          <a:prstGeom prst="wedgeEllipseCallout">
            <a:avLst>
              <a:gd name="adj1" fmla="val -76894"/>
              <a:gd name="adj2" fmla="val 45461"/>
            </a:avLst>
          </a:prstGeom>
          <a:solidFill>
            <a:srgbClr val="FFFFFF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400" dirty="0" smtClean="0">
                <a:solidFill>
                  <a:schemeClr val="tx1"/>
                </a:solidFill>
              </a:rPr>
              <a:t>私は、以前から、ロボットについて考えています。</a:t>
            </a:r>
            <a:endParaRPr lang="en-US" sz="1400" dirty="0">
              <a:solidFill>
                <a:schemeClr val="tx1"/>
              </a:solidFill>
            </a:endParaRPr>
          </a:p>
        </p:txBody>
      </p:sp>
      <p:cxnSp>
        <p:nvCxnSpPr>
          <p:cNvPr id="36" name="Straight Connector 35"/>
          <p:cNvCxnSpPr/>
          <p:nvPr/>
        </p:nvCxnSpPr>
        <p:spPr>
          <a:xfrm>
            <a:off x="1731873" y="6281777"/>
            <a:ext cx="5751123" cy="0"/>
          </a:xfrm>
          <a:prstGeom prst="line">
            <a:avLst/>
          </a:prstGeom>
          <a:ln w="28575" cmpd="sng"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>
            <a:off x="4257800" y="5982130"/>
            <a:ext cx="7420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rgbClr val="FF0000"/>
                </a:solidFill>
              </a:rPr>
              <a:t>X</a:t>
            </a:r>
            <a:endParaRPr lang="en-US" sz="2800" b="1" dirty="0">
              <a:solidFill>
                <a:srgbClr val="FF0000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4314880" y="5855278"/>
            <a:ext cx="6564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now</a:t>
            </a:r>
            <a:endParaRPr lang="en-US" b="1" dirty="0"/>
          </a:p>
        </p:txBody>
      </p:sp>
      <p:sp>
        <p:nvSpPr>
          <p:cNvPr id="40" name="TextBox 39"/>
          <p:cNvSpPr txBox="1"/>
          <p:nvPr/>
        </p:nvSpPr>
        <p:spPr>
          <a:xfrm>
            <a:off x="1263812" y="5717600"/>
            <a:ext cx="74208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b="1" dirty="0" smtClean="0">
                <a:ln>
                  <a:solidFill>
                    <a:srgbClr val="000000"/>
                  </a:solidFill>
                </a:ln>
                <a:solidFill>
                  <a:srgbClr val="FF0000"/>
                </a:solidFill>
              </a:rPr>
              <a:t>5</a:t>
            </a:r>
            <a:endParaRPr lang="en-US" sz="5400" b="1" dirty="0">
              <a:ln>
                <a:solidFill>
                  <a:srgbClr val="000000"/>
                </a:solidFill>
              </a:ln>
              <a:solidFill>
                <a:srgbClr val="FF0000"/>
              </a:solidFill>
            </a:endParaRPr>
          </a:p>
        </p:txBody>
      </p:sp>
      <p:cxnSp>
        <p:nvCxnSpPr>
          <p:cNvPr id="41" name="Curved Connector 40"/>
          <p:cNvCxnSpPr/>
          <p:nvPr/>
        </p:nvCxnSpPr>
        <p:spPr>
          <a:xfrm flipV="1">
            <a:off x="1864885" y="6214984"/>
            <a:ext cx="337918" cy="152407"/>
          </a:xfrm>
          <a:prstGeom prst="curvedConnector3">
            <a:avLst/>
          </a:prstGeom>
          <a:ln w="28575" cmpd="sng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2" name="Curved Connector 41"/>
          <p:cNvCxnSpPr/>
          <p:nvPr/>
        </p:nvCxnSpPr>
        <p:spPr>
          <a:xfrm flipH="1" flipV="1">
            <a:off x="2202808" y="6210425"/>
            <a:ext cx="337918" cy="152407"/>
          </a:xfrm>
          <a:prstGeom prst="curvedConnector3">
            <a:avLst/>
          </a:prstGeom>
          <a:ln w="28575" cmpd="sng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3" name="Curved Connector 42"/>
          <p:cNvCxnSpPr/>
          <p:nvPr/>
        </p:nvCxnSpPr>
        <p:spPr>
          <a:xfrm flipV="1">
            <a:off x="2516770" y="6210425"/>
            <a:ext cx="337918" cy="152407"/>
          </a:xfrm>
          <a:prstGeom prst="curvedConnector3">
            <a:avLst/>
          </a:prstGeom>
          <a:ln w="28575" cmpd="sng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Curved Connector 43"/>
          <p:cNvCxnSpPr/>
          <p:nvPr/>
        </p:nvCxnSpPr>
        <p:spPr>
          <a:xfrm flipH="1" flipV="1">
            <a:off x="2854693" y="6205866"/>
            <a:ext cx="337918" cy="152407"/>
          </a:xfrm>
          <a:prstGeom prst="curvedConnector3">
            <a:avLst/>
          </a:prstGeom>
          <a:ln w="28575" cmpd="sng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5" name="Curved Connector 44"/>
          <p:cNvCxnSpPr/>
          <p:nvPr/>
        </p:nvCxnSpPr>
        <p:spPr>
          <a:xfrm flipV="1">
            <a:off x="3187507" y="6210425"/>
            <a:ext cx="337918" cy="152407"/>
          </a:xfrm>
          <a:prstGeom prst="curvedConnector3">
            <a:avLst/>
          </a:prstGeom>
          <a:ln w="28575" cmpd="sng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6" name="Curved Connector 45"/>
          <p:cNvCxnSpPr/>
          <p:nvPr/>
        </p:nvCxnSpPr>
        <p:spPr>
          <a:xfrm flipH="1" flipV="1">
            <a:off x="3525430" y="6205866"/>
            <a:ext cx="337918" cy="152407"/>
          </a:xfrm>
          <a:prstGeom prst="curvedConnector3">
            <a:avLst/>
          </a:prstGeom>
          <a:ln w="28575" cmpd="sng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7" name="Curved Connector 46"/>
          <p:cNvCxnSpPr/>
          <p:nvPr/>
        </p:nvCxnSpPr>
        <p:spPr>
          <a:xfrm flipV="1">
            <a:off x="3839392" y="6205866"/>
            <a:ext cx="337918" cy="152407"/>
          </a:xfrm>
          <a:prstGeom prst="curvedConnector3">
            <a:avLst/>
          </a:prstGeom>
          <a:ln w="28575" cmpd="sng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8" name="Curved Connector 47"/>
          <p:cNvCxnSpPr/>
          <p:nvPr/>
        </p:nvCxnSpPr>
        <p:spPr>
          <a:xfrm flipH="1" flipV="1">
            <a:off x="4177315" y="6201307"/>
            <a:ext cx="337918" cy="152407"/>
          </a:xfrm>
          <a:prstGeom prst="curvedConnector3">
            <a:avLst/>
          </a:prstGeom>
          <a:ln w="28575" cmpd="sng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2" name="Oval Callout 51"/>
          <p:cNvSpPr/>
          <p:nvPr/>
        </p:nvSpPr>
        <p:spPr>
          <a:xfrm>
            <a:off x="7473306" y="5305610"/>
            <a:ext cx="1574367" cy="1214610"/>
          </a:xfrm>
          <a:prstGeom prst="wedgeEllipseCallout">
            <a:avLst>
              <a:gd name="adj1" fmla="val -113258"/>
              <a:gd name="adj2" fmla="val -41472"/>
            </a:avLst>
          </a:prstGeom>
          <a:solidFill>
            <a:srgbClr val="FFFFFF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400" dirty="0" smtClean="0">
                <a:solidFill>
                  <a:schemeClr val="tx1"/>
                </a:solidFill>
              </a:rPr>
              <a:t>私は、５歳のときからロボットについて考えています。</a:t>
            </a:r>
            <a:endParaRPr lang="en-US" sz="1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4638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 tmFilter="0,0; .5, 1; 1, 1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 tmFilter="0,0; .5, 1; 1, 1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3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6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8" fill="hold">
                      <p:stCondLst>
                        <p:cond delay="indefinite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2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10" grpId="0"/>
      <p:bldP spid="11" grpId="0"/>
      <p:bldP spid="12" grpId="0" animBg="1"/>
      <p:bldP spid="13" grpId="0" animBg="1"/>
      <p:bldP spid="14" grpId="0" animBg="1"/>
      <p:bldP spid="18" grpId="0"/>
      <p:bldP spid="19" grpId="0"/>
      <p:bldP spid="34" grpId="0"/>
      <p:bldP spid="35" grpId="0" animBg="1"/>
      <p:bldP spid="37" grpId="0"/>
      <p:bldP spid="38" grpId="0"/>
      <p:bldP spid="40" grpId="0"/>
      <p:bldP spid="5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/>
          </a:bodyPr>
          <a:lstStyle/>
          <a:p>
            <a:r>
              <a:rPr lang="en-US" b="1" dirty="0" smtClean="0"/>
              <a:t>What have you been thinking about?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2619" y="1600200"/>
            <a:ext cx="8229600" cy="4525963"/>
          </a:xfrm>
        </p:spPr>
        <p:txBody>
          <a:bodyPr/>
          <a:lstStyle/>
          <a:p>
            <a:pPr marL="0" indent="0">
              <a:buNone/>
            </a:pP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841976" y="1203603"/>
            <a:ext cx="7178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i="1" dirty="0" smtClean="0"/>
              <a:t>Try saying these sentences in English.</a:t>
            </a:r>
            <a:endParaRPr lang="en-US" sz="3600" i="1" dirty="0"/>
          </a:p>
        </p:txBody>
      </p:sp>
      <p:sp>
        <p:nvSpPr>
          <p:cNvPr id="5" name="TextBox 4"/>
          <p:cNvSpPr txBox="1"/>
          <p:nvPr/>
        </p:nvSpPr>
        <p:spPr>
          <a:xfrm>
            <a:off x="0" y="2156027"/>
            <a:ext cx="914400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3200" dirty="0" smtClean="0"/>
              <a:t>私は、以前から、部活のことについて考えています。</a:t>
            </a:r>
            <a:endParaRPr lang="en-US" sz="3200" dirty="0"/>
          </a:p>
        </p:txBody>
      </p:sp>
      <p:sp>
        <p:nvSpPr>
          <p:cNvPr id="6" name="TextBox 5"/>
          <p:cNvSpPr txBox="1"/>
          <p:nvPr/>
        </p:nvSpPr>
        <p:spPr>
          <a:xfrm>
            <a:off x="457200" y="2740803"/>
            <a:ext cx="822960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i="1" dirty="0" smtClean="0"/>
              <a:t>I have been thinking about _______________.</a:t>
            </a:r>
            <a:endParaRPr lang="en-US" sz="3200" i="1" dirty="0"/>
          </a:p>
        </p:txBody>
      </p:sp>
      <p:sp>
        <p:nvSpPr>
          <p:cNvPr id="7" name="TextBox 6"/>
          <p:cNvSpPr txBox="1"/>
          <p:nvPr/>
        </p:nvSpPr>
        <p:spPr>
          <a:xfrm>
            <a:off x="452619" y="3721058"/>
            <a:ext cx="822960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3200" dirty="0" smtClean="0"/>
              <a:t>私は、以前から、東京に行くことを考えています。</a:t>
            </a:r>
            <a:endParaRPr lang="en-US" sz="3200" dirty="0"/>
          </a:p>
        </p:txBody>
      </p:sp>
      <p:sp>
        <p:nvSpPr>
          <p:cNvPr id="8" name="TextBox 7"/>
          <p:cNvSpPr txBox="1"/>
          <p:nvPr/>
        </p:nvSpPr>
        <p:spPr>
          <a:xfrm>
            <a:off x="452619" y="4322602"/>
            <a:ext cx="822960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i="1" dirty="0" smtClean="0"/>
              <a:t>I have been thinking about _______________.</a:t>
            </a:r>
            <a:endParaRPr lang="en-US" sz="3200" i="1" dirty="0"/>
          </a:p>
        </p:txBody>
      </p:sp>
      <p:sp>
        <p:nvSpPr>
          <p:cNvPr id="9" name="TextBox 8"/>
          <p:cNvSpPr txBox="1"/>
          <p:nvPr/>
        </p:nvSpPr>
        <p:spPr>
          <a:xfrm>
            <a:off x="5437166" y="2755321"/>
            <a:ext cx="258301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i="1" dirty="0" smtClean="0">
                <a:solidFill>
                  <a:srgbClr val="FF0000"/>
                </a:solidFill>
              </a:rPr>
              <a:t>club activities</a:t>
            </a:r>
            <a:endParaRPr lang="en-US" sz="3200" i="1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365813" y="4319603"/>
            <a:ext cx="2711447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i="1" dirty="0" smtClean="0">
                <a:solidFill>
                  <a:srgbClr val="FF0000"/>
                </a:solidFill>
              </a:rPr>
              <a:t>going to Tokyo</a:t>
            </a:r>
            <a:endParaRPr lang="en-US" sz="3200" i="1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0" y="5300358"/>
            <a:ext cx="91440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3000" dirty="0" smtClean="0"/>
              <a:t>私は、以前から、新しいゲームを買うことを考えています。</a:t>
            </a:r>
            <a:endParaRPr lang="en-US" sz="3000" dirty="0"/>
          </a:p>
        </p:txBody>
      </p:sp>
      <p:sp>
        <p:nvSpPr>
          <p:cNvPr id="12" name="TextBox 11"/>
          <p:cNvSpPr txBox="1"/>
          <p:nvPr/>
        </p:nvSpPr>
        <p:spPr>
          <a:xfrm>
            <a:off x="114166" y="5901902"/>
            <a:ext cx="8862152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i="1" dirty="0" smtClean="0"/>
              <a:t>I have been thinking about __________________.</a:t>
            </a:r>
            <a:endParaRPr lang="en-US" sz="3200" i="1" dirty="0"/>
          </a:p>
        </p:txBody>
      </p:sp>
      <p:sp>
        <p:nvSpPr>
          <p:cNvPr id="13" name="TextBox 12"/>
          <p:cNvSpPr txBox="1"/>
          <p:nvPr/>
        </p:nvSpPr>
        <p:spPr>
          <a:xfrm>
            <a:off x="5037577" y="5927941"/>
            <a:ext cx="3410715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i="1" dirty="0" smtClean="0">
                <a:solidFill>
                  <a:srgbClr val="FF0000"/>
                </a:solidFill>
              </a:rPr>
              <a:t>buying a new game</a:t>
            </a:r>
            <a:endParaRPr lang="en-US" sz="3200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89550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 tmFilter="0,0; .5, 1; 1, 1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 tmFilter="0,0; .5, 1; 1, 1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3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9" grpId="0"/>
      <p:bldP spid="10" grpId="0"/>
      <p:bldP spid="1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/>
          </a:bodyPr>
          <a:lstStyle/>
          <a:p>
            <a:r>
              <a:rPr lang="en-US" b="1" dirty="0" smtClean="0"/>
              <a:t>Let’s Talk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n-US" sz="1800" i="1" dirty="0" smtClean="0">
              <a:solidFill>
                <a:srgbClr val="FF6600"/>
              </a:solidFill>
            </a:endParaRPr>
          </a:p>
          <a:p>
            <a:pPr marL="0" indent="0">
              <a:buNone/>
            </a:pPr>
            <a:endParaRPr lang="en-US" sz="1400" b="1" i="1" dirty="0" smtClean="0"/>
          </a:p>
          <a:p>
            <a:pPr marL="0" indent="0">
              <a:buNone/>
            </a:pPr>
            <a:r>
              <a:rPr lang="en-US" sz="4000" b="1" i="1" dirty="0" smtClean="0"/>
              <a:t>A:  What have you been thinking     </a:t>
            </a:r>
          </a:p>
          <a:p>
            <a:pPr marL="0" indent="0">
              <a:buNone/>
            </a:pPr>
            <a:r>
              <a:rPr lang="en-US" sz="4000" b="1" i="1" dirty="0"/>
              <a:t> </a:t>
            </a:r>
            <a:r>
              <a:rPr lang="en-US" sz="4000" b="1" i="1" dirty="0" smtClean="0"/>
              <a:t>     about?</a:t>
            </a:r>
          </a:p>
          <a:p>
            <a:pPr marL="0" indent="0">
              <a:buNone/>
            </a:pPr>
            <a:endParaRPr lang="en-US" sz="4000" i="1" dirty="0"/>
          </a:p>
          <a:p>
            <a:pPr marL="0" indent="0">
              <a:buNone/>
            </a:pPr>
            <a:r>
              <a:rPr lang="en-US" sz="4000" b="1" i="1" dirty="0" smtClean="0"/>
              <a:t>B:  I have been thinking about …</a:t>
            </a:r>
            <a:endParaRPr lang="en-US" sz="4000" b="1" i="1" dirty="0"/>
          </a:p>
        </p:txBody>
      </p:sp>
      <p:sp>
        <p:nvSpPr>
          <p:cNvPr id="4" name="TextBox 3"/>
          <p:cNvSpPr txBox="1"/>
          <p:nvPr/>
        </p:nvSpPr>
        <p:spPr>
          <a:xfrm>
            <a:off x="1282700" y="1270000"/>
            <a:ext cx="67183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US" dirty="0" smtClean="0"/>
              <a:t>Play rock, scissors, paper with your partner.</a:t>
            </a:r>
          </a:p>
          <a:p>
            <a:pPr marL="342900" indent="-342900">
              <a:buAutoNum type="arabicPeriod"/>
            </a:pPr>
            <a:r>
              <a:rPr lang="en-US" dirty="0" smtClean="0"/>
              <a:t>The winner will be person ‘A’. If you lost, you will be person ‘B’.</a:t>
            </a:r>
          </a:p>
          <a:p>
            <a:pPr marL="342900" indent="-342900">
              <a:buAutoNum type="arabicPeriod"/>
            </a:pPr>
            <a:r>
              <a:rPr lang="en-US" dirty="0" smtClean="0"/>
              <a:t>Change roles.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23465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/>
          </a:bodyPr>
          <a:lstStyle/>
          <a:p>
            <a:r>
              <a:rPr lang="en-US" b="1" dirty="0" smtClean="0"/>
              <a:t>Let’s look at another conversation.</a:t>
            </a:r>
            <a:endParaRPr lang="en-US" b="1" dirty="0"/>
          </a:p>
        </p:txBody>
      </p:sp>
      <p:pic>
        <p:nvPicPr>
          <p:cNvPr id="4" name="Content Placeholder 9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t="-6246" r="75591" b="-6246"/>
          <a:stretch/>
        </p:blipFill>
        <p:spPr>
          <a:xfrm>
            <a:off x="826350" y="1600200"/>
            <a:ext cx="2008764" cy="4525963"/>
          </a:xfrm>
        </p:spPr>
      </p:pic>
      <p:pic>
        <p:nvPicPr>
          <p:cNvPr id="5" name="Content Placeholder 9"/>
          <p:cNvPicPr>
            <a:picLocks noChangeAspect="1"/>
          </p:cNvPicPr>
          <p:nvPr/>
        </p:nvPicPr>
        <p:blipFill rotWithShape="1">
          <a:blip r:embed="rId2"/>
          <a:srcRect l="23993" t="-6246" r="49451" b="-6246"/>
          <a:stretch/>
        </p:blipFill>
        <p:spPr>
          <a:xfrm>
            <a:off x="5670235" y="1604920"/>
            <a:ext cx="2185405" cy="4525963"/>
          </a:xfrm>
          <a:prstGeom prst="rect">
            <a:avLst/>
          </a:prstGeom>
        </p:spPr>
      </p:pic>
      <p:sp>
        <p:nvSpPr>
          <p:cNvPr id="6" name="Oval Callout 5"/>
          <p:cNvSpPr/>
          <p:nvPr/>
        </p:nvSpPr>
        <p:spPr>
          <a:xfrm>
            <a:off x="2511657" y="1417638"/>
            <a:ext cx="3567694" cy="2049710"/>
          </a:xfrm>
          <a:prstGeom prst="wedgeEllipseCallout">
            <a:avLst>
              <a:gd name="adj1" fmla="val 53167"/>
              <a:gd name="adj2" fmla="val 65285"/>
            </a:avLst>
          </a:prstGeom>
          <a:solidFill>
            <a:srgbClr val="FFFFFF"/>
          </a:solidFill>
          <a:ln w="19050" cmpd="sng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chemeClr val="tx1"/>
                </a:solidFill>
              </a:rPr>
              <a:t> If you had a super robot, John, what would you ask it to do?</a:t>
            </a:r>
            <a:endParaRPr lang="en-US" sz="2400" b="1" dirty="0">
              <a:solidFill>
                <a:schemeClr val="tx1"/>
              </a:solidFill>
            </a:endParaRPr>
          </a:p>
        </p:txBody>
      </p:sp>
      <p:sp>
        <p:nvSpPr>
          <p:cNvPr id="7" name="Oval Callout 6"/>
          <p:cNvSpPr/>
          <p:nvPr/>
        </p:nvSpPr>
        <p:spPr>
          <a:xfrm>
            <a:off x="2507076" y="1413079"/>
            <a:ext cx="3567694" cy="2049710"/>
          </a:xfrm>
          <a:prstGeom prst="wedgeEllipseCallout">
            <a:avLst>
              <a:gd name="adj1" fmla="val -43233"/>
              <a:gd name="adj2" fmla="val 60412"/>
            </a:avLst>
          </a:prstGeom>
          <a:solidFill>
            <a:srgbClr val="FFFFFF"/>
          </a:solidFill>
          <a:ln w="19050" cmpd="sng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chemeClr val="tx1"/>
                </a:solidFill>
              </a:rPr>
              <a:t> If I had a super robot, I would ask it to make me a really cool car.</a:t>
            </a:r>
            <a:endParaRPr lang="en-US" sz="2400" b="1" dirty="0">
              <a:solidFill>
                <a:schemeClr val="tx1"/>
              </a:solidFill>
            </a:endParaRPr>
          </a:p>
        </p:txBody>
      </p:sp>
      <p:sp>
        <p:nvSpPr>
          <p:cNvPr id="8" name="Oval Callout 7"/>
          <p:cNvSpPr/>
          <p:nvPr/>
        </p:nvSpPr>
        <p:spPr>
          <a:xfrm>
            <a:off x="2502495" y="1422789"/>
            <a:ext cx="3567694" cy="2049710"/>
          </a:xfrm>
          <a:prstGeom prst="wedgeEllipseCallout">
            <a:avLst>
              <a:gd name="adj1" fmla="val -43233"/>
              <a:gd name="adj2" fmla="val 60412"/>
            </a:avLst>
          </a:prstGeom>
          <a:solidFill>
            <a:srgbClr val="FFFFFF"/>
          </a:solidFill>
          <a:ln w="19050" cmpd="sng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chemeClr val="tx1"/>
                </a:solidFill>
              </a:rPr>
              <a:t> How about you, Emily?</a:t>
            </a:r>
            <a:endParaRPr lang="en-US" sz="2400" b="1" dirty="0">
              <a:solidFill>
                <a:schemeClr val="tx1"/>
              </a:solidFill>
            </a:endParaRPr>
          </a:p>
        </p:txBody>
      </p:sp>
      <p:sp>
        <p:nvSpPr>
          <p:cNvPr id="9" name="Oval Callout 8"/>
          <p:cNvSpPr/>
          <p:nvPr/>
        </p:nvSpPr>
        <p:spPr>
          <a:xfrm>
            <a:off x="2512185" y="1418230"/>
            <a:ext cx="3567694" cy="2049710"/>
          </a:xfrm>
          <a:prstGeom prst="wedgeEllipseCallout">
            <a:avLst>
              <a:gd name="adj1" fmla="val 52367"/>
              <a:gd name="adj2" fmla="val 63893"/>
            </a:avLst>
          </a:prstGeom>
          <a:solidFill>
            <a:srgbClr val="FFFFFF"/>
          </a:solidFill>
          <a:ln w="19050" cmpd="sng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chemeClr val="tx1"/>
                </a:solidFill>
              </a:rPr>
              <a:t> If I had a super robot, I would ask it to cook </a:t>
            </a:r>
            <a:r>
              <a:rPr lang="en-US" sz="2400" b="1" smtClean="0">
                <a:solidFill>
                  <a:schemeClr val="tx1"/>
                </a:solidFill>
              </a:rPr>
              <a:t>dinner for me.</a:t>
            </a:r>
            <a:endParaRPr lang="en-US" sz="2400" b="1" dirty="0">
              <a:solidFill>
                <a:schemeClr val="tx1"/>
              </a:solidFill>
            </a:endParaRPr>
          </a:p>
        </p:txBody>
      </p:sp>
      <p:sp>
        <p:nvSpPr>
          <p:cNvPr id="11" name="Oval Callout 10"/>
          <p:cNvSpPr/>
          <p:nvPr/>
        </p:nvSpPr>
        <p:spPr>
          <a:xfrm>
            <a:off x="2521875" y="1413671"/>
            <a:ext cx="3567694" cy="2049710"/>
          </a:xfrm>
          <a:prstGeom prst="wedgeEllipseCallout">
            <a:avLst>
              <a:gd name="adj1" fmla="val -44033"/>
              <a:gd name="adj2" fmla="val 60412"/>
            </a:avLst>
          </a:prstGeom>
          <a:solidFill>
            <a:srgbClr val="FFFFFF"/>
          </a:solidFill>
          <a:ln w="19050" cmpd="sng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chemeClr val="tx1"/>
                </a:solidFill>
              </a:rPr>
              <a:t> That’s a great idea.</a:t>
            </a:r>
            <a:endParaRPr lang="en-US" sz="24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76101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6" grpId="1" animBg="1"/>
      <p:bldP spid="7" grpId="0" animBg="1"/>
      <p:bldP spid="7" grpId="1" animBg="1"/>
      <p:bldP spid="8" grpId="0" animBg="1"/>
      <p:bldP spid="8" grpId="1" animBg="1"/>
      <p:bldP spid="9" grpId="0" animBg="1"/>
      <p:bldP spid="9" grpId="1" animBg="1"/>
      <p:bldP spid="11" grpId="0" animBg="1"/>
      <p:bldP spid="11" grpId="1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Quiz Question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13957" y="1417638"/>
            <a:ext cx="83728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i="1" dirty="0" smtClean="0"/>
              <a:t>What robot does Emily want?</a:t>
            </a:r>
            <a:endParaRPr lang="en-US" sz="3600" i="1" dirty="0"/>
          </a:p>
        </p:txBody>
      </p:sp>
      <p:sp>
        <p:nvSpPr>
          <p:cNvPr id="5" name="TextBox 4"/>
          <p:cNvSpPr txBox="1"/>
          <p:nvPr/>
        </p:nvSpPr>
        <p:spPr>
          <a:xfrm>
            <a:off x="423544" y="2183605"/>
            <a:ext cx="83728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1. A robot that can make cars.</a:t>
            </a:r>
            <a:endParaRPr lang="en-US" sz="3600" dirty="0"/>
          </a:p>
        </p:txBody>
      </p:sp>
      <p:sp>
        <p:nvSpPr>
          <p:cNvPr id="6" name="TextBox 5"/>
          <p:cNvSpPr txBox="1"/>
          <p:nvPr/>
        </p:nvSpPr>
        <p:spPr>
          <a:xfrm>
            <a:off x="442929" y="3249216"/>
            <a:ext cx="837284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/>
              <a:t>2</a:t>
            </a:r>
            <a:r>
              <a:rPr lang="en-US" sz="3600" dirty="0" smtClean="0"/>
              <a:t>. A robot that can clean the floors in her home.</a:t>
            </a:r>
            <a:endParaRPr lang="en-US" sz="3600" dirty="0"/>
          </a:p>
        </p:txBody>
      </p:sp>
      <p:sp>
        <p:nvSpPr>
          <p:cNvPr id="7" name="TextBox 6"/>
          <p:cNvSpPr txBox="1"/>
          <p:nvPr/>
        </p:nvSpPr>
        <p:spPr>
          <a:xfrm>
            <a:off x="457200" y="4871315"/>
            <a:ext cx="83728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3. A robot that can cook dinner for her.</a:t>
            </a:r>
            <a:endParaRPr lang="en-US" sz="3600" dirty="0"/>
          </a:p>
        </p:txBody>
      </p:sp>
      <p:sp>
        <p:nvSpPr>
          <p:cNvPr id="8" name="Oval 7"/>
          <p:cNvSpPr/>
          <p:nvPr/>
        </p:nvSpPr>
        <p:spPr>
          <a:xfrm>
            <a:off x="556558" y="4799970"/>
            <a:ext cx="8001803" cy="879060"/>
          </a:xfrm>
          <a:prstGeom prst="ellipse">
            <a:avLst/>
          </a:prstGeom>
          <a:noFill/>
          <a:ln w="28575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4186918"/>
      </p:ext>
    </p:extLst>
  </p:cSld>
  <p:clrMapOvr>
    <a:masterClrMapping/>
  </p:clrMapOvr>
  <p:transition xmlns:p14="http://schemas.microsoft.com/office/powerpoint/2010/main" spd="slow">
    <p:push dir="u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 tmFilter="0,0; .5, 1; 1, 1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 tmFilter="0,0; .5, 1; 1, 1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What would you ask if you had a super robot?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423544" y="2170905"/>
            <a:ext cx="83728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1. A robot that can make cars.</a:t>
            </a:r>
            <a:endParaRPr lang="en-US" sz="3600" dirty="0"/>
          </a:p>
        </p:txBody>
      </p:sp>
      <p:sp>
        <p:nvSpPr>
          <p:cNvPr id="6" name="TextBox 5"/>
          <p:cNvSpPr txBox="1"/>
          <p:nvPr/>
        </p:nvSpPr>
        <p:spPr>
          <a:xfrm>
            <a:off x="442929" y="3338116"/>
            <a:ext cx="837284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/>
              <a:t>2</a:t>
            </a:r>
            <a:r>
              <a:rPr lang="en-US" sz="3600" dirty="0" smtClean="0"/>
              <a:t>. A robot that can clean the floors in her home.</a:t>
            </a:r>
            <a:endParaRPr lang="en-US" sz="3600" dirty="0"/>
          </a:p>
        </p:txBody>
      </p:sp>
      <p:sp>
        <p:nvSpPr>
          <p:cNvPr id="7" name="TextBox 6"/>
          <p:cNvSpPr txBox="1"/>
          <p:nvPr/>
        </p:nvSpPr>
        <p:spPr>
          <a:xfrm>
            <a:off x="457200" y="5011015"/>
            <a:ext cx="83728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3. A robot that can cook dinner for her.</a:t>
            </a:r>
            <a:endParaRPr lang="en-US" sz="3600" dirty="0"/>
          </a:p>
        </p:txBody>
      </p:sp>
      <p:sp>
        <p:nvSpPr>
          <p:cNvPr id="9" name="TextBox 8"/>
          <p:cNvSpPr txBox="1"/>
          <p:nvPr/>
        </p:nvSpPr>
        <p:spPr>
          <a:xfrm>
            <a:off x="423544" y="2170905"/>
            <a:ext cx="83728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1. I would ask it </a:t>
            </a:r>
            <a:r>
              <a:rPr lang="en-US" sz="3600" b="1" dirty="0" smtClean="0"/>
              <a:t>to _________</a:t>
            </a:r>
            <a:r>
              <a:rPr lang="en-US" sz="3600" dirty="0" smtClean="0"/>
              <a:t>.</a:t>
            </a:r>
            <a:endParaRPr lang="en-US" sz="3600" dirty="0"/>
          </a:p>
        </p:txBody>
      </p:sp>
      <p:sp>
        <p:nvSpPr>
          <p:cNvPr id="10" name="TextBox 9"/>
          <p:cNvSpPr txBox="1"/>
          <p:nvPr/>
        </p:nvSpPr>
        <p:spPr>
          <a:xfrm>
            <a:off x="442929" y="3336132"/>
            <a:ext cx="837284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/>
              <a:t>2</a:t>
            </a:r>
            <a:r>
              <a:rPr lang="en-US" sz="3600" dirty="0" smtClean="0"/>
              <a:t>. I would ask it </a:t>
            </a:r>
            <a:r>
              <a:rPr lang="en-US" sz="3600" b="1" dirty="0" smtClean="0"/>
              <a:t>to</a:t>
            </a:r>
            <a:r>
              <a:rPr lang="en-US" sz="3600" dirty="0" smtClean="0"/>
              <a:t> ___________________</a:t>
            </a:r>
          </a:p>
          <a:p>
            <a:r>
              <a:rPr lang="en-US" sz="3600" dirty="0" smtClean="0"/>
              <a:t>________.</a:t>
            </a:r>
            <a:endParaRPr lang="en-US" sz="3600" dirty="0"/>
          </a:p>
        </p:txBody>
      </p:sp>
      <p:sp>
        <p:nvSpPr>
          <p:cNvPr id="11" name="TextBox 10"/>
          <p:cNvSpPr txBox="1"/>
          <p:nvPr/>
        </p:nvSpPr>
        <p:spPr>
          <a:xfrm>
            <a:off x="457200" y="3327400"/>
            <a:ext cx="80645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solidFill>
                  <a:srgbClr val="FF0000"/>
                </a:solidFill>
              </a:rPr>
              <a:t>							    clean</a:t>
            </a:r>
            <a:r>
              <a:rPr lang="en-US" sz="3600" dirty="0" smtClean="0">
                <a:solidFill>
                  <a:srgbClr val="FF0000"/>
                </a:solidFill>
              </a:rPr>
              <a:t> the floors in her/my home</a:t>
            </a:r>
            <a:endParaRPr lang="en-US" sz="3600" b="1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66357" y="5011015"/>
            <a:ext cx="83728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3. I would ask it </a:t>
            </a:r>
            <a:r>
              <a:rPr lang="en-US" sz="3600" b="1" dirty="0" smtClean="0"/>
              <a:t>to </a:t>
            </a:r>
            <a:r>
              <a:rPr lang="en-US" sz="3600" dirty="0" smtClean="0"/>
              <a:t>____________________.</a:t>
            </a:r>
            <a:endParaRPr lang="en-US" sz="3600" dirty="0"/>
          </a:p>
        </p:txBody>
      </p:sp>
      <p:sp>
        <p:nvSpPr>
          <p:cNvPr id="13" name="TextBox 12"/>
          <p:cNvSpPr txBox="1"/>
          <p:nvPr/>
        </p:nvSpPr>
        <p:spPr>
          <a:xfrm>
            <a:off x="4051299" y="5011015"/>
            <a:ext cx="474508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solidFill>
                  <a:srgbClr val="FF0000"/>
                </a:solidFill>
              </a:rPr>
              <a:t>cook</a:t>
            </a:r>
            <a:r>
              <a:rPr lang="en-US" sz="3600" dirty="0" smtClean="0">
                <a:solidFill>
                  <a:srgbClr val="FF0000"/>
                </a:solidFill>
              </a:rPr>
              <a:t> dinner for her/me</a:t>
            </a:r>
            <a:endParaRPr lang="en-US" sz="3600" b="1" dirty="0">
              <a:solidFill>
                <a:srgbClr val="FF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23900" y="1417638"/>
            <a:ext cx="7645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i="1" dirty="0" smtClean="0"/>
              <a:t>Let’s change these sentences into answers to this question.</a:t>
            </a:r>
            <a:endParaRPr lang="en-US" sz="2400" i="1" dirty="0"/>
          </a:p>
        </p:txBody>
      </p:sp>
      <p:sp>
        <p:nvSpPr>
          <p:cNvPr id="15" name="TextBox 14"/>
          <p:cNvSpPr txBox="1"/>
          <p:nvPr/>
        </p:nvSpPr>
        <p:spPr>
          <a:xfrm>
            <a:off x="3987800" y="2171700"/>
            <a:ext cx="21209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solidFill>
                  <a:srgbClr val="FF0000"/>
                </a:solidFill>
              </a:rPr>
              <a:t>make </a:t>
            </a:r>
            <a:r>
              <a:rPr lang="en-US" sz="3600" dirty="0" smtClean="0">
                <a:solidFill>
                  <a:srgbClr val="FF0000"/>
                </a:solidFill>
              </a:rPr>
              <a:t>cars</a:t>
            </a:r>
            <a:endParaRPr lang="en-US" sz="36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9471104"/>
      </p:ext>
    </p:extLst>
  </p:cSld>
  <p:clrMapOvr>
    <a:masterClrMapping/>
  </p:clrMapOvr>
  <p:transition xmlns:p14="http://schemas.microsoft.com/office/powerpoint/2010/main" spd="slow">
    <p:push dir="u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9" grpId="0"/>
      <p:bldP spid="10" grpId="0"/>
      <p:bldP spid="11" grpId="0"/>
      <p:bldP spid="12" grpId="0"/>
      <p:bldP spid="13" grpId="0"/>
      <p:bldP spid="14" grpId="0"/>
      <p:bldP spid="1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Let’s Talk 2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pPr marL="0" indent="0">
              <a:buNone/>
            </a:pPr>
            <a:r>
              <a:rPr lang="en-US" sz="4000" b="1" dirty="0" smtClean="0"/>
              <a:t>A:  What would you ask if you had a  </a:t>
            </a:r>
          </a:p>
          <a:p>
            <a:pPr marL="0" indent="0">
              <a:buNone/>
            </a:pPr>
            <a:r>
              <a:rPr lang="en-US" sz="4000" b="1" dirty="0"/>
              <a:t> </a:t>
            </a:r>
            <a:r>
              <a:rPr lang="en-US" sz="4000" b="1" dirty="0" smtClean="0"/>
              <a:t>     super robot?</a:t>
            </a:r>
          </a:p>
          <a:p>
            <a:pPr marL="0" indent="0">
              <a:buNone/>
            </a:pPr>
            <a:endParaRPr lang="en-US" sz="4000" b="1" dirty="0"/>
          </a:p>
          <a:p>
            <a:pPr marL="0" indent="0">
              <a:buNone/>
            </a:pPr>
            <a:r>
              <a:rPr lang="en-US" sz="4000" b="1" i="1" dirty="0" smtClean="0"/>
              <a:t>B:  I would </a:t>
            </a:r>
            <a:r>
              <a:rPr lang="en-US" sz="4000" b="1" i="1" smtClean="0"/>
              <a:t>ask it to …</a:t>
            </a:r>
            <a:endParaRPr lang="en-US" sz="4000" b="1" i="1" dirty="0"/>
          </a:p>
        </p:txBody>
      </p:sp>
      <p:sp>
        <p:nvSpPr>
          <p:cNvPr id="4" name="TextBox 3"/>
          <p:cNvSpPr txBox="1"/>
          <p:nvPr/>
        </p:nvSpPr>
        <p:spPr>
          <a:xfrm>
            <a:off x="1282700" y="1270000"/>
            <a:ext cx="67183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US" dirty="0" smtClean="0"/>
              <a:t>Play rock, scissors, paper with your partner.</a:t>
            </a:r>
          </a:p>
          <a:p>
            <a:pPr marL="342900" indent="-342900">
              <a:buAutoNum type="arabicPeriod"/>
            </a:pPr>
            <a:r>
              <a:rPr lang="en-US" dirty="0" smtClean="0"/>
              <a:t>The winner will be person ‘A’. If you lost, you will be person ‘B’.</a:t>
            </a:r>
          </a:p>
          <a:p>
            <a:pPr marL="342900" indent="-342900">
              <a:buAutoNum type="arabicPeriod"/>
            </a:pPr>
            <a:r>
              <a:rPr lang="en-US" dirty="0" smtClean="0"/>
              <a:t>Change roles.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38286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Let’s think.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457200" y="1231900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457200" y="1211651"/>
            <a:ext cx="8229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i="1" dirty="0" smtClean="0"/>
              <a:t>What do these questions mean?</a:t>
            </a:r>
            <a:endParaRPr lang="en-US" sz="3600" i="1" dirty="0"/>
          </a:p>
        </p:txBody>
      </p:sp>
      <p:sp>
        <p:nvSpPr>
          <p:cNvPr id="7" name="TextBox 6"/>
          <p:cNvSpPr txBox="1"/>
          <p:nvPr/>
        </p:nvSpPr>
        <p:spPr>
          <a:xfrm>
            <a:off x="457200" y="2324100"/>
            <a:ext cx="8229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b="1" dirty="0"/>
          </a:p>
        </p:txBody>
      </p:sp>
      <p:sp>
        <p:nvSpPr>
          <p:cNvPr id="8" name="TextBox 7"/>
          <p:cNvSpPr txBox="1"/>
          <p:nvPr/>
        </p:nvSpPr>
        <p:spPr>
          <a:xfrm>
            <a:off x="457200" y="2171700"/>
            <a:ext cx="8229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>
                <a:ln w="38100" cmpd="sng">
                  <a:solidFill>
                    <a:srgbClr val="000000"/>
                  </a:solidFill>
                </a:ln>
                <a:solidFill>
                  <a:srgbClr val="3366FF"/>
                </a:solidFill>
              </a:rPr>
              <a:t>What is your dream?</a:t>
            </a:r>
            <a:endParaRPr lang="en-US" sz="3600" b="1" dirty="0">
              <a:ln w="38100" cmpd="sng">
                <a:solidFill>
                  <a:srgbClr val="000000"/>
                </a:solidFill>
              </a:ln>
              <a:solidFill>
                <a:srgbClr val="3366FF"/>
              </a:solidFill>
            </a:endParaRPr>
          </a:p>
        </p:txBody>
      </p:sp>
      <p:sp>
        <p:nvSpPr>
          <p:cNvPr id="10" name="Oval Callout 9"/>
          <p:cNvSpPr/>
          <p:nvPr/>
        </p:nvSpPr>
        <p:spPr>
          <a:xfrm>
            <a:off x="6794500" y="2006600"/>
            <a:ext cx="1866900" cy="1524000"/>
          </a:xfrm>
          <a:prstGeom prst="wedgeEllipseCallout">
            <a:avLst>
              <a:gd name="adj1" fmla="val -59608"/>
              <a:gd name="adj2" fmla="val -15833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 smtClean="0">
                <a:solidFill>
                  <a:srgbClr val="000000"/>
                </a:solidFill>
              </a:rPr>
              <a:t>あなたの夢はなんですか？</a:t>
            </a:r>
            <a:endParaRPr lang="en-US" altLang="ja-JP" dirty="0" smtClean="0">
              <a:solidFill>
                <a:srgbClr val="000000"/>
              </a:solidFill>
            </a:endParaRPr>
          </a:p>
        </p:txBody>
      </p:sp>
      <p:sp>
        <p:nvSpPr>
          <p:cNvPr id="11" name="Oval Callout 10"/>
          <p:cNvSpPr/>
          <p:nvPr/>
        </p:nvSpPr>
        <p:spPr>
          <a:xfrm>
            <a:off x="476766" y="2056031"/>
            <a:ext cx="1866900" cy="1524000"/>
          </a:xfrm>
          <a:prstGeom prst="wedgeEllipseCallout">
            <a:avLst>
              <a:gd name="adj1" fmla="val 60119"/>
              <a:gd name="adj2" fmla="val -15000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 smtClean="0">
                <a:solidFill>
                  <a:srgbClr val="000000"/>
                </a:solidFill>
              </a:rPr>
              <a:t>または、何になりたいですか？</a:t>
            </a:r>
            <a:endParaRPr lang="en-US" altLang="ja-JP" dirty="0" smtClean="0">
              <a:solidFill>
                <a:srgbClr val="00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76766" y="3695700"/>
            <a:ext cx="8229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>
                <a:ln w="38100" cmpd="sng">
                  <a:solidFill>
                    <a:srgbClr val="000000"/>
                  </a:solidFill>
                </a:ln>
                <a:solidFill>
                  <a:srgbClr val="FF6600"/>
                </a:solidFill>
              </a:rPr>
              <a:t>What have you been dreaming of?</a:t>
            </a:r>
            <a:endParaRPr lang="en-US" sz="3600" b="1" dirty="0">
              <a:ln w="38100" cmpd="sng">
                <a:solidFill>
                  <a:srgbClr val="000000"/>
                </a:solidFill>
              </a:ln>
              <a:solidFill>
                <a:srgbClr val="FF6600"/>
              </a:solidFill>
            </a:endParaRPr>
          </a:p>
        </p:txBody>
      </p:sp>
      <p:sp>
        <p:nvSpPr>
          <p:cNvPr id="14" name="Oval Callout 13"/>
          <p:cNvSpPr/>
          <p:nvPr/>
        </p:nvSpPr>
        <p:spPr>
          <a:xfrm>
            <a:off x="6774934" y="4381500"/>
            <a:ext cx="1866900" cy="1524000"/>
          </a:xfrm>
          <a:prstGeom prst="wedgeEllipseCallout">
            <a:avLst>
              <a:gd name="adj1" fmla="val -47363"/>
              <a:gd name="adj2" fmla="val -53333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 smtClean="0">
                <a:solidFill>
                  <a:srgbClr val="000000"/>
                </a:solidFill>
              </a:rPr>
              <a:t>あなたは、以前から、夢を見てきたは何ですか？</a:t>
            </a:r>
            <a:endParaRPr lang="en-US" altLang="ja-JP" dirty="0" smtClean="0">
              <a:solidFill>
                <a:srgbClr val="00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57200" y="1219200"/>
            <a:ext cx="82169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i="1" dirty="0" smtClean="0"/>
              <a:t>How do you answer these questions?</a:t>
            </a:r>
            <a:endParaRPr lang="en-US" sz="3600" i="1" dirty="0"/>
          </a:p>
        </p:txBody>
      </p:sp>
      <p:sp>
        <p:nvSpPr>
          <p:cNvPr id="17" name="TextBox 16"/>
          <p:cNvSpPr txBox="1"/>
          <p:nvPr/>
        </p:nvSpPr>
        <p:spPr>
          <a:xfrm>
            <a:off x="457200" y="2845832"/>
            <a:ext cx="81846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/>
              <a:t>I want to be a doctor.</a:t>
            </a:r>
            <a:endParaRPr lang="en-US" sz="3600" dirty="0"/>
          </a:p>
        </p:txBody>
      </p:sp>
      <p:sp>
        <p:nvSpPr>
          <p:cNvPr id="18" name="TextBox 17"/>
          <p:cNvSpPr txBox="1"/>
          <p:nvPr/>
        </p:nvSpPr>
        <p:spPr>
          <a:xfrm>
            <a:off x="0" y="4381500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/>
              <a:t>I have been dreaming of </a:t>
            </a:r>
            <a:r>
              <a:rPr lang="en-US" sz="3600" u="sng" dirty="0" smtClean="0"/>
              <a:t>becoming</a:t>
            </a:r>
            <a:r>
              <a:rPr lang="en-US" sz="3600" dirty="0" smtClean="0"/>
              <a:t> a doctor.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424019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xmlns:p14="http://schemas.microsoft.com/office/powerpoint/2010/main" spd="slow">
        <p:checker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 tmFilter="0,0; .5, 1; 1, 1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4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9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6" grpId="1"/>
      <p:bldP spid="8" grpId="0"/>
      <p:bldP spid="10" grpId="0" animBg="1"/>
      <p:bldP spid="10" grpId="1" animBg="1"/>
      <p:bldP spid="11" grpId="0" animBg="1"/>
      <p:bldP spid="11" grpId="1" animBg="1"/>
      <p:bldP spid="13" grpId="0"/>
      <p:bldP spid="14" grpId="0" animBg="1"/>
      <p:bldP spid="14" grpId="1" animBg="1"/>
      <p:bldP spid="16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369</TotalTime>
  <Words>788</Words>
  <Application>Microsoft Macintosh PowerPoint</Application>
  <PresentationFormat>On-screen Show (4:3)</PresentationFormat>
  <Paragraphs>105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Let’s look at a conversation.</vt:lpstr>
      <vt:lpstr>Let’s think.</vt:lpstr>
      <vt:lpstr>What have you been thinking about?</vt:lpstr>
      <vt:lpstr>Let’s Talk</vt:lpstr>
      <vt:lpstr>Let’s look at another conversation.</vt:lpstr>
      <vt:lpstr>Quiz Question</vt:lpstr>
      <vt:lpstr>What would you ask if you had a super robot?</vt:lpstr>
      <vt:lpstr>Let’s Talk 2</vt:lpstr>
      <vt:lpstr>Let’s think.</vt:lpstr>
      <vt:lpstr>What have you been dreaming of?</vt:lpstr>
      <vt:lpstr>Let’s write.</vt:lpstr>
    </vt:vector>
  </TitlesOfParts>
  <Company>BOXCAR INC.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ELLIOT CARSON</dc:creator>
  <cp:lastModifiedBy>ELLIOT CARSON</cp:lastModifiedBy>
  <cp:revision>37</cp:revision>
  <dcterms:created xsi:type="dcterms:W3CDTF">2020-10-19T02:34:58Z</dcterms:created>
  <dcterms:modified xsi:type="dcterms:W3CDTF">2020-10-27T06:58:47Z</dcterms:modified>
</cp:coreProperties>
</file>