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8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86335-243C-1F4E-ADBE-A7F97E7A8163}" type="datetimeFigureOut">
              <a:rPr lang="en-US" smtClean="0"/>
              <a:t>7/7/20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A1BC0-41F1-B049-9B8E-76B3B34610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171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86335-243C-1F4E-ADBE-A7F97E7A8163}" type="datetimeFigureOut">
              <a:rPr lang="en-US" smtClean="0"/>
              <a:t>7/7/20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A1BC0-41F1-B049-9B8E-76B3B34610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014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86335-243C-1F4E-ADBE-A7F97E7A8163}" type="datetimeFigureOut">
              <a:rPr lang="en-US" smtClean="0"/>
              <a:t>7/7/20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A1BC0-41F1-B049-9B8E-76B3B34610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609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86335-243C-1F4E-ADBE-A7F97E7A8163}" type="datetimeFigureOut">
              <a:rPr lang="en-US" smtClean="0"/>
              <a:t>7/7/20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A1BC0-41F1-B049-9B8E-76B3B34610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945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86335-243C-1F4E-ADBE-A7F97E7A8163}" type="datetimeFigureOut">
              <a:rPr lang="en-US" smtClean="0"/>
              <a:t>7/7/20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A1BC0-41F1-B049-9B8E-76B3B34610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803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86335-243C-1F4E-ADBE-A7F97E7A8163}" type="datetimeFigureOut">
              <a:rPr lang="en-US" smtClean="0"/>
              <a:t>7/7/20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A1BC0-41F1-B049-9B8E-76B3B34610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928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86335-243C-1F4E-ADBE-A7F97E7A8163}" type="datetimeFigureOut">
              <a:rPr lang="en-US" smtClean="0"/>
              <a:t>7/7/20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A1BC0-41F1-B049-9B8E-76B3B34610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104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86335-243C-1F4E-ADBE-A7F97E7A8163}" type="datetimeFigureOut">
              <a:rPr lang="en-US" smtClean="0"/>
              <a:t>7/7/20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A1BC0-41F1-B049-9B8E-76B3B34610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844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86335-243C-1F4E-ADBE-A7F97E7A8163}" type="datetimeFigureOut">
              <a:rPr lang="en-US" smtClean="0"/>
              <a:t>7/7/20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A1BC0-41F1-B049-9B8E-76B3B34610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373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86335-243C-1F4E-ADBE-A7F97E7A8163}" type="datetimeFigureOut">
              <a:rPr lang="en-US" smtClean="0"/>
              <a:t>7/7/20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A1BC0-41F1-B049-9B8E-76B3B34610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985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86335-243C-1F4E-ADBE-A7F97E7A8163}" type="datetimeFigureOut">
              <a:rPr lang="en-US" smtClean="0"/>
              <a:t>7/7/20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A1BC0-41F1-B049-9B8E-76B3B34610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613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86335-243C-1F4E-ADBE-A7F97E7A8163}" type="datetimeFigureOut">
              <a:rPr lang="en-US" smtClean="0"/>
              <a:t>7/7/20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A1BC0-41F1-B049-9B8E-76B3B34610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145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Let’s find an online English teacher!</a:t>
            </a:r>
            <a:endParaRPr lang="en-US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45278" t="1561" r="-45278"/>
          <a:stretch/>
        </p:blipFill>
        <p:spPr>
          <a:xfrm>
            <a:off x="-545938" y="1417638"/>
            <a:ext cx="10252065" cy="5550217"/>
          </a:xfrm>
        </p:spPr>
      </p:pic>
    </p:spTree>
    <p:extLst>
      <p:ext uri="{BB962C8B-B14F-4D97-AF65-F5344CB8AC3E}">
        <p14:creationId xmlns:p14="http://schemas.microsoft.com/office/powerpoint/2010/main" val="534883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Let’s choose a teacher!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388113" y="1600200"/>
            <a:ext cx="5104799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I choose _____________.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His mother is _____________.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I want to ____________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_____________________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__________.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695759" y="1785621"/>
            <a:ext cx="22003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Brian</a:t>
            </a:r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59192" y="2629646"/>
            <a:ext cx="31042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Japanese </a:t>
            </a:r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10424" y="3511396"/>
            <a:ext cx="19599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talk </a:t>
            </a:r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00102" y="4385231"/>
            <a:ext cx="39228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about Japanese</a:t>
            </a:r>
            <a:endParaRPr lang="en-US" sz="4400" b="1" dirty="0">
              <a:solidFill>
                <a:srgbClr val="FF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1821" t="2430" r="981" b="1994"/>
          <a:stretch/>
        </p:blipFill>
        <p:spPr>
          <a:xfrm>
            <a:off x="980742" y="1823353"/>
            <a:ext cx="2476958" cy="3550714"/>
          </a:xfrm>
        </p:spPr>
      </p:pic>
      <p:sp>
        <p:nvSpPr>
          <p:cNvPr id="12" name="TextBox 11"/>
          <p:cNvSpPr txBox="1"/>
          <p:nvPr/>
        </p:nvSpPr>
        <p:spPr>
          <a:xfrm>
            <a:off x="4075299" y="5234733"/>
            <a:ext cx="24141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culture</a:t>
            </a:r>
            <a:endParaRPr lang="en-US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901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xmlns:p14="http://schemas.microsoft.com/office/powerpoint/2010/main" spd="slow">
        <p:blinds dir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Let’s choose a teacher!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199" y="1600200"/>
            <a:ext cx="4329203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I choose _____________.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I like _________________.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I want to ____________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____________________.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085522" y="1911371"/>
            <a:ext cx="22003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Harry</a:t>
            </a:r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81418" y="2931446"/>
            <a:ext cx="33053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karaoke, too</a:t>
            </a:r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49895" y="3926371"/>
            <a:ext cx="19599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learn </a:t>
            </a:r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48199" y="4951106"/>
            <a:ext cx="36376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English songs</a:t>
            </a:r>
            <a:endParaRPr lang="en-US" sz="4400" b="1" dirty="0">
              <a:solidFill>
                <a:srgbClr val="FF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18268" r="-18268"/>
          <a:stretch>
            <a:fillRect/>
          </a:stretch>
        </p:blipFill>
        <p:spPr>
          <a:xfrm>
            <a:off x="593047" y="1911371"/>
            <a:ext cx="3175479" cy="3558684"/>
          </a:xfrm>
        </p:spPr>
      </p:pic>
    </p:spTree>
    <p:extLst>
      <p:ext uri="{BB962C8B-B14F-4D97-AF65-F5344CB8AC3E}">
        <p14:creationId xmlns:p14="http://schemas.microsoft.com/office/powerpoint/2010/main" val="4151901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xmlns:p14="http://schemas.microsoft.com/office/powerpoint/2010/main" spd="slow">
        <p:blinds dir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Let’s choose a teacher!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199" y="1600200"/>
            <a:ext cx="4605818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I choose _______________.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It can _________________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________________.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I want to ________________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__________________________.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871776" y="1785621"/>
            <a:ext cx="26529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AI Teacher</a:t>
            </a:r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05980" y="2629646"/>
            <a:ext cx="33948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speak many</a:t>
            </a:r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59196" y="4379071"/>
            <a:ext cx="299105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learn more </a:t>
            </a:r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85334" y="5252906"/>
            <a:ext cx="44958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than one language</a:t>
            </a:r>
            <a:endParaRPr lang="en-US" sz="4400" b="1" dirty="0">
              <a:solidFill>
                <a:srgbClr val="FF0000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19463" b="-19463"/>
          <a:stretch>
            <a:fillRect/>
          </a:stretch>
        </p:blipFill>
        <p:spPr>
          <a:xfrm>
            <a:off x="557784" y="1600201"/>
            <a:ext cx="3792607" cy="4250284"/>
          </a:xfrm>
        </p:spPr>
      </p:pic>
      <p:sp>
        <p:nvSpPr>
          <p:cNvPr id="12" name="TextBox 11"/>
          <p:cNvSpPr txBox="1"/>
          <p:nvPr/>
        </p:nvSpPr>
        <p:spPr>
          <a:xfrm>
            <a:off x="4497319" y="3527844"/>
            <a:ext cx="30890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languages</a:t>
            </a:r>
            <a:endParaRPr lang="en-US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846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xmlns:p14="http://schemas.microsoft.com/office/powerpoint/2010/main" spd="slow">
        <p:blinds dir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Now it’s your turn.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3200" b="1" i="1" dirty="0" smtClean="0"/>
          </a:p>
          <a:p>
            <a:pPr marL="0" indent="0">
              <a:buNone/>
            </a:pPr>
            <a:endParaRPr lang="en-US" sz="1100" b="1" i="1" dirty="0" smtClean="0"/>
          </a:p>
          <a:p>
            <a:pPr marL="0" indent="0">
              <a:buNone/>
            </a:pPr>
            <a:r>
              <a:rPr lang="en-US" sz="4400" b="1" i="1" dirty="0" smtClean="0"/>
              <a:t>Choose your favorite teacher and explain why.</a:t>
            </a:r>
            <a:endParaRPr lang="en-US" sz="4400" b="1" i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1600200"/>
            <a:ext cx="4495801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u="sng" dirty="0" smtClean="0"/>
              <a:t>Example:</a:t>
            </a:r>
          </a:p>
          <a:p>
            <a:pPr marL="0" indent="0">
              <a:buNone/>
            </a:pPr>
            <a:endParaRPr lang="en-US" sz="1200" b="1" u="sng" dirty="0" smtClean="0"/>
          </a:p>
          <a:p>
            <a:pPr marL="0" indent="0">
              <a:buNone/>
            </a:pPr>
            <a:r>
              <a:rPr lang="en-US" sz="4400" b="1" dirty="0" smtClean="0">
                <a:ln w="28575" cmpd="sng">
                  <a:solidFill>
                    <a:srgbClr val="000000"/>
                  </a:solidFill>
                </a:ln>
                <a:solidFill>
                  <a:srgbClr val="FF0000"/>
                </a:solidFill>
              </a:rPr>
              <a:t>I choose ( Harry ) . I want to ( learn English songs ). How about you?</a:t>
            </a:r>
            <a:endParaRPr lang="en-US" sz="4400" b="1" dirty="0">
              <a:ln w="28575" cmpd="sng">
                <a:solidFill>
                  <a:srgbClr val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2389755"/>
            <a:ext cx="4038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Please speak to your partner.</a:t>
            </a:r>
            <a:endParaRPr lang="en-US" sz="4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984361" y="2389755"/>
            <a:ext cx="1386847" cy="703562"/>
          </a:xfrm>
          <a:prstGeom prst="rect">
            <a:avLst/>
          </a:prstGeom>
          <a:solidFill>
            <a:schemeClr val="bg1"/>
          </a:solidFill>
          <a:ln w="57150" cmpd="sng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153470" y="3160499"/>
            <a:ext cx="1386847" cy="703562"/>
          </a:xfrm>
          <a:prstGeom prst="rect">
            <a:avLst/>
          </a:prstGeom>
          <a:solidFill>
            <a:schemeClr val="bg1"/>
          </a:solidFill>
          <a:ln w="57150" cmpd="sng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648198" y="3836305"/>
            <a:ext cx="3238449" cy="703562"/>
          </a:xfrm>
          <a:prstGeom prst="rect">
            <a:avLst/>
          </a:prstGeom>
          <a:solidFill>
            <a:schemeClr val="bg1"/>
          </a:solidFill>
          <a:ln w="57150" cmpd="sng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7018689" y="2951708"/>
            <a:ext cx="1369683" cy="17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7188253" y="3670421"/>
            <a:ext cx="1369683" cy="17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4771529" y="4371973"/>
            <a:ext cx="3063443" cy="17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2958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" grpId="1" build="p"/>
      <p:bldP spid="4" grpId="0" build="p"/>
      <p:bldP spid="4" grpId="1" uiExpand="1" build="p"/>
      <p:bldP spid="4" grpId="2" build="p"/>
      <p:bldP spid="5" grpId="0"/>
      <p:bldP spid="6" grpId="0" animBg="1"/>
      <p:bldP spid="7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Now, let’s write a letter to your teacher.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1537451"/>
            <a:ext cx="39372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Dear </a:t>
            </a:r>
            <a:r>
              <a:rPr lang="en-US" sz="4400" dirty="0" smtClean="0"/>
              <a:t>(Harry</a:t>
            </a:r>
            <a:r>
              <a:rPr lang="en-US" sz="4400" dirty="0" smtClean="0"/>
              <a:t>),</a:t>
            </a:r>
            <a:endParaRPr lang="en-US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2523434"/>
            <a:ext cx="8229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I am (happy) that I can (speak English with you).  Please (teach me English songs).</a:t>
            </a:r>
            <a:endParaRPr lang="en-US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5013456"/>
            <a:ext cx="8229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Sincerely,</a:t>
            </a:r>
          </a:p>
          <a:p>
            <a:endParaRPr lang="en-US" sz="1000" dirty="0" smtClean="0"/>
          </a:p>
          <a:p>
            <a:r>
              <a:rPr lang="en-US" sz="4400" dirty="0" smtClean="0"/>
              <a:t>Saito Yuki</a:t>
            </a:r>
            <a:endParaRPr lang="en-US" sz="4400" dirty="0"/>
          </a:p>
        </p:txBody>
      </p:sp>
      <p:sp>
        <p:nvSpPr>
          <p:cNvPr id="3" name="Rectangle 2"/>
          <p:cNvSpPr/>
          <p:nvPr/>
        </p:nvSpPr>
        <p:spPr>
          <a:xfrm>
            <a:off x="1922343" y="1617361"/>
            <a:ext cx="1270119" cy="70669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851611" y="2662133"/>
            <a:ext cx="1340851" cy="706692"/>
          </a:xfrm>
          <a:prstGeom prst="rect">
            <a:avLst/>
          </a:prstGeom>
          <a:solidFill>
            <a:srgbClr val="FFFFFF"/>
          </a:solidFill>
          <a:ln w="5715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986028" y="2592078"/>
            <a:ext cx="1340851" cy="706692"/>
          </a:xfrm>
          <a:prstGeom prst="rect">
            <a:avLst/>
          </a:prstGeom>
          <a:solidFill>
            <a:srgbClr val="FFFFFF"/>
          </a:solidFill>
          <a:ln w="5715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584692" y="3276469"/>
            <a:ext cx="1340851" cy="706692"/>
          </a:xfrm>
          <a:prstGeom prst="rect">
            <a:avLst/>
          </a:prstGeom>
          <a:solidFill>
            <a:srgbClr val="FFFFFF"/>
          </a:solidFill>
          <a:ln w="5715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10760" y="3322328"/>
            <a:ext cx="3694364" cy="706692"/>
          </a:xfrm>
          <a:prstGeom prst="rect">
            <a:avLst/>
          </a:prstGeom>
          <a:solidFill>
            <a:srgbClr val="FFFFFF"/>
          </a:solidFill>
          <a:ln w="5715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10760" y="4006719"/>
            <a:ext cx="3846764" cy="706692"/>
          </a:xfrm>
          <a:prstGeom prst="rect">
            <a:avLst/>
          </a:prstGeom>
          <a:solidFill>
            <a:srgbClr val="FFFFFF"/>
          </a:solidFill>
          <a:ln w="5715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34065" y="5937980"/>
            <a:ext cx="3846764" cy="706692"/>
          </a:xfrm>
          <a:prstGeom prst="rect">
            <a:avLst/>
          </a:prstGeom>
          <a:solidFill>
            <a:srgbClr val="FFFFFF"/>
          </a:solidFill>
          <a:ln w="5715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08163" y="2289731"/>
            <a:ext cx="104699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006087" y="3197215"/>
            <a:ext cx="104699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125413" y="3178004"/>
            <a:ext cx="104699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621093" y="3776590"/>
            <a:ext cx="104699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10760" y="3776590"/>
            <a:ext cx="35656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10760" y="4478142"/>
            <a:ext cx="37695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435588" y="6263451"/>
            <a:ext cx="37695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82977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3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7213"/>
            <a:ext cx="8229600" cy="1143000"/>
          </a:xfrm>
        </p:spPr>
        <p:txBody>
          <a:bodyPr/>
          <a:lstStyle/>
          <a:p>
            <a:r>
              <a:rPr lang="en-US" b="1" dirty="0" smtClean="0"/>
              <a:t>This is a header. 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89668" b="-89668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457200" y="465253"/>
            <a:ext cx="822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It is always on top of the website.</a:t>
            </a:r>
            <a:endParaRPr lang="en-US" sz="4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156748" y="465240"/>
            <a:ext cx="65507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This is a navigation bar.</a:t>
            </a:r>
            <a:endParaRPr lang="en-US" sz="4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472147"/>
            <a:ext cx="82295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This navigation bar has four links.</a:t>
            </a:r>
            <a:endParaRPr lang="en-US" sz="4400" b="1" dirty="0"/>
          </a:p>
        </p:txBody>
      </p:sp>
      <p:sp>
        <p:nvSpPr>
          <p:cNvPr id="8" name="Oval 7"/>
          <p:cNvSpPr/>
          <p:nvPr/>
        </p:nvSpPr>
        <p:spPr>
          <a:xfrm>
            <a:off x="176028" y="2628153"/>
            <a:ext cx="8788801" cy="2577847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76028" y="3020331"/>
            <a:ext cx="8788801" cy="563502"/>
          </a:xfrm>
          <a:prstGeom prst="ellipse">
            <a:avLst/>
          </a:prstGeom>
          <a:noFill/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>
            <a:off x="1018445" y="2617931"/>
            <a:ext cx="314335" cy="402400"/>
          </a:xfrm>
          <a:prstGeom prst="downArrow">
            <a:avLst/>
          </a:prstGeom>
          <a:noFill/>
          <a:ln w="28575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>
            <a:off x="2063528" y="2619431"/>
            <a:ext cx="314335" cy="402400"/>
          </a:xfrm>
          <a:prstGeom prst="downArrow">
            <a:avLst/>
          </a:prstGeom>
          <a:noFill/>
          <a:ln w="28575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>
            <a:off x="3146330" y="2620931"/>
            <a:ext cx="314335" cy="402400"/>
          </a:xfrm>
          <a:prstGeom prst="downArrow">
            <a:avLst/>
          </a:prstGeom>
          <a:noFill/>
          <a:ln w="28575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>
            <a:off x="4342289" y="2622431"/>
            <a:ext cx="314335" cy="402400"/>
          </a:xfrm>
          <a:prstGeom prst="downArrow">
            <a:avLst/>
          </a:prstGeom>
          <a:noFill/>
          <a:ln w="28575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582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xmlns:p14="http://schemas.microsoft.com/office/powerpoint/2010/main" spd="slow">
        <p:blinds dir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5" grpId="1"/>
      <p:bldP spid="6" grpId="0"/>
      <p:bldP spid="6" grpId="1"/>
      <p:bldP spid="7" grpId="0"/>
      <p:bldP spid="8" grpId="0" animBg="1"/>
      <p:bldP spid="9" grpId="0" animBg="1"/>
      <p:bldP spid="9" grpId="1" animBg="1"/>
      <p:bldP spid="10" grpId="0" animBg="1"/>
      <p:bldP spid="11" grpId="0" animBg="1"/>
      <p:bldP spid="12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Look at this webpage. Which link did we click on?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3243" t="2430" r="3243" b="2828"/>
          <a:stretch/>
        </p:blipFill>
        <p:spPr>
          <a:xfrm>
            <a:off x="295961" y="1600200"/>
            <a:ext cx="4262704" cy="4525963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-234608" b="-234608"/>
          <a:stretch>
            <a:fillRect/>
          </a:stretch>
        </p:blipFill>
        <p:spPr>
          <a:xfrm>
            <a:off x="4585335" y="1131736"/>
            <a:ext cx="4456620" cy="4994428"/>
          </a:xfrm>
        </p:spPr>
      </p:pic>
      <p:sp>
        <p:nvSpPr>
          <p:cNvPr id="7" name="Oval Callout 6"/>
          <p:cNvSpPr/>
          <p:nvPr/>
        </p:nvSpPr>
        <p:spPr>
          <a:xfrm>
            <a:off x="4526436" y="2276046"/>
            <a:ext cx="1886009" cy="804788"/>
          </a:xfrm>
          <a:prstGeom prst="wedgeEllipseCallout">
            <a:avLst/>
          </a:prstGeom>
          <a:noFill/>
          <a:ln w="28575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0000"/>
                </a:solidFill>
              </a:rPr>
              <a:t>Home</a:t>
            </a:r>
            <a:endParaRPr lang="en-US" sz="2400" b="1" dirty="0">
              <a:solidFill>
                <a:srgbClr val="000000"/>
              </a:solidFill>
            </a:endParaRPr>
          </a:p>
        </p:txBody>
      </p:sp>
      <p:sp>
        <p:nvSpPr>
          <p:cNvPr id="8" name="Oval Callout 7"/>
          <p:cNvSpPr/>
          <p:nvPr/>
        </p:nvSpPr>
        <p:spPr>
          <a:xfrm>
            <a:off x="5041945" y="3961080"/>
            <a:ext cx="1760275" cy="792208"/>
          </a:xfrm>
          <a:prstGeom prst="wedgeEllipseCallout">
            <a:avLst>
              <a:gd name="adj1" fmla="val -17262"/>
              <a:gd name="adj2" fmla="val -121555"/>
            </a:avLst>
          </a:prstGeom>
          <a:solidFill>
            <a:schemeClr val="bg1"/>
          </a:solidFill>
          <a:ln w="28575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0000"/>
                </a:solidFill>
              </a:rPr>
              <a:t>Teachers</a:t>
            </a:r>
            <a:endParaRPr lang="en-US" dirty="0"/>
          </a:p>
        </p:txBody>
      </p:sp>
      <p:sp>
        <p:nvSpPr>
          <p:cNvPr id="9" name="Oval Callout 8"/>
          <p:cNvSpPr/>
          <p:nvPr/>
        </p:nvSpPr>
        <p:spPr>
          <a:xfrm>
            <a:off x="6802220" y="1886225"/>
            <a:ext cx="1884580" cy="917963"/>
          </a:xfrm>
          <a:prstGeom prst="wedgeEllipseCallout">
            <a:avLst>
              <a:gd name="adj1" fmla="val -80211"/>
              <a:gd name="adj2" fmla="val 99486"/>
            </a:avLst>
          </a:prstGeom>
          <a:noFill/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0000"/>
                </a:solidFill>
              </a:rPr>
              <a:t>Class</a:t>
            </a:r>
            <a:endParaRPr lang="en-US" sz="2400" dirty="0"/>
          </a:p>
        </p:txBody>
      </p:sp>
      <p:sp>
        <p:nvSpPr>
          <p:cNvPr id="10" name="Oval Callout 9"/>
          <p:cNvSpPr/>
          <p:nvPr/>
        </p:nvSpPr>
        <p:spPr>
          <a:xfrm>
            <a:off x="6940513" y="4049106"/>
            <a:ext cx="2101442" cy="829932"/>
          </a:xfrm>
          <a:prstGeom prst="wedgeEllipseCallout">
            <a:avLst>
              <a:gd name="adj1" fmla="val -51946"/>
              <a:gd name="adj2" fmla="val -130279"/>
            </a:avLst>
          </a:prstGeom>
          <a:solidFill>
            <a:srgbClr val="FFFFFF"/>
          </a:solidFill>
          <a:ln w="28575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0000"/>
                </a:solidFill>
              </a:rPr>
              <a:t>Registration</a:t>
            </a:r>
            <a:endParaRPr lang="en-US" dirty="0"/>
          </a:p>
        </p:txBody>
      </p:sp>
      <p:sp>
        <p:nvSpPr>
          <p:cNvPr id="11" name="Oval Callout 10"/>
          <p:cNvSpPr/>
          <p:nvPr/>
        </p:nvSpPr>
        <p:spPr>
          <a:xfrm>
            <a:off x="5043469" y="3962580"/>
            <a:ext cx="1760275" cy="792208"/>
          </a:xfrm>
          <a:prstGeom prst="wedgeEllipseCallout">
            <a:avLst>
              <a:gd name="adj1" fmla="val -17262"/>
              <a:gd name="adj2" fmla="val -121555"/>
            </a:avLst>
          </a:prstGeom>
          <a:solidFill>
            <a:schemeClr val="bg1"/>
          </a:solidFill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Teachers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776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xmlns:p14="http://schemas.microsoft.com/office/powerpoint/2010/main" spd="slow">
        <p:blinds dir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8" grpId="2" animBg="1"/>
      <p:bldP spid="9" grpId="0" animBg="1"/>
      <p:bldP spid="9" grpId="1" animBg="1"/>
      <p:bldP spid="10" grpId="0" animBg="1"/>
      <p:bldP spid="10" grpId="1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Let’s choose a teacher.</a:t>
            </a:r>
            <a:endParaRPr lang="en-US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415" b="2229"/>
          <a:stretch/>
        </p:blipFill>
        <p:spPr>
          <a:xfrm>
            <a:off x="457200" y="1496388"/>
            <a:ext cx="8229600" cy="2125164"/>
          </a:xfrm>
        </p:spPr>
      </p:pic>
      <p:sp>
        <p:nvSpPr>
          <p:cNvPr id="7" name="TextBox 6"/>
          <p:cNvSpPr txBox="1"/>
          <p:nvPr/>
        </p:nvSpPr>
        <p:spPr>
          <a:xfrm>
            <a:off x="729257" y="3734726"/>
            <a:ext cx="76949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Where is Ann from?</a:t>
            </a:r>
            <a:endParaRPr lang="en-US" sz="4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395643" y="3734723"/>
            <a:ext cx="63369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What does Ann like?</a:t>
            </a:r>
            <a:endParaRPr lang="en-US" sz="4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3724520"/>
            <a:ext cx="822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What does this sentence mean?</a:t>
            </a:r>
            <a:endParaRPr lang="en-US" sz="4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476586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</a:rPr>
              <a:t>I’m sure that you will have fun with me.</a:t>
            </a:r>
            <a:endParaRPr lang="en-US" sz="4000" b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816" y="4767360"/>
            <a:ext cx="89130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  I’m sure. = I know.</a:t>
            </a:r>
            <a:endParaRPr lang="en-US" sz="4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844678" y="4768867"/>
            <a:ext cx="44856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  You will have fun. </a:t>
            </a:r>
            <a:endParaRPr lang="en-US" sz="4000" b="1" dirty="0"/>
          </a:p>
        </p:txBody>
      </p:sp>
      <p:sp>
        <p:nvSpPr>
          <p:cNvPr id="13" name="Equal 12"/>
          <p:cNvSpPr/>
          <p:nvPr/>
        </p:nvSpPr>
        <p:spPr>
          <a:xfrm rot="5400000">
            <a:off x="4683580" y="5413489"/>
            <a:ext cx="383506" cy="358368"/>
          </a:xfrm>
          <a:prstGeom prst="mathEqual">
            <a:avLst/>
          </a:prstGeom>
          <a:solidFill>
            <a:srgbClr val="FFFFFF"/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35141" y="5822146"/>
            <a:ext cx="63118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b="1" dirty="0" smtClean="0"/>
              <a:t>あなたは、きっと楽しむだろう。</a:t>
            </a:r>
            <a:endParaRPr lang="en-US" sz="4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52055" y="4715559"/>
            <a:ext cx="83347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I’m sure. + You will have fun. = ?</a:t>
            </a:r>
            <a:endParaRPr lang="en-US" sz="4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0" y="471924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0000FF"/>
                </a:solidFill>
              </a:rPr>
              <a:t>I’m sure that you will have fun </a:t>
            </a:r>
            <a:r>
              <a:rPr lang="en-US" sz="4400" b="1" u="sng" dirty="0" smtClean="0">
                <a:solidFill>
                  <a:srgbClr val="0000FF"/>
                </a:solidFill>
              </a:rPr>
              <a:t>with me</a:t>
            </a:r>
            <a:r>
              <a:rPr lang="en-US" sz="4400" b="1" dirty="0" smtClean="0">
                <a:solidFill>
                  <a:srgbClr val="0000FF"/>
                </a:solidFill>
              </a:rPr>
              <a:t>. = ?</a:t>
            </a:r>
            <a:endParaRPr lang="en-US" sz="4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212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xmlns:p14="http://schemas.microsoft.com/office/powerpoint/2010/main" spd="slow">
        <p:blinds dir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  <p:bldP spid="9" grpId="0"/>
      <p:bldP spid="10" grpId="0"/>
      <p:bldP spid="10" grpId="1"/>
      <p:bldP spid="11" grpId="1"/>
      <p:bldP spid="11" grpId="2"/>
      <p:bldP spid="12" grpId="0"/>
      <p:bldP spid="12" grpId="1"/>
      <p:bldP spid="13" grpId="0" animBg="1"/>
      <p:bldP spid="13" grpId="1" animBg="1"/>
      <p:bldP spid="14" grpId="0"/>
      <p:bldP spid="14" grpId="1"/>
      <p:bldP spid="15" grpId="0"/>
      <p:bldP spid="15" grpId="1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Let’s choose a teacher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913" b="2938"/>
          <a:stretch/>
        </p:blipFill>
        <p:spPr>
          <a:xfrm>
            <a:off x="457200" y="1596988"/>
            <a:ext cx="8229600" cy="2049698"/>
          </a:xfrm>
        </p:spPr>
      </p:pic>
      <p:sp>
        <p:nvSpPr>
          <p:cNvPr id="5" name="TextBox 4"/>
          <p:cNvSpPr txBox="1"/>
          <p:nvPr/>
        </p:nvSpPr>
        <p:spPr>
          <a:xfrm>
            <a:off x="1144179" y="3847899"/>
            <a:ext cx="68650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Where is Brian from?</a:t>
            </a:r>
            <a:endParaRPr lang="en-US" sz="4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257339" y="3847896"/>
            <a:ext cx="66261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What can Brian do?</a:t>
            </a:r>
            <a:endParaRPr lang="en-US" sz="4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66390" y="3847896"/>
            <a:ext cx="80204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What does this sentence mean?</a:t>
            </a:r>
            <a:endParaRPr lang="en-US" sz="4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0" y="479101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0000FF"/>
                </a:solidFill>
              </a:rPr>
              <a:t>I’m sure that you will enjoy my lessons.</a:t>
            </a:r>
            <a:endParaRPr lang="en-US" sz="4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364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xmlns:p14="http://schemas.microsoft.com/office/powerpoint/2010/main" spd="slow">
        <p:blinds dir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Let’s choose a teacher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144179" y="3847899"/>
            <a:ext cx="68650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Where is Harry from?</a:t>
            </a:r>
            <a:endParaRPr lang="en-US" sz="4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66390" y="3835321"/>
            <a:ext cx="772006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What does Harry love to do?</a:t>
            </a:r>
            <a:endParaRPr lang="en-US" sz="4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66390" y="3835321"/>
            <a:ext cx="80204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What does this sentence mean?</a:t>
            </a:r>
            <a:endParaRPr lang="en-US" sz="4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0" y="479101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0000FF"/>
                </a:solidFill>
              </a:rPr>
              <a:t>I’m happy that you want to learn English.</a:t>
            </a:r>
            <a:endParaRPr lang="en-US" sz="4400" b="1" dirty="0">
              <a:solidFill>
                <a:srgbClr val="0000FF"/>
              </a:solidFill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22" b="2809"/>
          <a:stretch/>
        </p:blipFill>
        <p:spPr>
          <a:xfrm>
            <a:off x="457200" y="1609563"/>
            <a:ext cx="8229600" cy="2087423"/>
          </a:xfrm>
        </p:spPr>
      </p:pic>
      <p:sp>
        <p:nvSpPr>
          <p:cNvPr id="10" name="TextBox 9"/>
          <p:cNvSpPr txBox="1"/>
          <p:nvPr/>
        </p:nvSpPr>
        <p:spPr>
          <a:xfrm>
            <a:off x="666390" y="4791009"/>
            <a:ext cx="39731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I’m happy. = ?</a:t>
            </a:r>
            <a:endParaRPr lang="en-US" sz="4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590124" y="4791008"/>
            <a:ext cx="628669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You want to learn English.</a:t>
            </a:r>
            <a:endParaRPr lang="en-US" sz="4400" b="1" dirty="0"/>
          </a:p>
        </p:txBody>
      </p:sp>
      <p:sp>
        <p:nvSpPr>
          <p:cNvPr id="12" name="Equal 11"/>
          <p:cNvSpPr/>
          <p:nvPr/>
        </p:nvSpPr>
        <p:spPr>
          <a:xfrm rot="5400000">
            <a:off x="5947215" y="5535299"/>
            <a:ext cx="440069" cy="349723"/>
          </a:xfrm>
          <a:prstGeom prst="mathEqual">
            <a:avLst/>
          </a:prstGeom>
          <a:solidFill>
            <a:srgbClr val="FFFFFF"/>
          </a:solidFill>
          <a:ln w="28575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51812" y="5829595"/>
            <a:ext cx="64250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400" b="1" dirty="0" smtClean="0"/>
              <a:t>あなたは、英語を習いたい。</a:t>
            </a:r>
            <a:endParaRPr lang="en-US" sz="4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56616" y="4791008"/>
            <a:ext cx="841962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0000FF"/>
                </a:solidFill>
              </a:rPr>
              <a:t>I’m happy that you want to learn English. = ?</a:t>
            </a:r>
            <a:endParaRPr lang="en-US" sz="4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273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xmlns:p14="http://schemas.microsoft.com/office/powerpoint/2010/main" spd="slow">
        <p:blinds dir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7" grpId="0"/>
      <p:bldP spid="8" grpId="0"/>
      <p:bldP spid="8" grpId="1"/>
      <p:bldP spid="10" grpId="0"/>
      <p:bldP spid="10" grpId="1"/>
      <p:bldP spid="11" grpId="0"/>
      <p:bldP spid="11" grpId="1"/>
      <p:bldP spid="12" grpId="0" animBg="1"/>
      <p:bldP spid="12" grpId="1" animBg="1"/>
      <p:bldP spid="13" grpId="0"/>
      <p:bldP spid="13" grpId="1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Let’s choose a teacher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368442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What do the words </a:t>
            </a:r>
            <a:r>
              <a:rPr lang="en-US" sz="4400" b="1" i="1" dirty="0" smtClean="0"/>
              <a:t>friendly</a:t>
            </a:r>
            <a:r>
              <a:rPr lang="en-US" sz="4400" b="1" dirty="0" smtClean="0"/>
              <a:t> and </a:t>
            </a:r>
            <a:r>
              <a:rPr lang="en-US" sz="4400" b="1" i="1" dirty="0" smtClean="0"/>
              <a:t>clever</a:t>
            </a:r>
            <a:r>
              <a:rPr lang="en-US" sz="4400" b="1" dirty="0" smtClean="0"/>
              <a:t> mean?</a:t>
            </a:r>
            <a:endParaRPr lang="en-US" sz="4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257339" y="3684421"/>
            <a:ext cx="66261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What does AI teacher do?</a:t>
            </a:r>
            <a:endParaRPr lang="en-US" sz="4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66390" y="3671846"/>
            <a:ext cx="80204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What does this sentence mean?</a:t>
            </a:r>
            <a:endParaRPr lang="en-US" sz="4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0" y="479101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0000FF"/>
                </a:solidFill>
              </a:rPr>
              <a:t>I’m happy that you like me.</a:t>
            </a:r>
            <a:endParaRPr lang="en-US" sz="4400" b="1" dirty="0">
              <a:solidFill>
                <a:srgbClr val="0000FF"/>
              </a:solidFill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948" b="5612"/>
          <a:stretch/>
        </p:blipFill>
        <p:spPr>
          <a:xfrm>
            <a:off x="457200" y="1622137"/>
            <a:ext cx="8229600" cy="1911375"/>
          </a:xfrm>
        </p:spPr>
      </p:pic>
    </p:spTree>
    <p:extLst>
      <p:ext uri="{BB962C8B-B14F-4D97-AF65-F5344CB8AC3E}">
        <p14:creationId xmlns:p14="http://schemas.microsoft.com/office/powerpoint/2010/main" val="3415143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xmlns:p14="http://schemas.microsoft.com/office/powerpoint/2010/main" spd="slow">
        <p:blinds dir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What do you remember about these teachers?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-22810" b="-23489"/>
          <a:stretch/>
        </p:blipFill>
        <p:spPr>
          <a:xfrm>
            <a:off x="3936" y="1685027"/>
            <a:ext cx="9140064" cy="4753287"/>
          </a:xfrm>
        </p:spPr>
      </p:pic>
      <p:cxnSp>
        <p:nvCxnSpPr>
          <p:cNvPr id="6" name="Straight Connector 5"/>
          <p:cNvCxnSpPr/>
          <p:nvPr/>
        </p:nvCxnSpPr>
        <p:spPr>
          <a:xfrm>
            <a:off x="1031018" y="2980236"/>
            <a:ext cx="4727596" cy="729340"/>
          </a:xfrm>
          <a:prstGeom prst="line">
            <a:avLst/>
          </a:prstGeom>
          <a:ln w="57150" cmpd="sng"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1031018" y="2980236"/>
            <a:ext cx="2388945" cy="729340"/>
          </a:xfrm>
          <a:prstGeom prst="line">
            <a:avLst/>
          </a:prstGeom>
          <a:ln w="5715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3419963" y="2980236"/>
            <a:ext cx="2338651" cy="729340"/>
          </a:xfrm>
          <a:prstGeom prst="line">
            <a:avLst/>
          </a:prstGeom>
          <a:ln w="57150" cmpd="sng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8009251" y="2980236"/>
            <a:ext cx="0" cy="729340"/>
          </a:xfrm>
          <a:prstGeom prst="line">
            <a:avLst/>
          </a:prstGeom>
          <a:ln w="57150" cmpd="sng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492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xmlns:p14="http://schemas.microsoft.com/office/powerpoint/2010/main" spd="slow">
        <p:blinds dir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Let’s choose a teacher!</a:t>
            </a:r>
            <a:endParaRPr lang="en-US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21849" r="-21849"/>
          <a:stretch>
            <a:fillRect/>
          </a:stretch>
        </p:blipFill>
        <p:spPr>
          <a:xfrm>
            <a:off x="633223" y="1897098"/>
            <a:ext cx="3251952" cy="3644385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I choose _____________.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I like ________________.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I want to ____________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____________________.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085522" y="1911371"/>
            <a:ext cx="22003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Ann</a:t>
            </a:r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81418" y="2931446"/>
            <a:ext cx="31042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karate, too</a:t>
            </a:r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49895" y="3926371"/>
            <a:ext cx="19599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talk </a:t>
            </a:r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91050" y="4951106"/>
            <a:ext cx="32187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about karate</a:t>
            </a:r>
            <a:endParaRPr lang="en-US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811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xmlns:p14="http://schemas.microsoft.com/office/powerpoint/2010/main" spd="slow">
        <p:blinds dir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446</Words>
  <Application>Microsoft Macintosh PowerPoint</Application>
  <PresentationFormat>On-screen Show (4:3)</PresentationFormat>
  <Paragraphs>113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Let’s find an online English teacher!</vt:lpstr>
      <vt:lpstr>This is a header. </vt:lpstr>
      <vt:lpstr>Look at this webpage. Which link did we click on?</vt:lpstr>
      <vt:lpstr>Let’s choose a teacher.</vt:lpstr>
      <vt:lpstr>Let’s choose a teacher</vt:lpstr>
      <vt:lpstr>Let’s choose a teacher</vt:lpstr>
      <vt:lpstr>Let’s choose a teacher</vt:lpstr>
      <vt:lpstr>What do you remember about these teachers?</vt:lpstr>
      <vt:lpstr>Let’s choose a teacher!</vt:lpstr>
      <vt:lpstr>Let’s choose a teacher!</vt:lpstr>
      <vt:lpstr>Let’s choose a teacher!</vt:lpstr>
      <vt:lpstr>Let’s choose a teacher!</vt:lpstr>
      <vt:lpstr>Now it’s your turn.</vt:lpstr>
      <vt:lpstr>Now, let’s write a letter to your teacher.</vt:lpstr>
    </vt:vector>
  </TitlesOfParts>
  <Company>BOXCAR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Let’s find an online English teacher!</dc:title>
  <dc:creator>ELLIOT CARSON</dc:creator>
  <cp:lastModifiedBy>ELLIOT CARSON</cp:lastModifiedBy>
  <cp:revision>31</cp:revision>
  <dcterms:created xsi:type="dcterms:W3CDTF">2020-05-22T00:53:18Z</dcterms:created>
  <dcterms:modified xsi:type="dcterms:W3CDTF">2020-07-07T01:52:20Z</dcterms:modified>
</cp:coreProperties>
</file>