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59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7" r:id="rId20"/>
    <p:sldId id="275" r:id="rId21"/>
    <p:sldId id="276" r:id="rId22"/>
    <p:sldId id="278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1792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BD093-6CEC-2E4B-AC62-D6AF0DF6463A}" type="datetimeFigureOut">
              <a:rPr lang="en-US" smtClean="0"/>
              <a:t>9/15/20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4954F-21AB-CA40-A9EE-4DAB429889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873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BD093-6CEC-2E4B-AC62-D6AF0DF6463A}" type="datetimeFigureOut">
              <a:rPr lang="en-US" smtClean="0"/>
              <a:t>9/15/20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4954F-21AB-CA40-A9EE-4DAB429889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695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BD093-6CEC-2E4B-AC62-D6AF0DF6463A}" type="datetimeFigureOut">
              <a:rPr lang="en-US" smtClean="0"/>
              <a:t>9/15/20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4954F-21AB-CA40-A9EE-4DAB429889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619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BD093-6CEC-2E4B-AC62-D6AF0DF6463A}" type="datetimeFigureOut">
              <a:rPr lang="en-US" smtClean="0"/>
              <a:t>9/15/20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4954F-21AB-CA40-A9EE-4DAB429889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495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BD093-6CEC-2E4B-AC62-D6AF0DF6463A}" type="datetimeFigureOut">
              <a:rPr lang="en-US" smtClean="0"/>
              <a:t>9/15/20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4954F-21AB-CA40-A9EE-4DAB429889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006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BD093-6CEC-2E4B-AC62-D6AF0DF6463A}" type="datetimeFigureOut">
              <a:rPr lang="en-US" smtClean="0"/>
              <a:t>9/15/20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4954F-21AB-CA40-A9EE-4DAB429889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144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BD093-6CEC-2E4B-AC62-D6AF0DF6463A}" type="datetimeFigureOut">
              <a:rPr lang="en-US" smtClean="0"/>
              <a:t>9/15/20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4954F-21AB-CA40-A9EE-4DAB429889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10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BD093-6CEC-2E4B-AC62-D6AF0DF6463A}" type="datetimeFigureOut">
              <a:rPr lang="en-US" smtClean="0"/>
              <a:t>9/15/20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4954F-21AB-CA40-A9EE-4DAB429889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434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BD093-6CEC-2E4B-AC62-D6AF0DF6463A}" type="datetimeFigureOut">
              <a:rPr lang="en-US" smtClean="0"/>
              <a:t>9/15/20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4954F-21AB-CA40-A9EE-4DAB429889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276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BD093-6CEC-2E4B-AC62-D6AF0DF6463A}" type="datetimeFigureOut">
              <a:rPr lang="en-US" smtClean="0"/>
              <a:t>9/15/20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4954F-21AB-CA40-A9EE-4DAB429889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331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BD093-6CEC-2E4B-AC62-D6AF0DF6463A}" type="datetimeFigureOut">
              <a:rPr lang="en-US" smtClean="0"/>
              <a:t>9/15/20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4954F-21AB-CA40-A9EE-4DAB429889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454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1BD093-6CEC-2E4B-AC62-D6AF0DF6463A}" type="datetimeFigureOut">
              <a:rPr lang="en-US" smtClean="0"/>
              <a:t>9/15/20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54954F-21AB-CA40-A9EE-4DAB429889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779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microsoft.com/office/2007/relationships/hdphoto" Target="../media/hdphoto2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microsoft.com/office/2007/relationships/hdphoto" Target="../media/hdphoto3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microsoft.com/office/2007/relationships/hdphoto" Target="../media/hdphoto3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microsoft.com/office/2007/relationships/hdphoto" Target="../media/hdphoto3.wdp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microsoft.com/office/2007/relationships/hdphoto" Target="../media/hdphoto4.wdp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microsoft.com/office/2007/relationships/hdphoto" Target="../media/hdphoto5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This is Keisuke.</a:t>
            </a:r>
            <a:endParaRPr lang="en-US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554" l="0" r="99481">
                        <a14:foregroundMark x1="30649" y1="13839" x2="30649" y2="13839"/>
                        <a14:foregroundMark x1="14286" y1="65625" x2="14286" y2="65625"/>
                        <a14:foregroundMark x1="4416" y1="62946" x2="4416" y2="62946"/>
                        <a14:foregroundMark x1="2338" y1="63393" x2="2338" y2="63393"/>
                        <a14:foregroundMark x1="1039" y1="64732" x2="1039" y2="64732"/>
                        <a14:foregroundMark x1="12987" y1="58929" x2="12987" y2="58929"/>
                        <a14:backgroundMark x1="44156" y1="29018" x2="44156" y2="29018"/>
                        <a14:backgroundMark x1="15584" y1="27679" x2="15584" y2="27679"/>
                        <a14:backgroundMark x1="16883" y1="25000" x2="16883" y2="25000"/>
                        <a14:backgroundMark x1="25195" y1="11607" x2="25195" y2="11607"/>
                        <a14:backgroundMark x1="32987" y1="10268" x2="32987" y2="10268"/>
                        <a14:backgroundMark x1="41299" y1="21875" x2="41299" y2="21875"/>
                        <a14:backgroundMark x1="20519" y1="60714" x2="20519" y2="60714"/>
                        <a14:backgroundMark x1="28831" y1="66071" x2="28831" y2="66071"/>
                        <a14:backgroundMark x1="32727" y1="65179" x2="32727" y2="65179"/>
                        <a14:backgroundMark x1="32727" y1="72321" x2="32727" y2="72321"/>
                        <a14:backgroundMark x1="24935" y1="60268" x2="24935" y2="60268"/>
                        <a14:backgroundMark x1="25714" y1="58482" x2="25714" y2="58482"/>
                        <a14:backgroundMark x1="1558" y1="94196" x2="1558" y2="94196"/>
                        <a14:backgroundMark x1="1558" y1="59821" x2="1558" y2="59821"/>
                        <a14:backgroundMark x1="21039" y1="96875" x2="21039" y2="96875"/>
                        <a14:backgroundMark x1="21558" y1="85714" x2="21558" y2="85714"/>
                        <a14:backgroundMark x1="17922" y1="54018" x2="17922" y2="54018"/>
                        <a14:backgroundMark x1="18182" y1="55357" x2="18182" y2="55357"/>
                        <a14:backgroundMark x1="17662" y1="57143" x2="17662" y2="57143"/>
                      </a14:backgroundRemoval>
                    </a14:imgEffect>
                  </a14:imgLayer>
                </a14:imgProps>
              </a:ext>
            </a:extLst>
          </a:blip>
          <a:srcRect l="-2896" r="-2896"/>
          <a:stretch>
            <a:fillRect/>
          </a:stretch>
        </p:blipFill>
        <p:spPr>
          <a:xfrm>
            <a:off x="880525" y="2112397"/>
            <a:ext cx="7298267" cy="4013766"/>
          </a:xfrm>
        </p:spPr>
      </p:pic>
      <p:sp>
        <p:nvSpPr>
          <p:cNvPr id="7" name="TextBox 6"/>
          <p:cNvSpPr txBox="1"/>
          <p:nvPr/>
        </p:nvSpPr>
        <p:spPr>
          <a:xfrm>
            <a:off x="0" y="477834"/>
            <a:ext cx="91439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He has two sisters, Emily and Miki.</a:t>
            </a:r>
            <a:endParaRPr lang="en-US" sz="4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0" y="477834"/>
            <a:ext cx="91439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This is Emily.</a:t>
            </a:r>
            <a:endParaRPr lang="en-US" sz="4400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1324" y="2198534"/>
            <a:ext cx="2472275" cy="377523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0" y="474137"/>
            <a:ext cx="91439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+mj-lt"/>
              </a:rPr>
              <a:t>This is Miki.</a:t>
            </a:r>
            <a:endParaRPr lang="en-US" sz="4400" b="1" dirty="0">
              <a:latin typeface="+mj-lt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8940" l="1246" r="100000">
                        <a14:backgroundMark x1="68536" y1="46996" x2="68536" y2="46996"/>
                        <a14:backgroundMark x1="65421" y1="48057" x2="65421" y2="48057"/>
                        <a14:backgroundMark x1="82866" y1="37809" x2="82866" y2="37809"/>
                        <a14:backgroundMark x1="80997" y1="40989" x2="80997" y2="40989"/>
                        <a14:backgroundMark x1="56698" y1="90106" x2="56698" y2="90106"/>
                        <a14:backgroundMark x1="53583" y1="94700" x2="53583" y2="94700"/>
                        <a14:backgroundMark x1="41433" y1="94346" x2="41433" y2="94346"/>
                        <a14:backgroundMark x1="44237" y1="91873" x2="44237" y2="91873"/>
                        <a14:backgroundMark x1="46729" y1="89399" x2="46729" y2="89399"/>
                        <a14:backgroundMark x1="38629" y1="85866" x2="38629" y2="85866"/>
                        <a14:backgroundMark x1="38629" y1="80212" x2="38629" y2="80212"/>
                        <a14:backgroundMark x1="50156" y1="97527" x2="50156" y2="97527"/>
                        <a14:backgroundMark x1="48598" y1="97880" x2="48598" y2="97880"/>
                        <a14:backgroundMark x1="42056" y1="97527" x2="42056" y2="97527"/>
                        <a14:backgroundMark x1="43614" y1="97880" x2="43614" y2="97880"/>
                        <a14:backgroundMark x1="39252" y1="94700" x2="39252" y2="94700"/>
                        <a14:backgroundMark x1="47975" y1="88693" x2="47975" y2="88693"/>
                        <a14:backgroundMark x1="45794" y1="90459" x2="45794" y2="90459"/>
                        <a14:backgroundMark x1="38629" y1="82686" x2="38629" y2="82686"/>
                        <a14:backgroundMark x1="35514" y1="88339" x2="35514" y2="88339"/>
                        <a14:backgroundMark x1="36137" y1="88339" x2="36137" y2="88339"/>
                        <a14:backgroundMark x1="54206" y1="90459" x2="54206" y2="90459"/>
                        <a14:backgroundMark x1="66044" y1="76678" x2="66044" y2="76678"/>
                        <a14:backgroundMark x1="57321" y1="46290" x2="57321" y2="46290"/>
                        <a14:backgroundMark x1="38941" y1="86219" x2="38941" y2="86219"/>
                        <a14:backgroundMark x1="44860" y1="91166" x2="44860" y2="91166"/>
                        <a14:backgroundMark x1="75078" y1="55477" x2="75078" y2="5547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678744" y="2048925"/>
            <a:ext cx="4624712" cy="4077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0796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7" grpId="1"/>
      <p:bldP spid="8" grpId="0"/>
      <p:bldP spid="8" grpId="1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54004" y="1134533"/>
            <a:ext cx="9685865" cy="50085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900" b="1" dirty="0" smtClean="0"/>
              <a:t>What did Keisuke, Emily, and Miki say to their mother? </a:t>
            </a:r>
          </a:p>
          <a:p>
            <a:pPr marL="0" indent="0" algn="ctr">
              <a:buNone/>
            </a:pPr>
            <a:endParaRPr lang="en-US" sz="4000" b="1" dirty="0"/>
          </a:p>
          <a:p>
            <a:pPr marL="0" indent="0" algn="ctr">
              <a:buNone/>
            </a:pPr>
            <a:r>
              <a:rPr lang="en-US" sz="6000" b="1" dirty="0" smtClean="0"/>
              <a:t>Let’s take another look.</a:t>
            </a:r>
            <a:endParaRPr lang="en-US" sz="6000" b="1" dirty="0"/>
          </a:p>
        </p:txBody>
      </p:sp>
    </p:spTree>
    <p:extLst>
      <p:ext uri="{BB962C8B-B14F-4D97-AF65-F5344CB8AC3E}">
        <p14:creationId xmlns:p14="http://schemas.microsoft.com/office/powerpoint/2010/main" val="3679349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25763" r="-25763"/>
          <a:stretch>
            <a:fillRect/>
          </a:stretch>
        </p:blipFill>
        <p:spPr>
          <a:xfrm>
            <a:off x="-1660327" y="-6773"/>
            <a:ext cx="12463766" cy="6854592"/>
          </a:xfrm>
        </p:spPr>
      </p:pic>
      <p:sp>
        <p:nvSpPr>
          <p:cNvPr id="5" name="Rectangle 4"/>
          <p:cNvSpPr/>
          <p:nvPr/>
        </p:nvSpPr>
        <p:spPr>
          <a:xfrm>
            <a:off x="541861" y="50799"/>
            <a:ext cx="8077200" cy="6756399"/>
          </a:xfrm>
          <a:prstGeom prst="rect">
            <a:avLst/>
          </a:prstGeom>
          <a:noFill/>
          <a:ln w="5715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948260" y="274638"/>
            <a:ext cx="6045200" cy="162189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63595" y="1896533"/>
            <a:ext cx="2997200" cy="128693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318927" y="1896534"/>
            <a:ext cx="2878666" cy="93133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46662" y="274639"/>
            <a:ext cx="614679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rgbClr val="000000"/>
                </a:solidFill>
              </a:rPr>
              <a:t>I’ve been doing my homework since this morning, but I’m not finished yet.</a:t>
            </a:r>
            <a:endParaRPr lang="en-US" sz="48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613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/>
          <a:srcRect l="-25763" r="-25763"/>
          <a:stretch>
            <a:fillRect/>
          </a:stretch>
        </p:blipFill>
        <p:spPr>
          <a:xfrm>
            <a:off x="-1561700" y="0"/>
            <a:ext cx="12376045" cy="6806348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5" name="Rectangle 4"/>
          <p:cNvSpPr/>
          <p:nvPr/>
        </p:nvSpPr>
        <p:spPr>
          <a:xfrm>
            <a:off x="609600" y="33866"/>
            <a:ext cx="8077200" cy="6756399"/>
          </a:xfrm>
          <a:prstGeom prst="rect">
            <a:avLst/>
          </a:prstGeom>
          <a:noFill/>
          <a:ln w="5715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914399" y="270937"/>
            <a:ext cx="5960534" cy="128693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399" y="1417638"/>
            <a:ext cx="2997200" cy="214683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66799" y="1417638"/>
            <a:ext cx="5147734" cy="146102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914399" y="155474"/>
            <a:ext cx="530013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rgbClr val="000000"/>
                </a:solidFill>
              </a:rPr>
              <a:t>I’ve been cleaning </a:t>
            </a:r>
          </a:p>
          <a:p>
            <a:r>
              <a:rPr lang="en-US" sz="4800" b="1" dirty="0" smtClean="0">
                <a:solidFill>
                  <a:srgbClr val="000000"/>
                </a:solidFill>
              </a:rPr>
              <a:t>my room since this morning. I still have </a:t>
            </a:r>
          </a:p>
          <a:p>
            <a:r>
              <a:rPr lang="en-US" sz="4800" b="1" dirty="0" smtClean="0">
                <a:solidFill>
                  <a:srgbClr val="000000"/>
                </a:solidFill>
              </a:rPr>
              <a:t>more to do.</a:t>
            </a:r>
            <a:endParaRPr lang="en-US" sz="48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768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25718" r="-25718"/>
          <a:stretch>
            <a:fillRect/>
          </a:stretch>
        </p:blipFill>
        <p:spPr>
          <a:xfrm>
            <a:off x="-1631017" y="0"/>
            <a:ext cx="12469965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5" name="Rectangle 4"/>
          <p:cNvSpPr/>
          <p:nvPr/>
        </p:nvSpPr>
        <p:spPr>
          <a:xfrm>
            <a:off x="558801" y="50799"/>
            <a:ext cx="8111066" cy="6756399"/>
          </a:xfrm>
          <a:prstGeom prst="rect">
            <a:avLst/>
          </a:prstGeom>
          <a:noFill/>
          <a:ln w="5715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28133" y="355601"/>
            <a:ext cx="7196667" cy="135466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29741" y="1981183"/>
            <a:ext cx="4233325" cy="149014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28133" y="1447792"/>
            <a:ext cx="6197600" cy="65194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28133" y="320676"/>
            <a:ext cx="594359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000000"/>
                </a:solidFill>
              </a:rPr>
              <a:t>I’ve been practicing the piano since this morning and I want to practice another song.</a:t>
            </a:r>
            <a:endParaRPr lang="en-US" sz="44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9836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54004" y="274639"/>
            <a:ext cx="9685865" cy="586845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000" b="1" dirty="0" smtClean="0"/>
              <a:t>What did Keisuke, Emily, and Miki say to their mother? </a:t>
            </a:r>
          </a:p>
          <a:p>
            <a:pPr marL="0" indent="0" algn="ctr">
              <a:buNone/>
            </a:pPr>
            <a:endParaRPr lang="en-US" sz="4000" b="1" dirty="0"/>
          </a:p>
          <a:p>
            <a:pPr marL="0" indent="0" algn="ctr">
              <a:buNone/>
            </a:pPr>
            <a:endParaRPr lang="en-US" sz="6000" b="1" dirty="0"/>
          </a:p>
        </p:txBody>
      </p:sp>
      <p:sp>
        <p:nvSpPr>
          <p:cNvPr id="4" name="Rectangle 3"/>
          <p:cNvSpPr/>
          <p:nvPr/>
        </p:nvSpPr>
        <p:spPr>
          <a:xfrm>
            <a:off x="287870" y="2844800"/>
            <a:ext cx="1439333" cy="1270000"/>
          </a:xfrm>
          <a:prstGeom prst="rect">
            <a:avLst/>
          </a:prstGeom>
          <a:noFill/>
          <a:ln w="571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000000"/>
                </a:solidFill>
              </a:rPr>
              <a:t>I</a:t>
            </a:r>
          </a:p>
        </p:txBody>
      </p:sp>
      <p:sp>
        <p:nvSpPr>
          <p:cNvPr id="5" name="Rectangle 4"/>
          <p:cNvSpPr/>
          <p:nvPr/>
        </p:nvSpPr>
        <p:spPr>
          <a:xfrm>
            <a:off x="2048928" y="2844800"/>
            <a:ext cx="1439333" cy="1270000"/>
          </a:xfrm>
          <a:prstGeom prst="rect">
            <a:avLst/>
          </a:prstGeom>
          <a:noFill/>
          <a:ln w="571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000000"/>
                </a:solidFill>
              </a:rPr>
              <a:t>have</a:t>
            </a:r>
            <a:endParaRPr lang="en-US" sz="3200" b="1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571057" y="2844800"/>
            <a:ext cx="1439333" cy="1270000"/>
          </a:xfrm>
          <a:prstGeom prst="rect">
            <a:avLst/>
          </a:prstGeom>
          <a:noFill/>
          <a:ln w="571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0000"/>
                </a:solidFill>
              </a:rPr>
              <a:t>doing …</a:t>
            </a:r>
          </a:p>
          <a:p>
            <a:pPr algn="ctr"/>
            <a:r>
              <a:rPr lang="en-US" b="1" dirty="0" smtClean="0">
                <a:solidFill>
                  <a:srgbClr val="000000"/>
                </a:solidFill>
              </a:rPr>
              <a:t>cleaning …</a:t>
            </a:r>
          </a:p>
          <a:p>
            <a:pPr algn="ctr"/>
            <a:r>
              <a:rPr lang="en-US" b="1" dirty="0" smtClean="0">
                <a:solidFill>
                  <a:srgbClr val="000000"/>
                </a:solidFill>
              </a:rPr>
              <a:t>practicing …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332132" y="2844800"/>
            <a:ext cx="1439333" cy="1270000"/>
          </a:xfrm>
          <a:prstGeom prst="rect">
            <a:avLst/>
          </a:prstGeom>
          <a:noFill/>
          <a:ln w="571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000000"/>
                </a:solidFill>
              </a:rPr>
              <a:t>since</a:t>
            </a:r>
            <a:endParaRPr lang="en-US" sz="3200" b="1" dirty="0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809988" y="2844800"/>
            <a:ext cx="1439333" cy="1270000"/>
          </a:xfrm>
          <a:prstGeom prst="rect">
            <a:avLst/>
          </a:prstGeom>
          <a:noFill/>
          <a:ln w="571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000000"/>
                </a:solidFill>
              </a:rPr>
              <a:t>been</a:t>
            </a:r>
            <a:endParaRPr lang="en-US" sz="3200" b="1" dirty="0">
              <a:solidFill>
                <a:srgbClr val="0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379104" y="4453463"/>
            <a:ext cx="1828823" cy="1270000"/>
          </a:xfrm>
          <a:prstGeom prst="rect">
            <a:avLst/>
          </a:prstGeom>
          <a:noFill/>
          <a:ln w="571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000000"/>
                </a:solidFill>
              </a:rPr>
              <a:t>this</a:t>
            </a:r>
            <a:endParaRPr lang="en-US" sz="3200" b="1" dirty="0">
              <a:solidFill>
                <a:srgbClr val="0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775174" y="4453466"/>
            <a:ext cx="1828823" cy="1270000"/>
          </a:xfrm>
          <a:prstGeom prst="rect">
            <a:avLst/>
          </a:prstGeom>
          <a:noFill/>
          <a:ln w="571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000000"/>
                </a:solidFill>
              </a:rPr>
              <a:t>morning.</a:t>
            </a:r>
            <a:endParaRPr lang="en-US" sz="3200" b="1" dirty="0">
              <a:solidFill>
                <a:srgbClr val="000000"/>
              </a:solidFill>
            </a:endParaRPr>
          </a:p>
        </p:txBody>
      </p:sp>
      <p:sp>
        <p:nvSpPr>
          <p:cNvPr id="13" name="Oval Callout 12"/>
          <p:cNvSpPr/>
          <p:nvPr/>
        </p:nvSpPr>
        <p:spPr>
          <a:xfrm>
            <a:off x="880528" y="4284134"/>
            <a:ext cx="1168400" cy="1049866"/>
          </a:xfrm>
          <a:prstGeom prst="wedgeEllipseCallout">
            <a:avLst>
              <a:gd name="adj1" fmla="val -9239"/>
              <a:gd name="adj2" fmla="val -81049"/>
            </a:avLst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Callout 13"/>
          <p:cNvSpPr/>
          <p:nvPr/>
        </p:nvSpPr>
        <p:spPr>
          <a:xfrm>
            <a:off x="880531" y="4284137"/>
            <a:ext cx="1168400" cy="1049866"/>
          </a:xfrm>
          <a:prstGeom prst="wedgeEllipseCallout">
            <a:avLst>
              <a:gd name="adj1" fmla="val 71920"/>
              <a:gd name="adj2" fmla="val -79436"/>
            </a:avLst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i="1" dirty="0" smtClean="0">
                <a:solidFill>
                  <a:srgbClr val="000000"/>
                </a:solidFill>
              </a:rPr>
              <a:t>I’ve</a:t>
            </a:r>
            <a:endParaRPr lang="en-US" sz="2800" b="1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912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3" grpId="0" animBg="1"/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3255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How do you say ‘</a:t>
            </a:r>
            <a:r>
              <a:rPr lang="en-US" b="1" dirty="0" smtClean="0">
                <a:ln>
                  <a:solidFill>
                    <a:srgbClr val="000000"/>
                  </a:solidFill>
                </a:ln>
                <a:solidFill>
                  <a:schemeClr val="bg1">
                    <a:lumMod val="65000"/>
                  </a:schemeClr>
                </a:solidFill>
              </a:rPr>
              <a:t>I have been doing my homework since this morning</a:t>
            </a:r>
            <a:r>
              <a:rPr lang="en-US" b="1" dirty="0" smtClean="0"/>
              <a:t>’ in Japanese?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/>
        </p:spPr>
        <p:txBody>
          <a:bodyPr/>
          <a:lstStyle/>
          <a:p>
            <a:endParaRPr lang="en-US" dirty="0"/>
          </a:p>
        </p:txBody>
      </p:sp>
      <p:cxnSp>
        <p:nvCxnSpPr>
          <p:cNvPr id="5" name="Curved Connector 4"/>
          <p:cNvCxnSpPr/>
          <p:nvPr/>
        </p:nvCxnSpPr>
        <p:spPr>
          <a:xfrm flipV="1">
            <a:off x="4741333" y="1253067"/>
            <a:ext cx="321734" cy="118533"/>
          </a:xfrm>
          <a:prstGeom prst="curvedConnector3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Curved Connector 5"/>
          <p:cNvCxnSpPr/>
          <p:nvPr/>
        </p:nvCxnSpPr>
        <p:spPr>
          <a:xfrm rot="10800000" flipH="1" flipV="1">
            <a:off x="5063063" y="1253070"/>
            <a:ext cx="321734" cy="118533"/>
          </a:xfrm>
          <a:prstGeom prst="curvedConnector3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urved Connector 6"/>
          <p:cNvCxnSpPr/>
          <p:nvPr/>
        </p:nvCxnSpPr>
        <p:spPr>
          <a:xfrm flipV="1">
            <a:off x="5367857" y="1253070"/>
            <a:ext cx="321734" cy="118533"/>
          </a:xfrm>
          <a:prstGeom prst="curvedConnector3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urved Connector 7"/>
          <p:cNvCxnSpPr/>
          <p:nvPr/>
        </p:nvCxnSpPr>
        <p:spPr>
          <a:xfrm rot="10800000" flipH="1" flipV="1">
            <a:off x="5689587" y="1253073"/>
            <a:ext cx="321734" cy="118533"/>
          </a:xfrm>
          <a:prstGeom prst="curvedConnector3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urved Connector 8"/>
          <p:cNvCxnSpPr/>
          <p:nvPr/>
        </p:nvCxnSpPr>
        <p:spPr>
          <a:xfrm flipV="1">
            <a:off x="6011311" y="1253070"/>
            <a:ext cx="321734" cy="118533"/>
          </a:xfrm>
          <a:prstGeom prst="curvedConnector3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urved Connector 9"/>
          <p:cNvCxnSpPr/>
          <p:nvPr/>
        </p:nvCxnSpPr>
        <p:spPr>
          <a:xfrm rot="10800000" flipH="1" flipV="1">
            <a:off x="6333041" y="1253073"/>
            <a:ext cx="321734" cy="118533"/>
          </a:xfrm>
          <a:prstGeom prst="curvedConnector3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urved Connector 10"/>
          <p:cNvCxnSpPr/>
          <p:nvPr/>
        </p:nvCxnSpPr>
        <p:spPr>
          <a:xfrm flipV="1">
            <a:off x="6637835" y="1253073"/>
            <a:ext cx="321734" cy="118533"/>
          </a:xfrm>
          <a:prstGeom prst="curvedConnector3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urved Connector 11"/>
          <p:cNvCxnSpPr/>
          <p:nvPr/>
        </p:nvCxnSpPr>
        <p:spPr>
          <a:xfrm rot="10800000" flipH="1" flipV="1">
            <a:off x="6959565" y="1253076"/>
            <a:ext cx="321734" cy="118533"/>
          </a:xfrm>
          <a:prstGeom prst="curvedConnector3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70937" y="3183467"/>
            <a:ext cx="2387600" cy="1490133"/>
          </a:xfrm>
          <a:prstGeom prst="rect">
            <a:avLst/>
          </a:prstGeom>
          <a:solidFill>
            <a:srgbClr val="FFFFFF"/>
          </a:solidFill>
          <a:ln w="762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 b="1" dirty="0" smtClean="0">
                <a:solidFill>
                  <a:schemeClr val="tx1"/>
                </a:solidFill>
              </a:rPr>
              <a:t>今朝から</a:t>
            </a:r>
            <a:endParaRPr lang="en-US" sz="3600" b="1" dirty="0">
              <a:solidFill>
                <a:schemeClr val="tx1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2675470" y="4114799"/>
            <a:ext cx="6299200" cy="67734"/>
          </a:xfrm>
          <a:prstGeom prst="straightConnector1">
            <a:avLst/>
          </a:prstGeom>
          <a:ln w="57150" cmpd="sng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2810937" y="2760132"/>
            <a:ext cx="5723466" cy="1354667"/>
          </a:xfrm>
          <a:prstGeom prst="ellipse">
            <a:avLst/>
          </a:prstGeom>
          <a:noFill/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 b="1" dirty="0" smtClean="0">
                <a:ln>
                  <a:solidFill>
                    <a:srgbClr val="000000"/>
                  </a:solidFill>
                </a:ln>
                <a:solidFill>
                  <a:srgbClr val="0000FF"/>
                </a:solidFill>
              </a:rPr>
              <a:t>宿題をやっています。</a:t>
            </a:r>
            <a:endParaRPr lang="en-US" sz="3600" b="1" dirty="0">
              <a:ln>
                <a:solidFill>
                  <a:srgbClr val="000000"/>
                </a:solidFill>
              </a:ln>
              <a:solidFill>
                <a:srgbClr val="0000FF"/>
              </a:solidFill>
            </a:endParaRPr>
          </a:p>
        </p:txBody>
      </p:sp>
      <p:cxnSp>
        <p:nvCxnSpPr>
          <p:cNvPr id="19" name="Curved Connector 18"/>
          <p:cNvCxnSpPr/>
          <p:nvPr/>
        </p:nvCxnSpPr>
        <p:spPr>
          <a:xfrm flipV="1">
            <a:off x="3488294" y="1253070"/>
            <a:ext cx="321734" cy="118533"/>
          </a:xfrm>
          <a:prstGeom prst="curvedConnector3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urved Connector 19"/>
          <p:cNvCxnSpPr/>
          <p:nvPr/>
        </p:nvCxnSpPr>
        <p:spPr>
          <a:xfrm rot="10800000" flipH="1" flipV="1">
            <a:off x="3810024" y="1253073"/>
            <a:ext cx="321734" cy="118533"/>
          </a:xfrm>
          <a:prstGeom prst="curvedConnector3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urved Connector 20"/>
          <p:cNvCxnSpPr/>
          <p:nvPr/>
        </p:nvCxnSpPr>
        <p:spPr>
          <a:xfrm flipV="1">
            <a:off x="4114818" y="1253073"/>
            <a:ext cx="321734" cy="118533"/>
          </a:xfrm>
          <a:prstGeom prst="curvedConnector3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urved Connector 21"/>
          <p:cNvCxnSpPr/>
          <p:nvPr/>
        </p:nvCxnSpPr>
        <p:spPr>
          <a:xfrm rot="10800000" flipH="1" flipV="1">
            <a:off x="4436548" y="1253076"/>
            <a:ext cx="321734" cy="118533"/>
          </a:xfrm>
          <a:prstGeom prst="curvedConnector3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4165591" y="728129"/>
            <a:ext cx="4419585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1117600" y="1371600"/>
            <a:ext cx="2353761" cy="1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2091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8375"/>
            <a:ext cx="9144000" cy="13255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How do you say ‘</a:t>
            </a:r>
            <a:r>
              <a:rPr lang="en-US" b="1" dirty="0" smtClean="0">
                <a:ln>
                  <a:solidFill>
                    <a:srgbClr val="000000"/>
                  </a:solidFill>
                </a:ln>
                <a:solidFill>
                  <a:schemeClr val="bg1">
                    <a:lumMod val="65000"/>
                  </a:schemeClr>
                </a:solidFill>
              </a:rPr>
              <a:t>I’ve been cleaning my room since this morning</a:t>
            </a:r>
            <a:r>
              <a:rPr lang="en-US" b="1" dirty="0" smtClean="0"/>
              <a:t>’ in Japanese?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/>
        </p:spPr>
        <p:txBody>
          <a:bodyPr/>
          <a:lstStyle/>
          <a:p>
            <a:endParaRPr lang="en-US" dirty="0"/>
          </a:p>
        </p:txBody>
      </p:sp>
      <p:cxnSp>
        <p:nvCxnSpPr>
          <p:cNvPr id="5" name="Curved Connector 4"/>
          <p:cNvCxnSpPr/>
          <p:nvPr/>
        </p:nvCxnSpPr>
        <p:spPr>
          <a:xfrm flipV="1">
            <a:off x="3081899" y="1337732"/>
            <a:ext cx="321734" cy="118533"/>
          </a:xfrm>
          <a:prstGeom prst="curvedConnector3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Curved Connector 5"/>
          <p:cNvCxnSpPr/>
          <p:nvPr/>
        </p:nvCxnSpPr>
        <p:spPr>
          <a:xfrm rot="10800000" flipH="1" flipV="1">
            <a:off x="3403629" y="1337735"/>
            <a:ext cx="321734" cy="118533"/>
          </a:xfrm>
          <a:prstGeom prst="curvedConnector3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urved Connector 6"/>
          <p:cNvCxnSpPr/>
          <p:nvPr/>
        </p:nvCxnSpPr>
        <p:spPr>
          <a:xfrm flipV="1">
            <a:off x="3708423" y="1337735"/>
            <a:ext cx="321734" cy="118533"/>
          </a:xfrm>
          <a:prstGeom prst="curvedConnector3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urved Connector 7"/>
          <p:cNvCxnSpPr/>
          <p:nvPr/>
        </p:nvCxnSpPr>
        <p:spPr>
          <a:xfrm rot="10800000" flipH="1" flipV="1">
            <a:off x="4030153" y="1337738"/>
            <a:ext cx="321734" cy="118533"/>
          </a:xfrm>
          <a:prstGeom prst="curvedConnector3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urved Connector 8"/>
          <p:cNvCxnSpPr/>
          <p:nvPr/>
        </p:nvCxnSpPr>
        <p:spPr>
          <a:xfrm flipV="1">
            <a:off x="4351877" y="1337735"/>
            <a:ext cx="321734" cy="118533"/>
          </a:xfrm>
          <a:prstGeom prst="curvedConnector3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urved Connector 9"/>
          <p:cNvCxnSpPr/>
          <p:nvPr/>
        </p:nvCxnSpPr>
        <p:spPr>
          <a:xfrm rot="10800000" flipH="1" flipV="1">
            <a:off x="4673607" y="1337738"/>
            <a:ext cx="321734" cy="118533"/>
          </a:xfrm>
          <a:prstGeom prst="curvedConnector3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urved Connector 10"/>
          <p:cNvCxnSpPr/>
          <p:nvPr/>
        </p:nvCxnSpPr>
        <p:spPr>
          <a:xfrm flipV="1">
            <a:off x="4978401" y="1337738"/>
            <a:ext cx="321734" cy="118533"/>
          </a:xfrm>
          <a:prstGeom prst="curvedConnector3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urved Connector 11"/>
          <p:cNvCxnSpPr/>
          <p:nvPr/>
        </p:nvCxnSpPr>
        <p:spPr>
          <a:xfrm rot="10800000" flipH="1" flipV="1">
            <a:off x="5300131" y="1337741"/>
            <a:ext cx="321734" cy="118533"/>
          </a:xfrm>
          <a:prstGeom prst="curvedConnector3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70937" y="3183467"/>
            <a:ext cx="2387600" cy="1490133"/>
          </a:xfrm>
          <a:prstGeom prst="rect">
            <a:avLst/>
          </a:prstGeom>
          <a:solidFill>
            <a:srgbClr val="FFFFFF"/>
          </a:solidFill>
          <a:ln w="762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 b="1" dirty="0" smtClean="0">
                <a:solidFill>
                  <a:schemeClr val="tx1"/>
                </a:solidFill>
              </a:rPr>
              <a:t>今朝から</a:t>
            </a:r>
            <a:endParaRPr lang="en-US" sz="3600" b="1" dirty="0">
              <a:solidFill>
                <a:schemeClr val="tx1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2675470" y="4114799"/>
            <a:ext cx="6299200" cy="67734"/>
          </a:xfrm>
          <a:prstGeom prst="straightConnector1">
            <a:avLst/>
          </a:prstGeom>
          <a:ln w="57150" cmpd="sng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2810937" y="2760132"/>
            <a:ext cx="5723466" cy="1354667"/>
          </a:xfrm>
          <a:prstGeom prst="ellipse">
            <a:avLst/>
          </a:prstGeom>
          <a:noFill/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 b="1" dirty="0" smtClean="0">
                <a:ln>
                  <a:solidFill>
                    <a:srgbClr val="000000"/>
                  </a:solidFill>
                </a:ln>
                <a:solidFill>
                  <a:srgbClr val="0000FF"/>
                </a:solidFill>
              </a:rPr>
              <a:t>私の部屋を掃除しています。</a:t>
            </a:r>
            <a:endParaRPr lang="en-US" sz="3600" b="1" dirty="0">
              <a:ln>
                <a:solidFill>
                  <a:srgbClr val="000000"/>
                </a:solidFill>
              </a:ln>
              <a:solidFill>
                <a:srgbClr val="0000FF"/>
              </a:solidFill>
            </a:endParaRPr>
          </a:p>
        </p:txBody>
      </p:sp>
      <p:cxnSp>
        <p:nvCxnSpPr>
          <p:cNvPr id="19" name="Curved Connector 18"/>
          <p:cNvCxnSpPr/>
          <p:nvPr/>
        </p:nvCxnSpPr>
        <p:spPr>
          <a:xfrm flipV="1">
            <a:off x="1828860" y="1337735"/>
            <a:ext cx="321734" cy="118533"/>
          </a:xfrm>
          <a:prstGeom prst="curvedConnector3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urved Connector 19"/>
          <p:cNvCxnSpPr/>
          <p:nvPr/>
        </p:nvCxnSpPr>
        <p:spPr>
          <a:xfrm rot="10800000" flipH="1" flipV="1">
            <a:off x="2150590" y="1337738"/>
            <a:ext cx="321734" cy="118533"/>
          </a:xfrm>
          <a:prstGeom prst="curvedConnector3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urved Connector 20"/>
          <p:cNvCxnSpPr/>
          <p:nvPr/>
        </p:nvCxnSpPr>
        <p:spPr>
          <a:xfrm flipV="1">
            <a:off x="2455384" y="1337738"/>
            <a:ext cx="321734" cy="118533"/>
          </a:xfrm>
          <a:prstGeom prst="curvedConnector3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urved Connector 21"/>
          <p:cNvCxnSpPr/>
          <p:nvPr/>
        </p:nvCxnSpPr>
        <p:spPr>
          <a:xfrm rot="10800000" flipH="1" flipV="1">
            <a:off x="2777114" y="1337741"/>
            <a:ext cx="321734" cy="118533"/>
          </a:xfrm>
          <a:prstGeom prst="curvedConnector3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4165591" y="728129"/>
            <a:ext cx="4419585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24945" y="1371600"/>
            <a:ext cx="1151455" cy="1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37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8375"/>
            <a:ext cx="9144000" cy="13255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How do you say ‘</a:t>
            </a:r>
            <a:r>
              <a:rPr lang="en-US" b="1" dirty="0" smtClean="0">
                <a:ln>
                  <a:solidFill>
                    <a:srgbClr val="000000"/>
                  </a:solidFill>
                </a:ln>
                <a:solidFill>
                  <a:schemeClr val="bg1">
                    <a:lumMod val="65000"/>
                  </a:schemeClr>
                </a:solidFill>
              </a:rPr>
              <a:t>I’ve been practicing the  piano since this morning</a:t>
            </a:r>
            <a:r>
              <a:rPr lang="en-US" b="1" dirty="0" smtClean="0"/>
              <a:t>’ in Japanese?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/>
        </p:spPr>
        <p:txBody>
          <a:bodyPr/>
          <a:lstStyle/>
          <a:p>
            <a:endParaRPr lang="en-US" dirty="0"/>
          </a:p>
        </p:txBody>
      </p:sp>
      <p:cxnSp>
        <p:nvCxnSpPr>
          <p:cNvPr id="5" name="Curved Connector 4"/>
          <p:cNvCxnSpPr/>
          <p:nvPr/>
        </p:nvCxnSpPr>
        <p:spPr>
          <a:xfrm flipV="1">
            <a:off x="3081899" y="1337732"/>
            <a:ext cx="321734" cy="118533"/>
          </a:xfrm>
          <a:prstGeom prst="curvedConnector3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Curved Connector 5"/>
          <p:cNvCxnSpPr/>
          <p:nvPr/>
        </p:nvCxnSpPr>
        <p:spPr>
          <a:xfrm rot="10800000" flipH="1" flipV="1">
            <a:off x="3403629" y="1337735"/>
            <a:ext cx="321734" cy="118533"/>
          </a:xfrm>
          <a:prstGeom prst="curvedConnector3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urved Connector 6"/>
          <p:cNvCxnSpPr/>
          <p:nvPr/>
        </p:nvCxnSpPr>
        <p:spPr>
          <a:xfrm flipV="1">
            <a:off x="3708423" y="1337735"/>
            <a:ext cx="321734" cy="118533"/>
          </a:xfrm>
          <a:prstGeom prst="curvedConnector3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urved Connector 7"/>
          <p:cNvCxnSpPr/>
          <p:nvPr/>
        </p:nvCxnSpPr>
        <p:spPr>
          <a:xfrm rot="10800000" flipH="1" flipV="1">
            <a:off x="4030153" y="1337738"/>
            <a:ext cx="321734" cy="118533"/>
          </a:xfrm>
          <a:prstGeom prst="curvedConnector3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urved Connector 8"/>
          <p:cNvCxnSpPr/>
          <p:nvPr/>
        </p:nvCxnSpPr>
        <p:spPr>
          <a:xfrm flipV="1">
            <a:off x="4351877" y="1337735"/>
            <a:ext cx="321734" cy="118533"/>
          </a:xfrm>
          <a:prstGeom prst="curvedConnector3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urved Connector 9"/>
          <p:cNvCxnSpPr/>
          <p:nvPr/>
        </p:nvCxnSpPr>
        <p:spPr>
          <a:xfrm rot="10800000" flipH="1" flipV="1">
            <a:off x="4673607" y="1337738"/>
            <a:ext cx="321734" cy="118533"/>
          </a:xfrm>
          <a:prstGeom prst="curvedConnector3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urved Connector 10"/>
          <p:cNvCxnSpPr/>
          <p:nvPr/>
        </p:nvCxnSpPr>
        <p:spPr>
          <a:xfrm flipV="1">
            <a:off x="4978401" y="1337738"/>
            <a:ext cx="321734" cy="118533"/>
          </a:xfrm>
          <a:prstGeom prst="curvedConnector3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urved Connector 11"/>
          <p:cNvCxnSpPr/>
          <p:nvPr/>
        </p:nvCxnSpPr>
        <p:spPr>
          <a:xfrm rot="10800000" flipH="1" flipV="1">
            <a:off x="5300131" y="1337741"/>
            <a:ext cx="321734" cy="118533"/>
          </a:xfrm>
          <a:prstGeom prst="curvedConnector3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70937" y="3183467"/>
            <a:ext cx="2387600" cy="1490133"/>
          </a:xfrm>
          <a:prstGeom prst="rect">
            <a:avLst/>
          </a:prstGeom>
          <a:solidFill>
            <a:srgbClr val="FFFFFF"/>
          </a:solidFill>
          <a:ln w="762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 b="1" dirty="0" smtClean="0">
                <a:solidFill>
                  <a:schemeClr val="tx1"/>
                </a:solidFill>
              </a:rPr>
              <a:t>今朝から</a:t>
            </a:r>
            <a:endParaRPr lang="en-US" sz="3600" b="1" dirty="0">
              <a:solidFill>
                <a:schemeClr val="tx1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2675470" y="4114799"/>
            <a:ext cx="6299200" cy="67734"/>
          </a:xfrm>
          <a:prstGeom prst="straightConnector1">
            <a:avLst/>
          </a:prstGeom>
          <a:ln w="57150" cmpd="sng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2810937" y="2760132"/>
            <a:ext cx="5723466" cy="1354667"/>
          </a:xfrm>
          <a:prstGeom prst="ellipse">
            <a:avLst/>
          </a:prstGeom>
          <a:noFill/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 b="1" dirty="0" smtClean="0">
                <a:ln>
                  <a:solidFill>
                    <a:srgbClr val="000000"/>
                  </a:solidFill>
                </a:ln>
                <a:solidFill>
                  <a:srgbClr val="0000FF"/>
                </a:solidFill>
              </a:rPr>
              <a:t>ピアノの練習しています。</a:t>
            </a:r>
            <a:endParaRPr lang="en-US" sz="3600" b="1" dirty="0">
              <a:ln>
                <a:solidFill>
                  <a:srgbClr val="000000"/>
                </a:solidFill>
              </a:ln>
              <a:solidFill>
                <a:srgbClr val="0000FF"/>
              </a:solidFill>
            </a:endParaRPr>
          </a:p>
        </p:txBody>
      </p:sp>
      <p:cxnSp>
        <p:nvCxnSpPr>
          <p:cNvPr id="19" name="Curved Connector 18"/>
          <p:cNvCxnSpPr/>
          <p:nvPr/>
        </p:nvCxnSpPr>
        <p:spPr>
          <a:xfrm flipV="1">
            <a:off x="1828860" y="1337735"/>
            <a:ext cx="321734" cy="118533"/>
          </a:xfrm>
          <a:prstGeom prst="curvedConnector3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urved Connector 19"/>
          <p:cNvCxnSpPr/>
          <p:nvPr/>
        </p:nvCxnSpPr>
        <p:spPr>
          <a:xfrm rot="10800000" flipH="1" flipV="1">
            <a:off x="2150590" y="1337738"/>
            <a:ext cx="321734" cy="118533"/>
          </a:xfrm>
          <a:prstGeom prst="curvedConnector3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urved Connector 20"/>
          <p:cNvCxnSpPr/>
          <p:nvPr/>
        </p:nvCxnSpPr>
        <p:spPr>
          <a:xfrm flipV="1">
            <a:off x="2455384" y="1337738"/>
            <a:ext cx="321734" cy="118533"/>
          </a:xfrm>
          <a:prstGeom prst="curvedConnector3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urved Connector 21"/>
          <p:cNvCxnSpPr/>
          <p:nvPr/>
        </p:nvCxnSpPr>
        <p:spPr>
          <a:xfrm rot="10800000" flipH="1" flipV="1">
            <a:off x="2777114" y="1337741"/>
            <a:ext cx="321734" cy="118533"/>
          </a:xfrm>
          <a:prstGeom prst="curvedConnector3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3877760" y="728129"/>
            <a:ext cx="4859813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41878" y="1388533"/>
            <a:ext cx="1151455" cy="1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0508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7038"/>
            <a:ext cx="8229600" cy="1143000"/>
          </a:xfrm>
        </p:spPr>
        <p:txBody>
          <a:bodyPr>
            <a:noAutofit/>
          </a:bodyPr>
          <a:lstStyle/>
          <a:p>
            <a:r>
              <a:rPr lang="en-US" b="1" dirty="0" smtClean="0"/>
              <a:t>If you were Keisuke, what would you tell your mother?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274638"/>
            <a:ext cx="8229600" cy="144655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Keisuke’s mother said, “I need your help. Are you still busy?”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6" y="1612371"/>
            <a:ext cx="8229600" cy="45259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2032000"/>
            <a:ext cx="8229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A:  Yes, I’ve been doing my homework since </a:t>
            </a:r>
          </a:p>
          <a:p>
            <a:r>
              <a:rPr lang="en-US" sz="3200" b="1" dirty="0"/>
              <a:t> </a:t>
            </a:r>
            <a:r>
              <a:rPr lang="en-US" sz="3200" b="1" dirty="0" smtClean="0"/>
              <a:t>     this morning, but I’m not finished yet.</a:t>
            </a:r>
            <a:endParaRPr lang="en-US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57203" y="3522107"/>
            <a:ext cx="8229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B</a:t>
            </a:r>
            <a:r>
              <a:rPr lang="en-US" sz="3200" b="1" dirty="0" smtClean="0"/>
              <a:t>:  No, I’m not. I’m just reading a comic book.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6" y="4588889"/>
            <a:ext cx="82296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C:  Yes, I’ve been reading and doing my </a:t>
            </a:r>
          </a:p>
          <a:p>
            <a:r>
              <a:rPr lang="en-US" sz="3200" b="1" dirty="0"/>
              <a:t> </a:t>
            </a:r>
            <a:r>
              <a:rPr lang="en-US" sz="3200" b="1" dirty="0" smtClean="0"/>
              <a:t>     homework since this morning and I’m not </a:t>
            </a:r>
          </a:p>
          <a:p>
            <a:r>
              <a:rPr lang="en-US" sz="3200" b="1" dirty="0"/>
              <a:t> </a:t>
            </a:r>
            <a:r>
              <a:rPr lang="en-US" sz="3200" b="1" dirty="0" smtClean="0"/>
              <a:t>     finished yet, but I can take a break and help </a:t>
            </a:r>
          </a:p>
          <a:p>
            <a:r>
              <a:rPr lang="en-US" sz="3200" b="1" dirty="0"/>
              <a:t> </a:t>
            </a:r>
            <a:r>
              <a:rPr lang="en-US" sz="3200" b="1" dirty="0" smtClean="0"/>
              <a:t>     you.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78933" y="1653456"/>
            <a:ext cx="751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“Are you still busy?”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254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/>
      <p:bldP spid="6" grpId="0"/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Writing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dirty="0" smtClean="0"/>
              <a:t>Open your </a:t>
            </a:r>
            <a:r>
              <a:rPr lang="en-US" i="1" dirty="0" smtClean="0"/>
              <a:t>Bridge</a:t>
            </a:r>
            <a:r>
              <a:rPr lang="en-US" dirty="0" smtClean="0"/>
              <a:t> textbook to page 23. If you were a member of Keisuke’s family, what would you say to your mother? Please circle yes or no and write your answer.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531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This is Keisuke’s mom.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3711" y1="35697" x2="3711" y2="35697"/>
                        <a14:foregroundMark x1="17578" y1="53428" x2="17578" y2="53428"/>
                        <a14:foregroundMark x1="1563" y1="45154" x2="1563" y2="45154"/>
                        <a14:foregroundMark x1="1563" y1="40662" x2="1563" y2="40662"/>
                        <a14:foregroundMark x1="1758" y1="36407" x2="1758" y2="36407"/>
                        <a14:foregroundMark x1="7031" y1="70213" x2="7031" y2="70213"/>
                        <a14:foregroundMark x1="7031" y1="73286" x2="7031" y2="73286"/>
                        <a14:foregroundMark x1="15234" y1="70449" x2="15234" y2="70449"/>
                        <a14:foregroundMark x1="10742" y1="64775" x2="10742" y2="64775"/>
                        <a14:foregroundMark x1="5664" y1="80378" x2="5664" y2="80378"/>
                        <a14:foregroundMark x1="5664" y1="90780" x2="5664" y2="90780"/>
                        <a14:foregroundMark x1="20508" y1="84870" x2="20508" y2="84870"/>
                        <a14:foregroundMark x1="28711" y1="87707" x2="28711" y2="87707"/>
                        <a14:foregroundMark x1="32422" y1="96927" x2="32422" y2="96927"/>
                        <a14:foregroundMark x1="54102" y1="78723" x2="54102" y2="78723"/>
                        <a14:foregroundMark x1="98828" y1="77541" x2="98828" y2="77541"/>
                        <a14:foregroundMark x1="98242" y1="98345" x2="98242" y2="98345"/>
                        <a14:foregroundMark x1="60742" y1="98345" x2="60742" y2="98345"/>
                        <a14:foregroundMark x1="58594" y1="92199" x2="58594" y2="92199"/>
                        <a14:foregroundMark x1="58789" y1="83688" x2="58789" y2="83688"/>
                        <a14:foregroundMark x1="68164" y1="86052" x2="68164" y2="86052"/>
                        <a14:foregroundMark x1="83008" y1="82506" x2="83008" y2="82506"/>
                        <a14:foregroundMark x1="91992" y1="81560" x2="91992" y2="81560"/>
                        <a14:foregroundMark x1="90820" y1="91017" x2="90820" y2="91017"/>
                        <a14:foregroundMark x1="75586" y1="93144" x2="75586" y2="93144"/>
                        <a14:foregroundMark x1="80859" y1="85579" x2="80859" y2="85579"/>
                        <a14:foregroundMark x1="65234" y1="77305" x2="65234" y2="77305"/>
                        <a14:foregroundMark x1="56055" y1="73995" x2="56055" y2="73995"/>
                        <a14:foregroundMark x1="63477" y1="84870" x2="63477" y2="84870"/>
                        <a14:foregroundMark x1="66992" y1="72577" x2="66992" y2="72577"/>
                        <a14:foregroundMark x1="73633" y1="74468" x2="73633" y2="74468"/>
                        <a14:foregroundMark x1="79883" y1="73050" x2="79883" y2="73050"/>
                        <a14:foregroundMark x1="83203" y1="71631" x2="83203" y2="71631"/>
                        <a14:foregroundMark x1="87305" y1="76596" x2="87305" y2="76596"/>
                        <a14:foregroundMark x1="91406" y1="74941" x2="91406" y2="74941"/>
                        <a14:foregroundMark x1="95703" y1="70449" x2="95703" y2="70449"/>
                        <a14:foregroundMark x1="70898" y1="73286" x2="70898" y2="73286"/>
                        <a14:foregroundMark x1="71680" y1="70922" x2="71680" y2="70922"/>
                        <a14:foregroundMark x1="71875" y1="65721" x2="71875" y2="65721"/>
                        <a14:foregroundMark x1="74219" y1="65012" x2="74219" y2="65012"/>
                        <a14:foregroundMark x1="75195" y1="67849" x2="75195" y2="67849"/>
                        <a14:foregroundMark x1="71680" y1="68558" x2="71680" y2="68558"/>
                        <a14:foregroundMark x1="15039" y1="87234" x2="15039" y2="87234"/>
                        <a14:foregroundMark x1="15430" y1="82506" x2="15430" y2="82506"/>
                        <a14:foregroundMark x1="22070" y1="81087" x2="22070" y2="81087"/>
                        <a14:foregroundMark x1="9375" y1="91253" x2="9375" y2="91253"/>
                        <a14:foregroundMark x1="11719" y1="73050" x2="11719" y2="73050"/>
                        <a14:foregroundMark x1="21289" y1="69976" x2="21289" y2="69976"/>
                        <a14:foregroundMark x1="68750" y1="90544" x2="68750" y2="90544"/>
                        <a14:foregroundMark x1="15625" y1="35461" x2="15625" y2="35461"/>
                        <a14:foregroundMark x1="71680" y1="67376" x2="71680" y2="67376"/>
                        <a14:foregroundMark x1="72852" y1="65248" x2="72852" y2="65248"/>
                        <a14:foregroundMark x1="73438" y1="65012" x2="73438" y2="65012"/>
                        <a14:foregroundMark x1="74609" y1="65485" x2="74609" y2="65485"/>
                        <a14:backgroundMark x1="52930" y1="35225" x2="52930" y2="35225"/>
                        <a14:backgroundMark x1="51367" y1="38534" x2="51367" y2="38534"/>
                        <a14:backgroundMark x1="37305" y1="43262" x2="37305" y2="43262"/>
                        <a14:backgroundMark x1="53711" y1="28605" x2="53711" y2="28605"/>
                        <a14:backgroundMark x1="53516" y1="31678" x2="53516" y2="31678"/>
                        <a14:backgroundMark x1="21875" y1="58392" x2="21875" y2="58392"/>
                        <a14:backgroundMark x1="23242" y1="58156" x2="23242" y2="58156"/>
                        <a14:backgroundMark x1="25195" y1="58865" x2="25195" y2="58865"/>
                        <a14:backgroundMark x1="26758" y1="58156" x2="26758" y2="58156"/>
                        <a14:backgroundMark x1="28711" y1="56501" x2="28711" y2="56501"/>
                        <a14:backgroundMark x1="1172" y1="52482" x2="1172" y2="52482"/>
                        <a14:backgroundMark x1="1172" y1="47281" x2="1172" y2="47281"/>
                        <a14:backgroundMark x1="1172" y1="43262" x2="1172" y2="43262"/>
                        <a14:backgroundMark x1="1172" y1="37589" x2="1172" y2="37589"/>
                        <a14:backgroundMark x1="3711" y1="58156" x2="3711" y2="58156"/>
                        <a14:backgroundMark x1="30078" y1="88416" x2="30078" y2="88416"/>
                        <a14:backgroundMark x1="30078" y1="90071" x2="30078" y2="90071"/>
                        <a14:backgroundMark x1="30078" y1="92199" x2="30078" y2="92199"/>
                        <a14:backgroundMark x1="29883" y1="86525" x2="29883" y2="86525"/>
                        <a14:backgroundMark x1="30078" y1="78960" x2="30078" y2="78960"/>
                        <a14:backgroundMark x1="30078" y1="81560" x2="30078" y2="81560"/>
                        <a14:backgroundMark x1="70117" y1="69504" x2="70117" y2="69504"/>
                        <a14:backgroundMark x1="73633" y1="70449" x2="73633" y2="70449"/>
                        <a14:backgroundMark x1="73633" y1="72813" x2="73633" y2="72813"/>
                        <a14:backgroundMark x1="77539" y1="69976" x2="77539" y2="69976"/>
                        <a14:backgroundMark x1="86719" y1="72340" x2="86719" y2="72340"/>
                        <a14:backgroundMark x1="89063" y1="72340" x2="89063" y2="72340"/>
                        <a14:backgroundMark x1="87891" y1="72577" x2="87891" y2="72577"/>
                        <a14:backgroundMark x1="91406" y1="72577" x2="91406" y2="72577"/>
                        <a14:backgroundMark x1="32422" y1="66430" x2="32422" y2="66430"/>
                        <a14:backgroundMark x1="32422" y1="62648" x2="32422" y2="62648"/>
                        <a14:backgroundMark x1="50195" y1="63830" x2="50195" y2="63830"/>
                        <a14:backgroundMark x1="75977" y1="66194" x2="75977" y2="66194"/>
                        <a14:backgroundMark x1="74414" y1="63357" x2="74414" y2="63357"/>
                        <a14:backgroundMark x1="72656" y1="66667" x2="72656" y2="66667"/>
                        <a14:backgroundMark x1="72852" y1="70922" x2="72852" y2="70922"/>
                        <a14:backgroundMark x1="45117" y1="44681" x2="45117" y2="44681"/>
                        <a14:backgroundMark x1="73828" y1="66430" x2="73828" y2="66430"/>
                      </a14:backgroundRemoval>
                    </a14:imgEffect>
                  </a14:imgLayer>
                </a14:imgProps>
              </a:ext>
            </a:extLst>
          </a:blip>
          <a:srcRect l="-25112" r="-25112"/>
          <a:stretch>
            <a:fillRect/>
          </a:stretch>
        </p:blipFill>
        <p:spPr>
          <a:xfrm>
            <a:off x="-179253" y="1600200"/>
            <a:ext cx="9560306" cy="5257800"/>
          </a:xfrm>
        </p:spPr>
      </p:pic>
      <p:sp>
        <p:nvSpPr>
          <p:cNvPr id="5" name="TextBox 4"/>
          <p:cNvSpPr txBox="1"/>
          <p:nvPr/>
        </p:nvSpPr>
        <p:spPr>
          <a:xfrm>
            <a:off x="-152404" y="477834"/>
            <a:ext cx="9499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She is very busy.</a:t>
            </a:r>
            <a:endParaRPr lang="en-US" sz="4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3917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She wants to make cookies, but she has many things to do.</a:t>
            </a:r>
            <a:endParaRPr lang="en-US" sz="4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0" y="134407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Look at this picture. What does Keisuke’s mom have to do?</a:t>
            </a:r>
            <a:endParaRPr lang="en-US" sz="4400" b="1" dirty="0"/>
          </a:p>
        </p:txBody>
      </p:sp>
      <p:sp>
        <p:nvSpPr>
          <p:cNvPr id="8" name="Oval Callout 7"/>
          <p:cNvSpPr/>
          <p:nvPr/>
        </p:nvSpPr>
        <p:spPr>
          <a:xfrm>
            <a:off x="5130800" y="1778000"/>
            <a:ext cx="3843867" cy="2472267"/>
          </a:xfrm>
          <a:prstGeom prst="wedgeEllipseCallout">
            <a:avLst>
              <a:gd name="adj1" fmla="val -11064"/>
              <a:gd name="adj2" fmla="val 87157"/>
            </a:avLst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b="1" dirty="0">
              <a:solidFill>
                <a:srgbClr val="000000"/>
              </a:solidFill>
            </a:endParaRPr>
          </a:p>
        </p:txBody>
      </p:sp>
      <p:sp>
        <p:nvSpPr>
          <p:cNvPr id="9" name="Oval Callout 8"/>
          <p:cNvSpPr/>
          <p:nvPr/>
        </p:nvSpPr>
        <p:spPr>
          <a:xfrm>
            <a:off x="169333" y="3166533"/>
            <a:ext cx="3251199" cy="2472267"/>
          </a:xfrm>
          <a:prstGeom prst="wedgeEllipseCallout">
            <a:avLst>
              <a:gd name="adj1" fmla="val 108612"/>
              <a:gd name="adj2" fmla="val 62500"/>
            </a:avLst>
          </a:prstGeom>
          <a:solidFill>
            <a:srgbClr val="FFFFFF"/>
          </a:solidFill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b="1" dirty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15469" y="2421468"/>
            <a:ext cx="3657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She has to wash the dishes.</a:t>
            </a:r>
            <a:endParaRPr lang="en-US" sz="4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-16933" y="3744907"/>
            <a:ext cx="3657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She has to do the laundry.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3969928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5" grpId="1"/>
      <p:bldP spid="6" grpId="0"/>
      <p:bldP spid="6" grpId="1"/>
      <p:bldP spid="7" grpId="0"/>
      <p:bldP spid="8" grpId="0" animBg="1"/>
      <p:bldP spid="9" grpId="0" animBg="1"/>
      <p:bldP spid="10" grpId="0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Keisuke’s mom washed the dishes all by herself.</a:t>
            </a:r>
            <a:endParaRPr lang="en-US" sz="40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7529" y="1401679"/>
            <a:ext cx="6558732" cy="5507121"/>
          </a:xfrm>
          <a:prstGeom prst="rect">
            <a:avLst/>
          </a:prstGeom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3711" y1="35697" x2="3711" y2="35697"/>
                        <a14:foregroundMark x1="17578" y1="53428" x2="17578" y2="53428"/>
                        <a14:foregroundMark x1="1563" y1="45154" x2="1563" y2="45154"/>
                        <a14:foregroundMark x1="1563" y1="40662" x2="1563" y2="40662"/>
                        <a14:foregroundMark x1="1758" y1="36407" x2="1758" y2="36407"/>
                        <a14:foregroundMark x1="7031" y1="70213" x2="7031" y2="70213"/>
                        <a14:foregroundMark x1="7031" y1="73286" x2="7031" y2="73286"/>
                        <a14:foregroundMark x1="15234" y1="70449" x2="15234" y2="70449"/>
                        <a14:foregroundMark x1="10742" y1="64775" x2="10742" y2="64775"/>
                        <a14:foregroundMark x1="5664" y1="80378" x2="5664" y2="80378"/>
                        <a14:foregroundMark x1="5664" y1="90780" x2="5664" y2="90780"/>
                        <a14:foregroundMark x1="20508" y1="84870" x2="20508" y2="84870"/>
                        <a14:foregroundMark x1="28711" y1="87707" x2="28711" y2="87707"/>
                        <a14:foregroundMark x1="32422" y1="96927" x2="32422" y2="96927"/>
                        <a14:foregroundMark x1="54102" y1="78723" x2="54102" y2="78723"/>
                        <a14:foregroundMark x1="98828" y1="77541" x2="98828" y2="77541"/>
                        <a14:foregroundMark x1="98242" y1="98345" x2="98242" y2="98345"/>
                        <a14:foregroundMark x1="60742" y1="98345" x2="60742" y2="98345"/>
                        <a14:foregroundMark x1="58594" y1="92199" x2="58594" y2="92199"/>
                        <a14:foregroundMark x1="58789" y1="83688" x2="58789" y2="83688"/>
                        <a14:foregroundMark x1="68164" y1="86052" x2="68164" y2="86052"/>
                        <a14:foregroundMark x1="83008" y1="82506" x2="83008" y2="82506"/>
                        <a14:foregroundMark x1="91992" y1="81560" x2="91992" y2="81560"/>
                        <a14:foregroundMark x1="90820" y1="91017" x2="90820" y2="91017"/>
                        <a14:foregroundMark x1="75586" y1="93144" x2="75586" y2="93144"/>
                        <a14:foregroundMark x1="80859" y1="85579" x2="80859" y2="85579"/>
                        <a14:foregroundMark x1="65234" y1="77305" x2="65234" y2="77305"/>
                        <a14:foregroundMark x1="56055" y1="73995" x2="56055" y2="73995"/>
                        <a14:foregroundMark x1="63477" y1="84870" x2="63477" y2="84870"/>
                        <a14:foregroundMark x1="66992" y1="72577" x2="66992" y2="72577"/>
                        <a14:foregroundMark x1="73633" y1="74468" x2="73633" y2="74468"/>
                        <a14:foregroundMark x1="79883" y1="73050" x2="79883" y2="73050"/>
                        <a14:foregroundMark x1="83203" y1="71631" x2="83203" y2="71631"/>
                        <a14:foregroundMark x1="87305" y1="76596" x2="87305" y2="76596"/>
                        <a14:foregroundMark x1="91406" y1="74941" x2="91406" y2="74941"/>
                        <a14:foregroundMark x1="95703" y1="70449" x2="95703" y2="70449"/>
                        <a14:foregroundMark x1="70898" y1="73286" x2="70898" y2="73286"/>
                        <a14:foregroundMark x1="71680" y1="70922" x2="71680" y2="70922"/>
                        <a14:foregroundMark x1="71875" y1="65721" x2="71875" y2="65721"/>
                        <a14:foregroundMark x1="74219" y1="65012" x2="74219" y2="65012"/>
                        <a14:foregroundMark x1="75195" y1="67849" x2="75195" y2="67849"/>
                        <a14:foregroundMark x1="71680" y1="68558" x2="71680" y2="68558"/>
                        <a14:foregroundMark x1="15039" y1="87234" x2="15039" y2="87234"/>
                        <a14:foregroundMark x1="15430" y1="82506" x2="15430" y2="82506"/>
                        <a14:foregroundMark x1="22070" y1="81087" x2="22070" y2="81087"/>
                        <a14:foregroundMark x1="9375" y1="91253" x2="9375" y2="91253"/>
                        <a14:foregroundMark x1="11719" y1="73050" x2="11719" y2="73050"/>
                        <a14:foregroundMark x1="21289" y1="69976" x2="21289" y2="69976"/>
                        <a14:foregroundMark x1="68750" y1="90544" x2="68750" y2="90544"/>
                        <a14:foregroundMark x1="15625" y1="35461" x2="15625" y2="35461"/>
                        <a14:foregroundMark x1="71680" y1="67376" x2="71680" y2="67376"/>
                        <a14:foregroundMark x1="72852" y1="65248" x2="72852" y2="65248"/>
                        <a14:foregroundMark x1="73438" y1="65012" x2="73438" y2="65012"/>
                        <a14:foregroundMark x1="74609" y1="65485" x2="74609" y2="65485"/>
                        <a14:backgroundMark x1="52930" y1="35225" x2="52930" y2="35225"/>
                        <a14:backgroundMark x1="51367" y1="38534" x2="51367" y2="38534"/>
                        <a14:backgroundMark x1="37305" y1="43262" x2="37305" y2="43262"/>
                        <a14:backgroundMark x1="53711" y1="28605" x2="53711" y2="28605"/>
                        <a14:backgroundMark x1="53516" y1="31678" x2="53516" y2="31678"/>
                        <a14:backgroundMark x1="21875" y1="58392" x2="21875" y2="58392"/>
                        <a14:backgroundMark x1="23242" y1="58156" x2="23242" y2="58156"/>
                        <a14:backgroundMark x1="25195" y1="58865" x2="25195" y2="58865"/>
                        <a14:backgroundMark x1="26758" y1="58156" x2="26758" y2="58156"/>
                        <a14:backgroundMark x1="28711" y1="56501" x2="28711" y2="56501"/>
                        <a14:backgroundMark x1="1172" y1="52482" x2="1172" y2="52482"/>
                        <a14:backgroundMark x1="1172" y1="47281" x2="1172" y2="47281"/>
                        <a14:backgroundMark x1="1172" y1="43262" x2="1172" y2="43262"/>
                        <a14:backgroundMark x1="1172" y1="37589" x2="1172" y2="37589"/>
                        <a14:backgroundMark x1="3711" y1="58156" x2="3711" y2="58156"/>
                        <a14:backgroundMark x1="30078" y1="88416" x2="30078" y2="88416"/>
                        <a14:backgroundMark x1="30078" y1="90071" x2="30078" y2="90071"/>
                        <a14:backgroundMark x1="30078" y1="92199" x2="30078" y2="92199"/>
                        <a14:backgroundMark x1="29883" y1="86525" x2="29883" y2="86525"/>
                        <a14:backgroundMark x1="30078" y1="78960" x2="30078" y2="78960"/>
                        <a14:backgroundMark x1="30078" y1="81560" x2="30078" y2="81560"/>
                        <a14:backgroundMark x1="70117" y1="69504" x2="70117" y2="69504"/>
                        <a14:backgroundMark x1="73633" y1="70449" x2="73633" y2="70449"/>
                        <a14:backgroundMark x1="73633" y1="72813" x2="73633" y2="72813"/>
                        <a14:backgroundMark x1="77539" y1="69976" x2="77539" y2="69976"/>
                        <a14:backgroundMark x1="86719" y1="72340" x2="86719" y2="72340"/>
                        <a14:backgroundMark x1="89063" y1="72340" x2="89063" y2="72340"/>
                        <a14:backgroundMark x1="87891" y1="72577" x2="87891" y2="72577"/>
                        <a14:backgroundMark x1="91406" y1="72577" x2="91406" y2="72577"/>
                        <a14:backgroundMark x1="32422" y1="66430" x2="32422" y2="66430"/>
                        <a14:backgroundMark x1="32422" y1="62648" x2="32422" y2="62648"/>
                        <a14:backgroundMark x1="50195" y1="63830" x2="50195" y2="63830"/>
                        <a14:backgroundMark x1="75977" y1="66194" x2="75977" y2="66194"/>
                        <a14:backgroundMark x1="74414" y1="63357" x2="74414" y2="63357"/>
                        <a14:backgroundMark x1="72656" y1="66667" x2="72656" y2="66667"/>
                        <a14:backgroundMark x1="72852" y1="70922" x2="72852" y2="70922"/>
                        <a14:backgroundMark x1="45117" y1="44681" x2="45117" y2="44681"/>
                        <a14:backgroundMark x1="73828" y1="66430" x2="73828" y2="66430"/>
                      </a14:backgroundRemoval>
                    </a14:imgEffect>
                  </a14:imgLayer>
                </a14:imgProps>
              </a:ext>
            </a:extLst>
          </a:blip>
          <a:srcRect l="-25112" r="-25112"/>
          <a:stretch>
            <a:fillRect/>
          </a:stretch>
        </p:blipFill>
        <p:spPr>
          <a:xfrm>
            <a:off x="-636444" y="1401678"/>
            <a:ext cx="10253082" cy="5456321"/>
          </a:xfrm>
        </p:spPr>
      </p:pic>
      <p:sp>
        <p:nvSpPr>
          <p:cNvPr id="5" name="TextBox 4"/>
          <p:cNvSpPr txBox="1"/>
          <p:nvPr/>
        </p:nvSpPr>
        <p:spPr>
          <a:xfrm>
            <a:off x="0" y="178999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Then she did the laundry.</a:t>
            </a:r>
            <a:endParaRPr lang="en-US" sz="4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69055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After that, she finally started making cookies. However, she wasn’t happy.</a:t>
            </a:r>
            <a:endParaRPr lang="en-US" sz="4000" b="1" dirty="0"/>
          </a:p>
        </p:txBody>
      </p:sp>
      <p:sp>
        <p:nvSpPr>
          <p:cNvPr id="8" name="Rectangle 7"/>
          <p:cNvSpPr/>
          <p:nvPr/>
        </p:nvSpPr>
        <p:spPr>
          <a:xfrm>
            <a:off x="1247529" y="1499138"/>
            <a:ext cx="6558732" cy="5440361"/>
          </a:xfrm>
          <a:prstGeom prst="rect">
            <a:avLst/>
          </a:prstGeom>
          <a:noFill/>
          <a:ln w="571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Callout 8"/>
          <p:cNvSpPr/>
          <p:nvPr/>
        </p:nvSpPr>
        <p:spPr>
          <a:xfrm>
            <a:off x="620995" y="2980267"/>
            <a:ext cx="4205004" cy="1524000"/>
          </a:xfrm>
          <a:prstGeom prst="wedgeEllipseCallout">
            <a:avLst>
              <a:gd name="adj1" fmla="val 66149"/>
              <a:gd name="adj2" fmla="val 3611"/>
            </a:avLst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863595" y="3183470"/>
            <a:ext cx="362373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I wish the kids weren’t so busy.</a:t>
            </a:r>
            <a:endParaRPr lang="en-US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863595" y="3183477"/>
            <a:ext cx="362373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I want to make cookies together.</a:t>
            </a:r>
            <a:endParaRPr lang="en-US" sz="3200" b="1" dirty="0"/>
          </a:p>
        </p:txBody>
      </p:sp>
      <p:sp>
        <p:nvSpPr>
          <p:cNvPr id="3" name="Down Arrow 2"/>
          <p:cNvSpPr/>
          <p:nvPr/>
        </p:nvSpPr>
        <p:spPr>
          <a:xfrm>
            <a:off x="5808133" y="3742267"/>
            <a:ext cx="643467" cy="1151466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/>
        </p:nvSpPr>
        <p:spPr>
          <a:xfrm rot="5400000">
            <a:off x="6908794" y="5638790"/>
            <a:ext cx="643467" cy="1151466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616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5" grpId="1"/>
      <p:bldP spid="6" grpId="0"/>
      <p:bldP spid="8" grpId="0" animBg="1"/>
      <p:bldP spid="9" grpId="0" animBg="1"/>
      <p:bldP spid="10" grpId="0"/>
      <p:bldP spid="10" grpId="1"/>
      <p:bldP spid="11" grpId="0"/>
      <p:bldP spid="3" grpId="0" animBg="1"/>
      <p:bldP spid="3" grpId="1" animBg="1"/>
      <p:bldP spid="12" grpId="0" animBg="1"/>
      <p:bldP spid="12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3839"/>
            <a:ext cx="9144000" cy="1604962"/>
          </a:xfrm>
        </p:spPr>
        <p:txBody>
          <a:bodyPr>
            <a:noAutofit/>
          </a:bodyPr>
          <a:lstStyle/>
          <a:p>
            <a:r>
              <a:rPr lang="en-US" b="1" dirty="0" smtClean="0"/>
              <a:t>Keisuke’s mother finished    </a:t>
            </a:r>
            <a:br>
              <a:rPr lang="en-US" b="1" dirty="0" smtClean="0"/>
            </a:br>
            <a:r>
              <a:rPr lang="en-US" b="1" dirty="0" smtClean="0"/>
              <a:t> baking cookies.</a:t>
            </a:r>
            <a:endParaRPr lang="en-US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rcRect l="-27991" r="-27991"/>
          <a:stretch>
            <a:fillRect/>
          </a:stretch>
        </p:blipFill>
        <p:spPr>
          <a:xfrm>
            <a:off x="457200" y="2057391"/>
            <a:ext cx="8229600" cy="4525963"/>
          </a:xfrm>
        </p:spPr>
      </p:pic>
      <p:sp>
        <p:nvSpPr>
          <p:cNvPr id="7" name="Rectangle 6"/>
          <p:cNvSpPr/>
          <p:nvPr/>
        </p:nvSpPr>
        <p:spPr>
          <a:xfrm>
            <a:off x="2421467" y="4063991"/>
            <a:ext cx="4216400" cy="49106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0" y="321739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Keisuke and his sisters ran to their mother.</a:t>
            </a:r>
            <a:endParaRPr lang="en-US" sz="4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0" y="321757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“Give us some cookies,” they said.</a:t>
            </a:r>
            <a:endParaRPr lang="en-US" sz="4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31328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What did Keisuke’s mother say?</a:t>
            </a:r>
            <a:endParaRPr lang="en-US" sz="4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330225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Did she say,</a:t>
            </a:r>
            <a:endParaRPr lang="en-US" sz="4400" b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09782"/>
            <a:ext cx="9144000" cy="42672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944533" y="2844800"/>
            <a:ext cx="419946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A:  “Here you are.”</a:t>
            </a:r>
            <a:endParaRPr lang="en-US" sz="3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944536" y="3403592"/>
            <a:ext cx="41994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B</a:t>
            </a:r>
            <a:r>
              <a:rPr lang="en-US" sz="3200" b="1" dirty="0" smtClean="0"/>
              <a:t>:  “You didn’t help me, so you can’t have any cookies.”</a:t>
            </a:r>
            <a:endParaRPr lang="en-US" sz="3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944539" y="4944498"/>
            <a:ext cx="41994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C:  “You have to wait until after dinner.”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710598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8" grpId="0"/>
      <p:bldP spid="8" grpId="1"/>
      <p:bldP spid="9" grpId="0"/>
      <p:bldP spid="9" grpId="1"/>
      <p:bldP spid="10" grpId="0"/>
      <p:bldP spid="10" grpId="1"/>
      <p:bldP spid="11" grpId="0"/>
      <p:bldP spid="13" grpId="0"/>
      <p:bldP spid="14" grpId="0"/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Talk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64736"/>
            <a:ext cx="8229600" cy="537633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1. Play rock, scissors, paper with your partner. </a:t>
            </a:r>
            <a:endParaRPr lang="en-US" b="1" i="1" dirty="0" smtClean="0"/>
          </a:p>
          <a:p>
            <a:pPr marL="0" indent="0">
              <a:buNone/>
            </a:pPr>
            <a:endParaRPr lang="en-US" sz="1600" b="1" i="1" dirty="0" smtClean="0"/>
          </a:p>
          <a:p>
            <a:pPr marL="0" indent="0">
              <a:buNone/>
            </a:pPr>
            <a:r>
              <a:rPr lang="en-US" dirty="0" smtClean="0"/>
              <a:t>2.  If you won, ask your partner, </a:t>
            </a:r>
            <a:r>
              <a:rPr lang="en-US" b="1" i="1" dirty="0" smtClean="0"/>
              <a:t>“What did Keisuke’s mom say to him?”</a:t>
            </a:r>
          </a:p>
          <a:p>
            <a:pPr marL="0" indent="0">
              <a:buNone/>
            </a:pPr>
            <a:endParaRPr lang="en-US" sz="1600" b="1" i="1" dirty="0" smtClean="0"/>
          </a:p>
          <a:p>
            <a:pPr marL="0" indent="0">
              <a:buNone/>
            </a:pPr>
            <a:r>
              <a:rPr lang="en-US" dirty="0" smtClean="0"/>
              <a:t>3.  If you lost, answer this question by saying, </a:t>
            </a:r>
            <a:r>
              <a:rPr lang="en-US" b="1" i="1" dirty="0" smtClean="0"/>
              <a:t>“I think she said, ‘ … ’”</a:t>
            </a:r>
            <a:endParaRPr lang="en-US" dirty="0" smtClean="0"/>
          </a:p>
          <a:p>
            <a:pPr marL="0" indent="0">
              <a:buNone/>
            </a:pPr>
            <a:endParaRPr lang="en-US" sz="1600" dirty="0" smtClean="0"/>
          </a:p>
          <a:p>
            <a:pPr marL="514350" indent="-514350">
              <a:buAutoNum type="arabicPeriod" startAt="4"/>
            </a:pPr>
            <a:r>
              <a:rPr lang="en-US" dirty="0" smtClean="0"/>
              <a:t>Change roles.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dirty="0"/>
              <a:t>5</a:t>
            </a:r>
            <a:r>
              <a:rPr lang="en-US" dirty="0" smtClean="0"/>
              <a:t>.  Change partners and repeat steps one, two, and three.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70933" y="2201344"/>
            <a:ext cx="8415867" cy="1134533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55601" y="3318925"/>
            <a:ext cx="8415867" cy="1134533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72537" y="4385707"/>
            <a:ext cx="8415867" cy="1134533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89473" y="5537154"/>
            <a:ext cx="8415867" cy="1134533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97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Keisuke’s mom decides to ask for help.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3711" y1="35697" x2="3711" y2="35697"/>
                        <a14:foregroundMark x1="17578" y1="53428" x2="17578" y2="53428"/>
                        <a14:foregroundMark x1="1563" y1="45154" x2="1563" y2="45154"/>
                        <a14:foregroundMark x1="1563" y1="40662" x2="1563" y2="40662"/>
                        <a14:foregroundMark x1="1758" y1="36407" x2="1758" y2="36407"/>
                        <a14:foregroundMark x1="7031" y1="70213" x2="7031" y2="70213"/>
                        <a14:foregroundMark x1="7031" y1="73286" x2="7031" y2="73286"/>
                        <a14:foregroundMark x1="15234" y1="70449" x2="15234" y2="70449"/>
                        <a14:foregroundMark x1="10742" y1="64775" x2="10742" y2="64775"/>
                        <a14:foregroundMark x1="5664" y1="80378" x2="5664" y2="80378"/>
                        <a14:foregroundMark x1="5664" y1="90780" x2="5664" y2="90780"/>
                        <a14:foregroundMark x1="20508" y1="84870" x2="20508" y2="84870"/>
                        <a14:foregroundMark x1="28711" y1="87707" x2="28711" y2="87707"/>
                        <a14:foregroundMark x1="32422" y1="96927" x2="32422" y2="96927"/>
                        <a14:foregroundMark x1="54102" y1="78723" x2="54102" y2="78723"/>
                        <a14:foregroundMark x1="98828" y1="77541" x2="98828" y2="77541"/>
                        <a14:foregroundMark x1="98242" y1="98345" x2="98242" y2="98345"/>
                        <a14:foregroundMark x1="60742" y1="98345" x2="60742" y2="98345"/>
                        <a14:foregroundMark x1="58594" y1="92199" x2="58594" y2="92199"/>
                        <a14:foregroundMark x1="58789" y1="83688" x2="58789" y2="83688"/>
                        <a14:foregroundMark x1="68164" y1="86052" x2="68164" y2="86052"/>
                        <a14:foregroundMark x1="83008" y1="82506" x2="83008" y2="82506"/>
                        <a14:foregroundMark x1="91992" y1="81560" x2="91992" y2="81560"/>
                        <a14:foregroundMark x1="90820" y1="91017" x2="90820" y2="91017"/>
                        <a14:foregroundMark x1="75586" y1="93144" x2="75586" y2="93144"/>
                        <a14:foregroundMark x1="80859" y1="85579" x2="80859" y2="85579"/>
                        <a14:foregroundMark x1="65234" y1="77305" x2="65234" y2="77305"/>
                        <a14:foregroundMark x1="56055" y1="73995" x2="56055" y2="73995"/>
                        <a14:foregroundMark x1="63477" y1="84870" x2="63477" y2="84870"/>
                        <a14:foregroundMark x1="66992" y1="72577" x2="66992" y2="72577"/>
                        <a14:foregroundMark x1="73633" y1="74468" x2="73633" y2="74468"/>
                        <a14:foregroundMark x1="79883" y1="73050" x2="79883" y2="73050"/>
                        <a14:foregroundMark x1="83203" y1="71631" x2="83203" y2="71631"/>
                        <a14:foregroundMark x1="87305" y1="76596" x2="87305" y2="76596"/>
                        <a14:foregroundMark x1="91406" y1="74941" x2="91406" y2="74941"/>
                        <a14:foregroundMark x1="95703" y1="70449" x2="95703" y2="70449"/>
                        <a14:foregroundMark x1="70898" y1="73286" x2="70898" y2="73286"/>
                        <a14:foregroundMark x1="71680" y1="70922" x2="71680" y2="70922"/>
                        <a14:foregroundMark x1="71875" y1="65721" x2="71875" y2="65721"/>
                        <a14:foregroundMark x1="74219" y1="65012" x2="74219" y2="65012"/>
                        <a14:foregroundMark x1="75195" y1="67849" x2="75195" y2="67849"/>
                        <a14:foregroundMark x1="71680" y1="68558" x2="71680" y2="68558"/>
                        <a14:foregroundMark x1="15039" y1="87234" x2="15039" y2="87234"/>
                        <a14:foregroundMark x1="15430" y1="82506" x2="15430" y2="82506"/>
                        <a14:foregroundMark x1="22070" y1="81087" x2="22070" y2="81087"/>
                        <a14:foregroundMark x1="9375" y1="91253" x2="9375" y2="91253"/>
                        <a14:foregroundMark x1="11719" y1="73050" x2="11719" y2="73050"/>
                        <a14:foregroundMark x1="21289" y1="69976" x2="21289" y2="69976"/>
                        <a14:foregroundMark x1="68750" y1="90544" x2="68750" y2="90544"/>
                        <a14:foregroundMark x1="15625" y1="35461" x2="15625" y2="35461"/>
                        <a14:foregroundMark x1="71680" y1="67376" x2="71680" y2="67376"/>
                        <a14:foregroundMark x1="72852" y1="65248" x2="72852" y2="65248"/>
                        <a14:foregroundMark x1="73438" y1="65012" x2="73438" y2="65012"/>
                        <a14:foregroundMark x1="74609" y1="65485" x2="74609" y2="65485"/>
                        <a14:backgroundMark x1="52930" y1="35225" x2="52930" y2="35225"/>
                        <a14:backgroundMark x1="51367" y1="38534" x2="51367" y2="38534"/>
                        <a14:backgroundMark x1="37305" y1="43262" x2="37305" y2="43262"/>
                        <a14:backgroundMark x1="53711" y1="28605" x2="53711" y2="28605"/>
                        <a14:backgroundMark x1="53516" y1="31678" x2="53516" y2="31678"/>
                        <a14:backgroundMark x1="21875" y1="58392" x2="21875" y2="58392"/>
                        <a14:backgroundMark x1="23242" y1="58156" x2="23242" y2="58156"/>
                        <a14:backgroundMark x1="25195" y1="58865" x2="25195" y2="58865"/>
                        <a14:backgroundMark x1="26758" y1="58156" x2="26758" y2="58156"/>
                        <a14:backgroundMark x1="28711" y1="56501" x2="28711" y2="56501"/>
                        <a14:backgroundMark x1="1172" y1="52482" x2="1172" y2="52482"/>
                        <a14:backgroundMark x1="1172" y1="47281" x2="1172" y2="47281"/>
                        <a14:backgroundMark x1="1172" y1="43262" x2="1172" y2="43262"/>
                        <a14:backgroundMark x1="1172" y1="37589" x2="1172" y2="37589"/>
                        <a14:backgroundMark x1="3711" y1="58156" x2="3711" y2="58156"/>
                        <a14:backgroundMark x1="30078" y1="88416" x2="30078" y2="88416"/>
                        <a14:backgroundMark x1="30078" y1="90071" x2="30078" y2="90071"/>
                        <a14:backgroundMark x1="30078" y1="92199" x2="30078" y2="92199"/>
                        <a14:backgroundMark x1="29883" y1="86525" x2="29883" y2="86525"/>
                        <a14:backgroundMark x1="30078" y1="78960" x2="30078" y2="78960"/>
                        <a14:backgroundMark x1="30078" y1="81560" x2="30078" y2="81560"/>
                        <a14:backgroundMark x1="70117" y1="69504" x2="70117" y2="69504"/>
                        <a14:backgroundMark x1="73633" y1="70449" x2="73633" y2="70449"/>
                        <a14:backgroundMark x1="73633" y1="72813" x2="73633" y2="72813"/>
                        <a14:backgroundMark x1="77539" y1="69976" x2="77539" y2="69976"/>
                        <a14:backgroundMark x1="86719" y1="72340" x2="86719" y2="72340"/>
                        <a14:backgroundMark x1="89063" y1="72340" x2="89063" y2="72340"/>
                        <a14:backgroundMark x1="87891" y1="72577" x2="87891" y2="72577"/>
                        <a14:backgroundMark x1="91406" y1="72577" x2="91406" y2="72577"/>
                        <a14:backgroundMark x1="32422" y1="66430" x2="32422" y2="66430"/>
                        <a14:backgroundMark x1="32422" y1="62648" x2="32422" y2="62648"/>
                        <a14:backgroundMark x1="50195" y1="63830" x2="50195" y2="63830"/>
                        <a14:backgroundMark x1="75977" y1="66194" x2="75977" y2="66194"/>
                        <a14:backgroundMark x1="74414" y1="63357" x2="74414" y2="63357"/>
                        <a14:backgroundMark x1="72656" y1="66667" x2="72656" y2="66667"/>
                        <a14:backgroundMark x1="72852" y1="70922" x2="72852" y2="70922"/>
                        <a14:backgroundMark x1="45117" y1="44681" x2="45117" y2="44681"/>
                        <a14:backgroundMark x1="73828" y1="66430" x2="73828" y2="66430"/>
                      </a14:backgroundRemoval>
                    </a14:imgEffect>
                  </a14:imgLayer>
                </a14:imgProps>
              </a:ext>
            </a:extLst>
          </a:blip>
          <a:srcRect l="-25112" r="-25112"/>
          <a:stretch>
            <a:fillRect/>
          </a:stretch>
        </p:blipFill>
        <p:spPr>
          <a:xfrm>
            <a:off x="-890439" y="1339444"/>
            <a:ext cx="10034439" cy="5518555"/>
          </a:xfrm>
        </p:spPr>
      </p:pic>
      <p:sp>
        <p:nvSpPr>
          <p:cNvPr id="5" name="Oval Callout 4"/>
          <p:cNvSpPr/>
          <p:nvPr/>
        </p:nvSpPr>
        <p:spPr>
          <a:xfrm>
            <a:off x="4690533" y="1557867"/>
            <a:ext cx="4453467" cy="2336800"/>
          </a:xfrm>
          <a:prstGeom prst="wedgeEllipseCallout">
            <a:avLst>
              <a:gd name="adj1" fmla="val -61698"/>
              <a:gd name="adj2" fmla="val 28669"/>
            </a:avLst>
          </a:prstGeom>
          <a:solidFill>
            <a:srgbClr val="FFFFFF"/>
          </a:solidFill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000000"/>
                </a:solidFill>
              </a:rPr>
              <a:t>Keisuke, Emily, Miki …</a:t>
            </a:r>
            <a:endParaRPr lang="en-US" sz="3600" b="1" dirty="0">
              <a:solidFill>
                <a:srgbClr val="000000"/>
              </a:solidFill>
            </a:endParaRPr>
          </a:p>
        </p:txBody>
      </p:sp>
      <p:sp>
        <p:nvSpPr>
          <p:cNvPr id="6" name="Oval Callout 5"/>
          <p:cNvSpPr/>
          <p:nvPr/>
        </p:nvSpPr>
        <p:spPr>
          <a:xfrm>
            <a:off x="4690536" y="1557870"/>
            <a:ext cx="4453467" cy="2336800"/>
          </a:xfrm>
          <a:prstGeom prst="wedgeEllipseCallout">
            <a:avLst>
              <a:gd name="adj1" fmla="val -61698"/>
              <a:gd name="adj2" fmla="val 28669"/>
            </a:avLst>
          </a:prstGeom>
          <a:solidFill>
            <a:srgbClr val="FFFFFF"/>
          </a:solidFill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000000"/>
                </a:solidFill>
              </a:rPr>
              <a:t>I need your help. Are you still busy?</a:t>
            </a:r>
            <a:endParaRPr lang="en-US" sz="36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809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Keisuke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25763" r="-25763"/>
          <a:stretch>
            <a:fillRect/>
          </a:stretch>
        </p:blipFill>
        <p:spPr>
          <a:xfrm>
            <a:off x="-262335" y="1532468"/>
            <a:ext cx="9677266" cy="5322124"/>
          </a:xfrm>
        </p:spPr>
      </p:pic>
      <p:sp>
        <p:nvSpPr>
          <p:cNvPr id="5" name="Rectangle 4"/>
          <p:cNvSpPr/>
          <p:nvPr/>
        </p:nvSpPr>
        <p:spPr>
          <a:xfrm>
            <a:off x="1456267" y="1583267"/>
            <a:ext cx="6248400" cy="5173132"/>
          </a:xfrm>
          <a:prstGeom prst="rect">
            <a:avLst/>
          </a:prstGeom>
          <a:noFill/>
          <a:ln w="5715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710267" y="1727200"/>
            <a:ext cx="4961466" cy="128693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710267" y="2878659"/>
            <a:ext cx="2997200" cy="110067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980267" y="2463797"/>
            <a:ext cx="2997200" cy="110067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591733" y="1828801"/>
            <a:ext cx="530013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0000"/>
                </a:solidFill>
              </a:rPr>
              <a:t>Yes, I’ve been doing my homework since this morning, but I’m not finished yet.</a:t>
            </a:r>
            <a:endParaRPr lang="en-US" sz="36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432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/>
          <a:srcRect l="-25763" r="-25763"/>
          <a:stretch>
            <a:fillRect/>
          </a:stretch>
        </p:blipFill>
        <p:spPr>
          <a:xfrm>
            <a:off x="-214640" y="1566334"/>
            <a:ext cx="9527964" cy="524001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Emily</a:t>
            </a:r>
            <a:endParaRPr lang="en-US" b="1" dirty="0"/>
          </a:p>
        </p:txBody>
      </p:sp>
      <p:sp>
        <p:nvSpPr>
          <p:cNvPr id="5" name="Rectangle 4"/>
          <p:cNvSpPr/>
          <p:nvPr/>
        </p:nvSpPr>
        <p:spPr>
          <a:xfrm>
            <a:off x="1422401" y="1583267"/>
            <a:ext cx="6248400" cy="5173132"/>
          </a:xfrm>
          <a:prstGeom prst="rect">
            <a:avLst/>
          </a:prstGeom>
          <a:noFill/>
          <a:ln w="5715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710267" y="1727200"/>
            <a:ext cx="4961466" cy="128693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710267" y="2878659"/>
            <a:ext cx="2997200" cy="110067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980267" y="2463797"/>
            <a:ext cx="2997200" cy="110067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591733" y="1828801"/>
            <a:ext cx="530013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0000"/>
                </a:solidFill>
              </a:rPr>
              <a:t>Yes, I’ve been cleaning </a:t>
            </a:r>
          </a:p>
          <a:p>
            <a:r>
              <a:rPr lang="en-US" sz="3600" b="1" dirty="0" smtClean="0">
                <a:solidFill>
                  <a:srgbClr val="000000"/>
                </a:solidFill>
              </a:rPr>
              <a:t>my room since this morning. I still have </a:t>
            </a:r>
          </a:p>
          <a:p>
            <a:r>
              <a:rPr lang="en-US" sz="3600" b="1" dirty="0" smtClean="0">
                <a:solidFill>
                  <a:srgbClr val="000000"/>
                </a:solidFill>
              </a:rPr>
              <a:t>more to do.</a:t>
            </a:r>
            <a:endParaRPr lang="en-US" sz="36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575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25718" r="-25718"/>
          <a:stretch>
            <a:fillRect/>
          </a:stretch>
        </p:blipFill>
        <p:spPr>
          <a:xfrm>
            <a:off x="-162320" y="1583267"/>
            <a:ext cx="9437143" cy="519006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Miki</a:t>
            </a:r>
            <a:endParaRPr lang="en-US" b="1" dirty="0"/>
          </a:p>
        </p:txBody>
      </p:sp>
      <p:sp>
        <p:nvSpPr>
          <p:cNvPr id="5" name="Rectangle 4"/>
          <p:cNvSpPr/>
          <p:nvPr/>
        </p:nvSpPr>
        <p:spPr>
          <a:xfrm>
            <a:off x="1422401" y="1583267"/>
            <a:ext cx="6248400" cy="5173132"/>
          </a:xfrm>
          <a:prstGeom prst="rect">
            <a:avLst/>
          </a:prstGeom>
          <a:noFill/>
          <a:ln w="5715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574800" y="1727200"/>
            <a:ext cx="5503325" cy="115145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710267" y="3081855"/>
            <a:ext cx="2997200" cy="110067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980267" y="2548463"/>
            <a:ext cx="2506133" cy="95673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574800" y="2116677"/>
            <a:ext cx="4758267" cy="110067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625599" y="1625602"/>
            <a:ext cx="530013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0000"/>
                </a:solidFill>
              </a:rPr>
              <a:t>Yes, I’ve been practicing the piano since this morning and I want to practice another </a:t>
            </a:r>
          </a:p>
          <a:p>
            <a:r>
              <a:rPr lang="en-US" sz="3600" b="1" dirty="0" smtClean="0">
                <a:solidFill>
                  <a:srgbClr val="000000"/>
                </a:solidFill>
              </a:rPr>
              <a:t>song.</a:t>
            </a:r>
            <a:endParaRPr lang="en-US" sz="36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474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Look at this picture. Is Keisuke studying?</a:t>
            </a:r>
            <a:endParaRPr lang="en-US" b="1" dirty="0"/>
          </a:p>
        </p:txBody>
      </p:sp>
      <p:pic>
        <p:nvPicPr>
          <p:cNvPr id="4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554" l="0" r="99481">
                        <a14:foregroundMark x1="30649" y1="13839" x2="30649" y2="13839"/>
                        <a14:foregroundMark x1="14286" y1="65625" x2="14286" y2="65625"/>
                        <a14:foregroundMark x1="4416" y1="62946" x2="4416" y2="62946"/>
                        <a14:foregroundMark x1="2338" y1="63393" x2="2338" y2="63393"/>
                        <a14:foregroundMark x1="1039" y1="64732" x2="1039" y2="64732"/>
                        <a14:foregroundMark x1="12987" y1="58929" x2="12987" y2="58929"/>
                        <a14:backgroundMark x1="44156" y1="29018" x2="44156" y2="29018"/>
                        <a14:backgroundMark x1="15584" y1="27679" x2="15584" y2="27679"/>
                        <a14:backgroundMark x1="16883" y1="25000" x2="16883" y2="25000"/>
                        <a14:backgroundMark x1="25195" y1="11607" x2="25195" y2="11607"/>
                        <a14:backgroundMark x1="32987" y1="10268" x2="32987" y2="10268"/>
                        <a14:backgroundMark x1="41299" y1="21875" x2="41299" y2="21875"/>
                        <a14:backgroundMark x1="20519" y1="60714" x2="20519" y2="60714"/>
                        <a14:backgroundMark x1="28831" y1="66071" x2="28831" y2="66071"/>
                        <a14:backgroundMark x1="32727" y1="65179" x2="32727" y2="65179"/>
                        <a14:backgroundMark x1="32727" y1="72321" x2="32727" y2="72321"/>
                        <a14:backgroundMark x1="24935" y1="60268" x2="24935" y2="60268"/>
                        <a14:backgroundMark x1="25714" y1="58482" x2="25714" y2="58482"/>
                        <a14:backgroundMark x1="1558" y1="94196" x2="1558" y2="94196"/>
                        <a14:backgroundMark x1="1558" y1="59821" x2="1558" y2="59821"/>
                        <a14:backgroundMark x1="21039" y1="96875" x2="21039" y2="96875"/>
                        <a14:backgroundMark x1="21558" y1="85714" x2="21558" y2="85714"/>
                        <a14:backgroundMark x1="17922" y1="54018" x2="17922" y2="54018"/>
                        <a14:backgroundMark x1="18182" y1="55357" x2="18182" y2="55357"/>
                        <a14:backgroundMark x1="17662" y1="57143" x2="17662" y2="57143"/>
                      </a14:backgroundRemoval>
                    </a14:imgEffect>
                  </a14:imgLayer>
                </a14:imgProps>
              </a:ext>
            </a:extLst>
          </a:blip>
          <a:srcRect l="-2896" r="-2896"/>
          <a:stretch>
            <a:fillRect/>
          </a:stretch>
        </p:blipFill>
        <p:spPr>
          <a:xfrm>
            <a:off x="0" y="2063655"/>
            <a:ext cx="8686800" cy="4777405"/>
          </a:xfrm>
        </p:spPr>
      </p:pic>
      <p:sp>
        <p:nvSpPr>
          <p:cNvPr id="5" name="TextBox 4"/>
          <p:cNvSpPr txBox="1"/>
          <p:nvPr/>
        </p:nvSpPr>
        <p:spPr>
          <a:xfrm>
            <a:off x="4064002" y="1852844"/>
            <a:ext cx="2675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0000"/>
                </a:solidFill>
              </a:rPr>
              <a:t>Yes, he is.</a:t>
            </a:r>
            <a:endParaRPr lang="en-US" sz="3600" b="1" dirty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02665" y="2692394"/>
            <a:ext cx="24722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0000"/>
                </a:solidFill>
              </a:rPr>
              <a:t>No, he isn’t.</a:t>
            </a:r>
            <a:endParaRPr lang="en-US" sz="3600" b="1" dirty="0">
              <a:solidFill>
                <a:srgbClr val="000000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233333" y="2624662"/>
            <a:ext cx="2844800" cy="880541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402662" y="2675461"/>
            <a:ext cx="49445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He is reading a comic book.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937476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7" grpId="0" animBg="1"/>
      <p:bldP spid="7" grpId="1" animBg="1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Look at this picture. Is Emily cleaning her room?</a:t>
            </a:r>
            <a:endParaRPr lang="en-US" b="1" dirty="0"/>
          </a:p>
        </p:txBody>
      </p:sp>
      <p:pic>
        <p:nvPicPr>
          <p:cNvPr id="4" name="Content Placeholder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429" b="100000" l="0" r="100000">
                        <a14:foregroundMark x1="69345" y1="67143" x2="69345" y2="67143"/>
                        <a14:foregroundMark x1="92262" y1="35714" x2="92262" y2="35714"/>
                        <a14:foregroundMark x1="89583" y1="55714" x2="89583" y2="55714"/>
                        <a14:foregroundMark x1="82738" y1="40000" x2="82738" y2="40000"/>
                        <a14:foregroundMark x1="80952" y1="63571" x2="80952" y2="63571"/>
                        <a14:foregroundMark x1="85417" y1="90714" x2="85417" y2="90714"/>
                        <a14:foregroundMark x1="85119" y1="96071" x2="85119" y2="96071"/>
                        <a14:foregroundMark x1="91071" y1="96786" x2="91071" y2="96786"/>
                        <a14:foregroundMark x1="15476" y1="83214" x2="15476" y2="83214"/>
                        <a14:foregroundMark x1="2976" y1="89286" x2="2976" y2="89286"/>
                        <a14:foregroundMark x1="2679" y1="60714" x2="2679" y2="60714"/>
                        <a14:foregroundMark x1="91369" y1="63571" x2="91369" y2="63571"/>
                      </a14:backgroundRemoval>
                    </a14:imgEffect>
                  </a14:imgLayer>
                </a14:imgProps>
              </a:ext>
            </a:extLst>
          </a:blip>
          <a:srcRect l="-25763" r="-25763"/>
          <a:stretch>
            <a:fillRect/>
          </a:stretch>
        </p:blipFill>
        <p:spPr>
          <a:xfrm>
            <a:off x="-846771" y="965200"/>
            <a:ext cx="10745722" cy="5909733"/>
          </a:xfrm>
        </p:spPr>
      </p:pic>
      <p:sp>
        <p:nvSpPr>
          <p:cNvPr id="5" name="TextBox 4"/>
          <p:cNvSpPr txBox="1"/>
          <p:nvPr/>
        </p:nvSpPr>
        <p:spPr>
          <a:xfrm>
            <a:off x="1202325" y="1920576"/>
            <a:ext cx="2675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0000"/>
                </a:solidFill>
              </a:rPr>
              <a:t>Yes, she is.</a:t>
            </a:r>
            <a:endParaRPr lang="en-US" sz="3600" b="1" dirty="0">
              <a:solidFill>
                <a:srgbClr val="000000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1337790" y="2651594"/>
            <a:ext cx="2844800" cy="880541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439392" y="2729277"/>
            <a:ext cx="49445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She is choosing her clothes.</a:t>
            </a:r>
            <a:endParaRPr lang="en-US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405524" y="2716430"/>
            <a:ext cx="2675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0000"/>
                </a:solidFill>
              </a:rPr>
              <a:t>No, she isn’t.</a:t>
            </a:r>
            <a:endParaRPr lang="en-US" sz="36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157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 animBg="1"/>
      <p:bldP spid="6" grpId="1" animBg="1"/>
      <p:bldP spid="7" grpId="0"/>
      <p:bldP spid="8" grpId="0"/>
      <p:bldP spid="8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9" name="Content Placeholder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9091" y1="59859" x2="9091" y2="59859"/>
                        <a14:foregroundMark x1="9091" y1="79930" x2="9091" y2="79930"/>
                        <a14:foregroundMark x1="5279" y1="96127" x2="5279" y2="96127"/>
                        <a14:foregroundMark x1="12023" y1="95423" x2="12023" y2="95423"/>
                        <a14:foregroundMark x1="10850" y1="88732" x2="10850" y2="88732"/>
                        <a14:foregroundMark x1="24927" y1="95070" x2="24927" y2="95070"/>
                        <a14:foregroundMark x1="31965" y1="95070" x2="31965" y2="95070"/>
                        <a14:foregroundMark x1="60704" y1="66549" x2="60704" y2="66549"/>
                        <a14:foregroundMark x1="46041" y1="79930" x2="46041" y2="79930"/>
                        <a14:foregroundMark x1="72434" y1="39085" x2="72434" y2="39085"/>
                        <a14:foregroundMark x1="88270" y1="36620" x2="88270" y2="36620"/>
                        <a14:foregroundMark x1="94135" y1="27817" x2="94135" y2="27817"/>
                        <a14:foregroundMark x1="95894" y1="71127" x2="95894" y2="71127"/>
                        <a14:foregroundMark x1="95015" y1="93310" x2="95015" y2="93310"/>
                        <a14:foregroundMark x1="65103" y1="43662" x2="65103" y2="43662"/>
                        <a14:backgroundMark x1="34897" y1="46479" x2="34897" y2="46479"/>
                        <a14:backgroundMark x1="40469" y1="51056" x2="40469" y2="51056"/>
                        <a14:backgroundMark x1="14076" y1="52465" x2="14076" y2="52465"/>
                        <a14:backgroundMark x1="92669" y1="11268" x2="92669" y2="11268"/>
                        <a14:backgroundMark x1="51906" y1="50704" x2="51906" y2="50704"/>
                        <a14:backgroundMark x1="59824" y1="43310" x2="59824" y2="43310"/>
                        <a14:backgroundMark x1="76540" y1="28873" x2="76540" y2="28873"/>
                        <a14:backgroundMark x1="68915" y1="31690" x2="68915" y2="31690"/>
                        <a14:backgroundMark x1="66276" y1="39085" x2="66276" y2="39085"/>
                        <a14:backgroundMark x1="44282" y1="53873" x2="44282" y2="53873"/>
                        <a14:backgroundMark x1="26100" y1="54930" x2="26100" y2="54930"/>
                        <a14:backgroundMark x1="2933" y1="48944" x2="2639" y2="2113"/>
                        <a14:backgroundMark x1="69795" y1="43310" x2="69795" y2="43310"/>
                      </a14:backgroundRemoval>
                    </a14:imgEffect>
                  </a14:imgLayer>
                </a14:imgProps>
              </a:ext>
            </a:extLst>
          </a:blip>
          <a:srcRect l="-25718" r="-25718"/>
          <a:stretch>
            <a:fillRect/>
          </a:stretch>
        </p:blipFill>
        <p:spPr>
          <a:xfrm>
            <a:off x="-931328" y="809808"/>
            <a:ext cx="10997479" cy="60481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Look at this picture. Is Miki practicing the piano?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202325" y="1920576"/>
            <a:ext cx="2675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0000"/>
                </a:solidFill>
              </a:rPr>
              <a:t>Yes, she is.</a:t>
            </a:r>
            <a:endParaRPr lang="en-US" sz="3600" b="1" dirty="0">
              <a:solidFill>
                <a:srgbClr val="000000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1337790" y="2651594"/>
            <a:ext cx="2844800" cy="880541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439392" y="2729277"/>
            <a:ext cx="49445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She is listening to music.</a:t>
            </a:r>
            <a:endParaRPr lang="en-US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405524" y="2716430"/>
            <a:ext cx="2675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0000"/>
                </a:solidFill>
              </a:rPr>
              <a:t>No, she isn’t.</a:t>
            </a:r>
            <a:endParaRPr lang="en-US" sz="36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2749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 animBg="1"/>
      <p:bldP spid="6" grpId="1" animBg="1"/>
      <p:bldP spid="7" grpId="0"/>
      <p:bldP spid="8" grpId="0"/>
      <p:bldP spid="8" grpId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1883</TotalTime>
  <Words>724</Words>
  <Application>Microsoft Macintosh PowerPoint</Application>
  <PresentationFormat>On-screen Show (4:3)</PresentationFormat>
  <Paragraphs>97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This is Keisuke.</vt:lpstr>
      <vt:lpstr>This is Keisuke’s mom.</vt:lpstr>
      <vt:lpstr>Keisuke’s mom decides to ask for help.</vt:lpstr>
      <vt:lpstr>Keisuke</vt:lpstr>
      <vt:lpstr>Emily</vt:lpstr>
      <vt:lpstr>Miki</vt:lpstr>
      <vt:lpstr>Look at this picture. Is Keisuke studying?</vt:lpstr>
      <vt:lpstr>Look at this picture. Is Emily cleaning her room?</vt:lpstr>
      <vt:lpstr>Look at this picture. Is Miki practicing the piano?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How do you say ‘I have been doing my homework since this morning’ in Japanese?</vt:lpstr>
      <vt:lpstr>How do you say ‘I’ve been cleaning my room since this morning’ in Japanese?</vt:lpstr>
      <vt:lpstr>How do you say ‘I’ve been practicing the  piano since this morning’ in Japanese?</vt:lpstr>
      <vt:lpstr>If you were Keisuke, what would you tell your mother?</vt:lpstr>
      <vt:lpstr>Writing </vt:lpstr>
      <vt:lpstr>Keisuke’s mom washed the dishes all by herself.</vt:lpstr>
      <vt:lpstr>Keisuke’s mother finished      baking cookies.</vt:lpstr>
      <vt:lpstr>Talk</vt:lpstr>
    </vt:vector>
  </TitlesOfParts>
  <Company>BOXCAR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Keisuke.</dc:title>
  <dc:creator>ELLIOT CARSON</dc:creator>
  <cp:lastModifiedBy>ELLIOT CARSON</cp:lastModifiedBy>
  <cp:revision>48</cp:revision>
  <dcterms:created xsi:type="dcterms:W3CDTF">2020-08-25T00:05:38Z</dcterms:created>
  <dcterms:modified xsi:type="dcterms:W3CDTF">2020-09-15T04:48:07Z</dcterms:modified>
</cp:coreProperties>
</file>