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5D9F"/>
    <a:srgbClr val="0277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3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094B8-ED69-FE4E-A65E-5EE8FA019ED5}" type="datetimeFigureOut">
              <a:rPr lang="en-US" smtClean="0"/>
              <a:t>12/22/20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CC76-55FD-FB4F-AA77-FA7E9D26C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335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094B8-ED69-FE4E-A65E-5EE8FA019ED5}" type="datetimeFigureOut">
              <a:rPr lang="en-US" smtClean="0"/>
              <a:t>12/22/20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CC76-55FD-FB4F-AA77-FA7E9D26C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678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094B8-ED69-FE4E-A65E-5EE8FA019ED5}" type="datetimeFigureOut">
              <a:rPr lang="en-US" smtClean="0"/>
              <a:t>12/22/20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CC76-55FD-FB4F-AA77-FA7E9D26C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569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094B8-ED69-FE4E-A65E-5EE8FA019ED5}" type="datetimeFigureOut">
              <a:rPr lang="en-US" smtClean="0"/>
              <a:t>12/22/20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CC76-55FD-FB4F-AA77-FA7E9D26C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2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094B8-ED69-FE4E-A65E-5EE8FA019ED5}" type="datetimeFigureOut">
              <a:rPr lang="en-US" smtClean="0"/>
              <a:t>12/22/20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CC76-55FD-FB4F-AA77-FA7E9D26C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838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094B8-ED69-FE4E-A65E-5EE8FA019ED5}" type="datetimeFigureOut">
              <a:rPr lang="en-US" smtClean="0"/>
              <a:t>12/22/20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CC76-55FD-FB4F-AA77-FA7E9D26C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085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094B8-ED69-FE4E-A65E-5EE8FA019ED5}" type="datetimeFigureOut">
              <a:rPr lang="en-US" smtClean="0"/>
              <a:t>12/22/20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CC76-55FD-FB4F-AA77-FA7E9D26C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741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094B8-ED69-FE4E-A65E-5EE8FA019ED5}" type="datetimeFigureOut">
              <a:rPr lang="en-US" smtClean="0"/>
              <a:t>12/22/20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CC76-55FD-FB4F-AA77-FA7E9D26C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932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094B8-ED69-FE4E-A65E-5EE8FA019ED5}" type="datetimeFigureOut">
              <a:rPr lang="en-US" smtClean="0"/>
              <a:t>12/22/20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CC76-55FD-FB4F-AA77-FA7E9D26C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503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094B8-ED69-FE4E-A65E-5EE8FA019ED5}" type="datetimeFigureOut">
              <a:rPr lang="en-US" smtClean="0"/>
              <a:t>12/22/20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CC76-55FD-FB4F-AA77-FA7E9D26C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069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094B8-ED69-FE4E-A65E-5EE8FA019ED5}" type="datetimeFigureOut">
              <a:rPr lang="en-US" smtClean="0"/>
              <a:t>12/22/20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CC76-55FD-FB4F-AA77-FA7E9D26C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409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094B8-ED69-FE4E-A65E-5EE8FA019ED5}" type="datetimeFigureOut">
              <a:rPr lang="en-US" smtClean="0"/>
              <a:t>12/22/20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9CC76-55FD-FB4F-AA77-FA7E9D26C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98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Headphone Usage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7992" r="53303" b="-681"/>
          <a:stretch/>
        </p:blipFill>
        <p:spPr>
          <a:xfrm>
            <a:off x="733805" y="1379913"/>
            <a:ext cx="7589771" cy="5513467"/>
          </a:xfrm>
        </p:spPr>
      </p:pic>
    </p:spTree>
    <p:extLst>
      <p:ext uri="{BB962C8B-B14F-4D97-AF65-F5344CB8AC3E}">
        <p14:creationId xmlns:p14="http://schemas.microsoft.com/office/powerpoint/2010/main" val="4225274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Closing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 smtClean="0"/>
              <a:t>     If you lose your hearing, it will never come back.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250895"/>
            <a:ext cx="8229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                                 So you should be careful.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458724" y="2906295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               Just follow the 60/60 rule.</a:t>
            </a:r>
            <a:endParaRPr lang="en-US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3536539"/>
            <a:ext cx="8229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Listen at 60% volume up to 60 minutes a day.</a:t>
            </a:r>
            <a:endParaRPr lang="en-US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458724" y="4191939"/>
            <a:ext cx="8229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 </a:t>
            </a:r>
            <a:r>
              <a:rPr lang="en-US" sz="4400" dirty="0" smtClean="0"/>
              <a:t>                           This will help you protect your ears.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906097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Which problem is this article about?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0211" t="14376" r="2580" b="64972"/>
          <a:stretch/>
        </p:blipFill>
        <p:spPr>
          <a:xfrm>
            <a:off x="0" y="2294941"/>
            <a:ext cx="9177774" cy="2836131"/>
          </a:xfrm>
        </p:spPr>
      </p:pic>
      <p:sp>
        <p:nvSpPr>
          <p:cNvPr id="5" name="TextBox 4"/>
          <p:cNvSpPr txBox="1"/>
          <p:nvPr/>
        </p:nvSpPr>
        <p:spPr>
          <a:xfrm>
            <a:off x="513162" y="2180719"/>
            <a:ext cx="83389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a)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245785" y="2180732"/>
            <a:ext cx="51316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b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925534" y="2180719"/>
            <a:ext cx="51316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c)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77313" y="4464166"/>
            <a:ext cx="3053346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Smartphone overuse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476710" y="4449873"/>
            <a:ext cx="2617153" cy="83099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Watching a screen too long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30800" y="4449873"/>
            <a:ext cx="2809590" cy="83099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Dangerous volumes with headphones</a:t>
            </a:r>
            <a:endParaRPr lang="en-US" sz="2400" b="1" dirty="0"/>
          </a:p>
        </p:txBody>
      </p:sp>
      <p:sp>
        <p:nvSpPr>
          <p:cNvPr id="11" name="Oval 10"/>
          <p:cNvSpPr/>
          <p:nvPr/>
        </p:nvSpPr>
        <p:spPr>
          <a:xfrm>
            <a:off x="5657668" y="2308999"/>
            <a:ext cx="3449501" cy="3227201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5631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60/60 Rule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400" i="1" dirty="0" smtClean="0"/>
          </a:p>
          <a:p>
            <a:pPr marL="0" indent="0">
              <a:buNone/>
            </a:pPr>
            <a:r>
              <a:rPr lang="en-US" sz="4400" i="1" dirty="0" smtClean="0"/>
              <a:t>Listen at 60% volume up to 60 minutes a day.</a:t>
            </a:r>
            <a:endParaRPr lang="en-US" sz="4400" i="1" dirty="0"/>
          </a:p>
        </p:txBody>
      </p:sp>
      <p:pic>
        <p:nvPicPr>
          <p:cNvPr id="6" name="Content Placeholder 11"/>
          <p:cNvPicPr>
            <a:picLocks noChangeAspect="1"/>
          </p:cNvPicPr>
          <p:nvPr/>
        </p:nvPicPr>
        <p:blipFill>
          <a:blip r:embed="rId2"/>
          <a:srcRect t="-5178" b="-5178"/>
          <a:stretch>
            <a:fillRect/>
          </a:stretch>
        </p:blipFill>
        <p:spPr>
          <a:xfrm>
            <a:off x="457200" y="1600200"/>
            <a:ext cx="4038600" cy="4525963"/>
          </a:xfrm>
          <a:prstGeom prst="rect">
            <a:avLst/>
          </a:prstGeom>
        </p:spPr>
      </p:pic>
      <p:sp>
        <p:nvSpPr>
          <p:cNvPr id="8" name="Isosceles Triangle 7"/>
          <p:cNvSpPr/>
          <p:nvPr/>
        </p:nvSpPr>
        <p:spPr>
          <a:xfrm rot="16200000">
            <a:off x="2115735" y="4334893"/>
            <a:ext cx="721534" cy="4038600"/>
          </a:xfrm>
          <a:prstGeom prst="triangle">
            <a:avLst/>
          </a:prstGeom>
          <a:solidFill>
            <a:srgbClr val="055D9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/>
          <p:cNvSpPr/>
          <p:nvPr/>
        </p:nvSpPr>
        <p:spPr>
          <a:xfrm rot="16200000">
            <a:off x="1349485" y="5147395"/>
            <a:ext cx="463044" cy="2420577"/>
          </a:xfrm>
          <a:prstGeom prst="triangl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70718" y="1295208"/>
            <a:ext cx="4125082" cy="4577241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400" b="1" dirty="0" smtClean="0">
                <a:solidFill>
                  <a:srgbClr val="000000"/>
                </a:solidFill>
              </a:rPr>
              <a:t>   What do you     </a:t>
            </a:r>
          </a:p>
          <a:p>
            <a:r>
              <a:rPr lang="en-US" sz="4400" b="1" dirty="0">
                <a:solidFill>
                  <a:srgbClr val="000000"/>
                </a:solidFill>
              </a:rPr>
              <a:t> </a:t>
            </a:r>
            <a:r>
              <a:rPr lang="en-US" sz="4400" b="1" dirty="0" smtClean="0">
                <a:solidFill>
                  <a:srgbClr val="000000"/>
                </a:solidFill>
              </a:rPr>
              <a:t>  think about </a:t>
            </a:r>
          </a:p>
          <a:p>
            <a:r>
              <a:rPr lang="en-US" sz="4400" b="1" dirty="0">
                <a:solidFill>
                  <a:srgbClr val="000000"/>
                </a:solidFill>
              </a:rPr>
              <a:t> </a:t>
            </a:r>
            <a:r>
              <a:rPr lang="en-US" sz="4400" b="1" dirty="0" smtClean="0">
                <a:solidFill>
                  <a:srgbClr val="000000"/>
                </a:solidFill>
              </a:rPr>
              <a:t>  the 60/60 </a:t>
            </a:r>
          </a:p>
          <a:p>
            <a:r>
              <a:rPr lang="en-US" sz="4400" b="1" dirty="0">
                <a:solidFill>
                  <a:srgbClr val="000000"/>
                </a:solidFill>
              </a:rPr>
              <a:t> </a:t>
            </a:r>
            <a:r>
              <a:rPr lang="en-US" sz="4400" b="1" dirty="0" smtClean="0">
                <a:solidFill>
                  <a:srgbClr val="000000"/>
                </a:solidFill>
              </a:rPr>
              <a:t>  rule?</a:t>
            </a:r>
            <a:endParaRPr lang="en-US" sz="4400" b="1" dirty="0">
              <a:solidFill>
                <a:srgbClr val="00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2464385" y="5872449"/>
            <a:ext cx="0" cy="943112"/>
          </a:xfrm>
          <a:prstGeom prst="line">
            <a:avLst/>
          </a:prstGeom>
          <a:ln w="285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84811" y="5872449"/>
            <a:ext cx="0" cy="943112"/>
          </a:xfrm>
          <a:prstGeom prst="line">
            <a:avLst/>
          </a:prstGeom>
          <a:ln w="285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4495800" y="5872449"/>
            <a:ext cx="0" cy="943112"/>
          </a:xfrm>
          <a:prstGeom prst="line">
            <a:avLst/>
          </a:prstGeom>
          <a:ln w="2857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58483" y="5497995"/>
            <a:ext cx="520479" cy="40011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0%</a:t>
            </a:r>
            <a:endParaRPr lang="en-US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153853" y="5513852"/>
            <a:ext cx="637442" cy="400110"/>
          </a:xfrm>
          <a:prstGeom prst="rect">
            <a:avLst/>
          </a:prstGeom>
          <a:solidFill>
            <a:srgbClr val="FFFFFF">
              <a:alpha val="59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50%</a:t>
            </a:r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139360" y="5513852"/>
            <a:ext cx="764264" cy="40011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100%</a:t>
            </a:r>
            <a:endParaRPr lang="en-US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648200" y="1294069"/>
            <a:ext cx="449425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i="1" u="sng" dirty="0" smtClean="0"/>
              <a:t>Example</a:t>
            </a:r>
            <a:endParaRPr lang="en-US" sz="4400" b="1" u="sng" dirty="0" smtClean="0"/>
          </a:p>
          <a:p>
            <a:endParaRPr lang="en-US" sz="1600" dirty="0" smtClean="0"/>
          </a:p>
          <a:p>
            <a:r>
              <a:rPr lang="en-US" sz="4400" dirty="0" smtClean="0"/>
              <a:t>I think the rule is a (good idea). It’s (easy to do), and it (protects your ears).</a:t>
            </a:r>
            <a:endParaRPr lang="en-US" sz="4400" dirty="0"/>
          </a:p>
        </p:txBody>
      </p:sp>
      <p:sp>
        <p:nvSpPr>
          <p:cNvPr id="18" name="TextBox 17"/>
          <p:cNvSpPr txBox="1"/>
          <p:nvPr/>
        </p:nvSpPr>
        <p:spPr>
          <a:xfrm>
            <a:off x="4648200" y="1301775"/>
            <a:ext cx="449425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i="1" u="sng" dirty="0" smtClean="0"/>
              <a:t>Example</a:t>
            </a:r>
            <a:endParaRPr lang="en-US" sz="4400" b="1" u="sng" dirty="0" smtClean="0"/>
          </a:p>
          <a:p>
            <a:endParaRPr lang="en-US" sz="1600" dirty="0" smtClean="0"/>
          </a:p>
          <a:p>
            <a:r>
              <a:rPr lang="en-US" sz="4400" dirty="0" smtClean="0"/>
              <a:t>I think the rule is a (good idea). (Listening to headphones for too long is bad.)</a:t>
            </a:r>
            <a:endParaRPr lang="en-US" sz="4400" dirty="0"/>
          </a:p>
        </p:txBody>
      </p:sp>
      <p:sp>
        <p:nvSpPr>
          <p:cNvPr id="19" name="TextBox 18"/>
          <p:cNvSpPr txBox="1"/>
          <p:nvPr/>
        </p:nvSpPr>
        <p:spPr>
          <a:xfrm>
            <a:off x="4649751" y="1294069"/>
            <a:ext cx="449425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i="1" u="sng" dirty="0" smtClean="0"/>
              <a:t>Example</a:t>
            </a:r>
            <a:endParaRPr lang="en-US" sz="4400" b="1" u="sng" dirty="0" smtClean="0"/>
          </a:p>
          <a:p>
            <a:endParaRPr lang="en-US" sz="1600" dirty="0" smtClean="0"/>
          </a:p>
          <a:p>
            <a:r>
              <a:rPr lang="en-US" sz="4400" dirty="0" smtClean="0"/>
              <a:t>I think the rule is a (bad idea). It isn’t (easy to do). I need to (use headphones to study).</a:t>
            </a:r>
            <a:endParaRPr lang="en-US" sz="4400" dirty="0"/>
          </a:p>
        </p:txBody>
      </p:sp>
      <p:sp>
        <p:nvSpPr>
          <p:cNvPr id="20" name="TextBox 19"/>
          <p:cNvSpPr txBox="1"/>
          <p:nvPr/>
        </p:nvSpPr>
        <p:spPr>
          <a:xfrm>
            <a:off x="4643584" y="1295229"/>
            <a:ext cx="4494251" cy="3724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i="1" u="sng" dirty="0" smtClean="0"/>
              <a:t>Example</a:t>
            </a:r>
            <a:endParaRPr lang="en-US" sz="4400" b="1" u="sng" dirty="0" smtClean="0"/>
          </a:p>
          <a:p>
            <a:endParaRPr lang="en-US" sz="1600" dirty="0" smtClean="0"/>
          </a:p>
          <a:p>
            <a:r>
              <a:rPr lang="en-US" sz="4400" dirty="0" smtClean="0"/>
              <a:t>I think the rule is (okay), but I think (40/80 would be better).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246279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5" grpId="1" build="p"/>
      <p:bldP spid="16" grpId="0" animBg="1"/>
      <p:bldP spid="17" grpId="0"/>
      <p:bldP spid="17" grpId="1"/>
      <p:bldP spid="18" grpId="0"/>
      <p:bldP spid="18" grpId="1"/>
      <p:bldP spid="19" grpId="0"/>
      <p:bldP spid="19" grpId="1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 about you?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57200" y="1831127"/>
            <a:ext cx="8229599" cy="31844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400" b="1" dirty="0">
                <a:solidFill>
                  <a:srgbClr val="000000"/>
                </a:solidFill>
              </a:rPr>
              <a:t> </a:t>
            </a:r>
            <a:r>
              <a:rPr lang="en-US" sz="4400" b="1" dirty="0" smtClean="0">
                <a:solidFill>
                  <a:srgbClr val="000000"/>
                </a:solidFill>
              </a:rPr>
              <a:t>  What do you think about the     </a:t>
            </a:r>
          </a:p>
          <a:p>
            <a:r>
              <a:rPr lang="en-US" sz="4400" b="1" dirty="0">
                <a:solidFill>
                  <a:srgbClr val="000000"/>
                </a:solidFill>
              </a:rPr>
              <a:t> </a:t>
            </a:r>
            <a:r>
              <a:rPr lang="en-US" sz="4400" b="1" dirty="0" smtClean="0">
                <a:solidFill>
                  <a:srgbClr val="000000"/>
                </a:solidFill>
              </a:rPr>
              <a:t>  60/60 rule?</a:t>
            </a:r>
            <a:endParaRPr lang="en-US" sz="4400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5259350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I think it is … / I think it isn’t …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995915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880414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    Let’s make a rule to solve this  </a:t>
            </a:r>
            <a:br>
              <a:rPr lang="en-US" b="1" dirty="0" smtClean="0"/>
            </a:br>
            <a:r>
              <a:rPr lang="en-US" b="1" dirty="0"/>
              <a:t> </a:t>
            </a:r>
            <a:r>
              <a:rPr lang="en-US" b="1" dirty="0" smtClean="0"/>
              <a:t>   problem.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7900" y="2751452"/>
            <a:ext cx="8531407" cy="1815882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endParaRPr lang="en-US" sz="1200" i="1" u="sng" dirty="0" smtClean="0"/>
          </a:p>
          <a:p>
            <a:r>
              <a:rPr lang="en-US" sz="4400" i="1" u="sng" dirty="0" smtClean="0"/>
              <a:t>Problem</a:t>
            </a:r>
            <a:r>
              <a:rPr lang="en-US" sz="4400" i="1" dirty="0" smtClean="0"/>
              <a:t>:  </a:t>
            </a:r>
            <a:r>
              <a:rPr lang="en-US" sz="4400" dirty="0" smtClean="0"/>
              <a:t>People play video games for too long.</a:t>
            </a:r>
          </a:p>
          <a:p>
            <a:endParaRPr lang="en-US" sz="12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07900" y="4733415"/>
            <a:ext cx="85314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What can we do to solve this problem? Talk to your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partner and think of a rule for playing video games.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69455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xmlns:p14="http://schemas.microsoft.com/office/powerpoint/2010/main" spd="slow">
        <p:checker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9176" y="2082800"/>
            <a:ext cx="35834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A:  30 minutes</a:t>
            </a:r>
            <a:endParaRPr lang="en-US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09176" y="3098800"/>
            <a:ext cx="35834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B:  1 hour</a:t>
            </a:r>
            <a:endParaRPr lang="en-US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09176" y="4088900"/>
            <a:ext cx="61742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C:  90 minutes or less</a:t>
            </a:r>
            <a:endParaRPr lang="en-US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09176" y="5053600"/>
            <a:ext cx="61742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D</a:t>
            </a:r>
            <a:r>
              <a:rPr lang="en-US" sz="4400" b="1" dirty="0" smtClean="0"/>
              <a:t>:  90 minutes or more</a:t>
            </a:r>
            <a:endParaRPr lang="en-US" sz="44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762"/>
            <a:ext cx="8229600" cy="1143000"/>
          </a:xfrm>
        </p:spPr>
        <p:txBody>
          <a:bodyPr/>
          <a:lstStyle/>
          <a:p>
            <a:r>
              <a:rPr lang="en-US" b="1" dirty="0" smtClean="0"/>
              <a:t>Do you use headphones?</a:t>
            </a:r>
            <a:endParaRPr lang="en-US" b="1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7975" t="31603" r="38"/>
          <a:stretch/>
        </p:blipFill>
        <p:spPr>
          <a:xfrm>
            <a:off x="696603" y="1705373"/>
            <a:ext cx="7823727" cy="48035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65597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Do you use headphones every day?</a:t>
            </a:r>
            <a:endParaRPr lang="en-US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786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How long do you use headphones for every day?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589159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5" grpId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When you use headphones, how loud is the volume?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35849" t="51166" r="32076" b="-52"/>
          <a:stretch/>
        </p:blipFill>
        <p:spPr>
          <a:xfrm>
            <a:off x="-210549" y="1803400"/>
            <a:ext cx="4806609" cy="3581399"/>
          </a:xfrm>
        </p:spPr>
      </p:pic>
      <p:sp>
        <p:nvSpPr>
          <p:cNvPr id="7" name="TextBox 6"/>
          <p:cNvSpPr txBox="1"/>
          <p:nvPr/>
        </p:nvSpPr>
        <p:spPr>
          <a:xfrm>
            <a:off x="4596060" y="2413000"/>
            <a:ext cx="4090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1. Is it loud?</a:t>
            </a:r>
            <a:endParaRPr lang="en-US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596060" y="3454400"/>
            <a:ext cx="4090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2. Is it mid-level?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621460" y="4521200"/>
            <a:ext cx="4090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3. Is it quiet?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235485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xmlns:p14="http://schemas.microsoft.com/office/powerpoint/2010/main" spd="slow">
        <p:checker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If it’s loud, you should be careful. </a:t>
            </a:r>
            <a:endParaRPr lang="en-US" b="1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5178" b="-5178"/>
          <a:stretch>
            <a:fillRect/>
          </a:stretch>
        </p:blipFill>
        <p:spPr/>
      </p:pic>
      <p:sp>
        <p:nvSpPr>
          <p:cNvPr id="9" name="TextBox 8"/>
          <p:cNvSpPr txBox="1"/>
          <p:nvPr/>
        </p:nvSpPr>
        <p:spPr>
          <a:xfrm>
            <a:off x="4826000" y="1473200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1. You can damage     </a:t>
            </a:r>
          </a:p>
          <a:p>
            <a:r>
              <a:rPr lang="en-US" sz="3600" dirty="0" smtClean="0"/>
              <a:t>     your ears.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4826000" y="2870200"/>
            <a:ext cx="42672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2</a:t>
            </a:r>
            <a:r>
              <a:rPr lang="en-US" sz="3600" dirty="0" smtClean="0"/>
              <a:t>. If you damage your 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ears, you may lose 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your hearing.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26000" y="4775200"/>
            <a:ext cx="42672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3. If you lose your 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hearing, it will 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never come back.</a:t>
            </a:r>
          </a:p>
        </p:txBody>
      </p:sp>
      <p:sp>
        <p:nvSpPr>
          <p:cNvPr id="13" name="Isosceles Triangle 12"/>
          <p:cNvSpPr/>
          <p:nvPr/>
        </p:nvSpPr>
        <p:spPr>
          <a:xfrm rot="16200000">
            <a:off x="2115735" y="4334893"/>
            <a:ext cx="721534" cy="4038600"/>
          </a:xfrm>
          <a:prstGeom prst="triangle">
            <a:avLst/>
          </a:prstGeom>
          <a:solidFill>
            <a:srgbClr val="055D9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/>
          <p:cNvSpPr/>
          <p:nvPr/>
        </p:nvSpPr>
        <p:spPr>
          <a:xfrm rot="16200000">
            <a:off x="2081513" y="4409859"/>
            <a:ext cx="721534" cy="3891667"/>
          </a:xfrm>
          <a:prstGeom prst="triangl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521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Think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207185"/>
            <a:ext cx="822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How do you say these sentences in Japanese?</a:t>
            </a:r>
            <a:endParaRPr lang="en-US" sz="32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766977" y="1961674"/>
            <a:ext cx="7632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1. You can damage your ears.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68501" y="2843424"/>
            <a:ext cx="7632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2. You may lose your hearing.</a:t>
            </a:r>
            <a:endParaRPr lang="en-US" sz="2800" b="1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5430291" y="1876669"/>
            <a:ext cx="2968735" cy="671100"/>
          </a:xfrm>
          <a:prstGeom prst="wedgeRoundRectCallout">
            <a:avLst>
              <a:gd name="adj1" fmla="val -55196"/>
              <a:gd name="adj2" fmla="val 11190"/>
              <a:gd name="adj3" fmla="val 16667"/>
            </a:avLst>
          </a:prstGeom>
          <a:solidFill>
            <a:schemeClr val="bg1"/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 smtClean="0">
                <a:solidFill>
                  <a:srgbClr val="000000"/>
                </a:solidFill>
              </a:rPr>
              <a:t>耳に障害を与える恐れがあります。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5431815" y="2909320"/>
            <a:ext cx="2968735" cy="712232"/>
          </a:xfrm>
          <a:prstGeom prst="wedgeRoundRectCallout">
            <a:avLst>
              <a:gd name="adj1" fmla="val -55196"/>
              <a:gd name="adj2" fmla="val 11190"/>
              <a:gd name="adj3" fmla="val 16667"/>
            </a:avLst>
          </a:prstGeom>
          <a:solidFill>
            <a:schemeClr val="bg1"/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 smtClean="0">
                <a:solidFill>
                  <a:srgbClr val="000000"/>
                </a:solidFill>
              </a:rPr>
              <a:t>聴覚を失う可能性があります。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0025" y="3762899"/>
            <a:ext cx="76320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3.  If you damage your ears, you may lose your </a:t>
            </a:r>
          </a:p>
          <a:p>
            <a:r>
              <a:rPr lang="en-US" sz="2800" b="1" dirty="0" smtClean="0"/>
              <a:t>      hearing.</a:t>
            </a:r>
            <a:endParaRPr lang="en-US" sz="2800" b="1" dirty="0"/>
          </a:p>
        </p:txBody>
      </p:sp>
      <p:sp>
        <p:nvSpPr>
          <p:cNvPr id="13" name="Rounded Rectangular Callout 12"/>
          <p:cNvSpPr/>
          <p:nvPr/>
        </p:nvSpPr>
        <p:spPr>
          <a:xfrm>
            <a:off x="5430291" y="4285440"/>
            <a:ext cx="2968735" cy="712232"/>
          </a:xfrm>
          <a:prstGeom prst="wedgeRoundRectCallout">
            <a:avLst>
              <a:gd name="adj1" fmla="val -75525"/>
              <a:gd name="adj2" fmla="val -32949"/>
              <a:gd name="adj3" fmla="val 16667"/>
            </a:avLst>
          </a:prstGeom>
          <a:solidFill>
            <a:schemeClr val="bg1"/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 smtClean="0">
                <a:solidFill>
                  <a:srgbClr val="000000"/>
                </a:solidFill>
              </a:rPr>
              <a:t>耳に障害を与えたら、聴覚を失う可能性があります。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1549" y="4971599"/>
            <a:ext cx="76320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4. If you lose your hearing, it will never come </a:t>
            </a:r>
          </a:p>
          <a:p>
            <a:r>
              <a:rPr lang="en-US" sz="2800" b="1" dirty="0"/>
              <a:t> </a:t>
            </a:r>
            <a:r>
              <a:rPr lang="en-US" sz="2800" b="1" dirty="0" smtClean="0"/>
              <a:t>    back.</a:t>
            </a:r>
            <a:endParaRPr lang="en-US" sz="2800" b="1" dirty="0"/>
          </a:p>
        </p:txBody>
      </p:sp>
      <p:sp>
        <p:nvSpPr>
          <p:cNvPr id="15" name="Rounded Rectangular Callout 14"/>
          <p:cNvSpPr/>
          <p:nvPr/>
        </p:nvSpPr>
        <p:spPr>
          <a:xfrm>
            <a:off x="5431815" y="5506704"/>
            <a:ext cx="2968735" cy="712232"/>
          </a:xfrm>
          <a:prstGeom prst="wedgeRoundRectCallout">
            <a:avLst>
              <a:gd name="adj1" fmla="val -75525"/>
              <a:gd name="adj2" fmla="val -32949"/>
              <a:gd name="adj3" fmla="val 16667"/>
            </a:avLst>
          </a:prstGeom>
          <a:solidFill>
            <a:schemeClr val="bg1"/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 smtClean="0">
                <a:solidFill>
                  <a:srgbClr val="000000"/>
                </a:solidFill>
              </a:rPr>
              <a:t>聴覚を失った場合、</a:t>
            </a:r>
            <a:r>
              <a:rPr lang="ja-JP" altLang="ja-JP" dirty="0" smtClean="0">
                <a:solidFill>
                  <a:srgbClr val="000000"/>
                </a:solidFill>
              </a:rPr>
              <a:t>二度</a:t>
            </a:r>
            <a:r>
              <a:rPr lang="ja-JP" altLang="en-US" dirty="0" smtClean="0">
                <a:solidFill>
                  <a:srgbClr val="000000"/>
                </a:solidFill>
              </a:rPr>
              <a:t>と戻ってこないでしょう。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837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 animBg="1"/>
      <p:bldP spid="10" grpId="0" animBg="1"/>
      <p:bldP spid="12" grpId="0"/>
      <p:bldP spid="13" grpId="0" animBg="1"/>
      <p:bldP spid="14" grpId="0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Practice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91537" y="1317038"/>
            <a:ext cx="7657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If + </a:t>
            </a:r>
            <a:r>
              <a:rPr lang="ja-JP" altLang="en-US" sz="2800" dirty="0" smtClean="0"/>
              <a:t>条件</a:t>
            </a:r>
            <a:r>
              <a:rPr lang="en-US" altLang="ja-JP" sz="2800" dirty="0" smtClean="0"/>
              <a:t> + </a:t>
            </a:r>
            <a:r>
              <a:rPr lang="ja-JP" altLang="en-US" sz="2800" dirty="0" smtClean="0"/>
              <a:t>結果</a:t>
            </a:r>
            <a:endParaRPr lang="en-US" altLang="ja-JP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91537" y="2049696"/>
            <a:ext cx="76571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2800" dirty="0" smtClean="0"/>
              <a:t>If you study hard every day, you will _________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the test.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915361" y="2049696"/>
            <a:ext cx="10184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pass</a:t>
            </a:r>
            <a:endParaRPr lang="en-US" sz="2800" dirty="0">
              <a:ln>
                <a:solidFill>
                  <a:srgbClr val="000000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5634" y="3006896"/>
            <a:ext cx="76571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2.  If you don’t study hard, you may not _________ </a:t>
            </a:r>
          </a:p>
          <a:p>
            <a:r>
              <a:rPr lang="en-US" sz="2800" dirty="0" smtClean="0"/>
              <a:t>      the test. 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929458" y="3019471"/>
            <a:ext cx="10184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pass</a:t>
            </a:r>
            <a:endParaRPr lang="en-US" sz="2800" dirty="0">
              <a:ln>
                <a:solidFill>
                  <a:srgbClr val="000000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8207" y="4047377"/>
            <a:ext cx="76571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3.  If you play video games for too long, your eyes </a:t>
            </a:r>
          </a:p>
          <a:p>
            <a:r>
              <a:rPr lang="en-US" sz="2800" dirty="0" smtClean="0"/>
              <a:t>      will be _________.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2728412" y="4478264"/>
            <a:ext cx="1018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tired</a:t>
            </a:r>
            <a:endParaRPr lang="en-US" sz="2800" dirty="0">
              <a:ln>
                <a:solidFill>
                  <a:srgbClr val="000000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9731" y="5105177"/>
            <a:ext cx="76571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4.  If you use your smart phone too much, you may </a:t>
            </a:r>
          </a:p>
          <a:p>
            <a:r>
              <a:rPr lang="en-US" sz="2800" dirty="0" smtClean="0"/>
              <a:t>      be _________ in the morning.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2063542" y="5536064"/>
            <a:ext cx="1018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tired</a:t>
            </a:r>
            <a:endParaRPr lang="en-US" sz="2800" dirty="0">
              <a:ln>
                <a:solidFill>
                  <a:srgbClr val="000000"/>
                </a:solidFill>
              </a:ln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12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Try Again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91537" y="1317038"/>
            <a:ext cx="7657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If + </a:t>
            </a:r>
            <a:r>
              <a:rPr lang="ja-JP" altLang="en-US" sz="2800" dirty="0" smtClean="0"/>
              <a:t>条件</a:t>
            </a:r>
            <a:r>
              <a:rPr lang="en-US" altLang="ja-JP" sz="2800" dirty="0" smtClean="0"/>
              <a:t> + </a:t>
            </a:r>
            <a:r>
              <a:rPr lang="ja-JP" altLang="en-US" sz="2800" dirty="0" smtClean="0"/>
              <a:t>結果</a:t>
            </a:r>
            <a:endParaRPr lang="en-US" altLang="ja-JP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91536" y="2049696"/>
            <a:ext cx="7995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2800" dirty="0" smtClean="0"/>
              <a:t>If you eat too much, _____ will/may _________.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5634" y="2918871"/>
            <a:ext cx="7657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 startAt="2"/>
            </a:pPr>
            <a:r>
              <a:rPr lang="en-US" sz="2800" dirty="0" smtClean="0"/>
              <a:t>If </a:t>
            </a:r>
            <a:r>
              <a:rPr lang="en-US" sz="2800" dirty="0"/>
              <a:t>I</a:t>
            </a:r>
            <a:r>
              <a:rPr lang="en-US" sz="2800" dirty="0" smtClean="0"/>
              <a:t> </a:t>
            </a:r>
            <a:r>
              <a:rPr lang="en-US" sz="2800" dirty="0" smtClean="0"/>
              <a:t>don’t sleep for two days, _____ will/may __________.</a:t>
            </a:r>
          </a:p>
          <a:p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718207" y="4047377"/>
            <a:ext cx="76571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 startAt="3"/>
            </a:pPr>
            <a:r>
              <a:rPr lang="en-US" sz="2800" dirty="0" smtClean="0"/>
              <a:t>If </a:t>
            </a:r>
            <a:r>
              <a:rPr lang="en-US" sz="2800" dirty="0" smtClean="0"/>
              <a:t>they </a:t>
            </a:r>
            <a:r>
              <a:rPr lang="en-US" sz="2800" dirty="0" smtClean="0"/>
              <a:t>practice the piano every day for one hour, ______ will/may __________.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9731" y="5130327"/>
            <a:ext cx="76571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 startAt="4"/>
            </a:pPr>
            <a:r>
              <a:rPr lang="en-US" sz="2800" dirty="0" smtClean="0"/>
              <a:t>If </a:t>
            </a:r>
            <a:r>
              <a:rPr lang="en-US" sz="2800" dirty="0" smtClean="0"/>
              <a:t>we</a:t>
            </a:r>
            <a:r>
              <a:rPr lang="en-US" sz="2800" dirty="0" smtClean="0"/>
              <a:t> listen to headphones every day, </a:t>
            </a:r>
            <a:r>
              <a:rPr lang="en-US" sz="2800" dirty="0" smtClean="0"/>
              <a:t>______ will/may __________.</a:t>
            </a:r>
          </a:p>
        </p:txBody>
      </p:sp>
    </p:spTree>
    <p:extLst>
      <p:ext uri="{BB962C8B-B14F-4D97-AF65-F5344CB8AC3E}">
        <p14:creationId xmlns:p14="http://schemas.microsoft.com/office/powerpoint/2010/main" val="404031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read a news article.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4038" y="1480513"/>
            <a:ext cx="82627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 smtClean="0">
                <a:solidFill>
                  <a:srgbClr val="FF0000"/>
                </a:solidFill>
              </a:rPr>
              <a:t>New Rule about Headphone Use</a:t>
            </a:r>
            <a:endParaRPr lang="en-US" sz="4800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4038" y="2665865"/>
            <a:ext cx="826276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     Shocking news for young headphone users. </a:t>
            </a:r>
            <a:endParaRPr lang="en-US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438135" y="3296115"/>
            <a:ext cx="826276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                                  Half of them may have hearing problems in the future.</a:t>
            </a:r>
            <a:endParaRPr lang="en-US" sz="4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8924" b="-8924"/>
          <a:stretch>
            <a:fillRect/>
          </a:stretch>
        </p:blipFill>
        <p:spPr>
          <a:xfrm>
            <a:off x="471297" y="1248107"/>
            <a:ext cx="8229600" cy="4525963"/>
          </a:xfrm>
        </p:spPr>
      </p:pic>
      <p:sp>
        <p:nvSpPr>
          <p:cNvPr id="8" name="TextBox 7"/>
          <p:cNvSpPr txBox="1"/>
          <p:nvPr/>
        </p:nvSpPr>
        <p:spPr>
          <a:xfrm>
            <a:off x="829844" y="466091"/>
            <a:ext cx="74560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Opening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835931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xmlns:p14="http://schemas.microsoft.com/office/powerpoint/2010/main" spd="slow">
        <p:checker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Body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470" y="1494413"/>
            <a:ext cx="8229600" cy="5851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 smtClean="0"/>
              <a:t>     Many people have been having problems with their hearing since headphones became popular.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331470" y="2816779"/>
            <a:ext cx="8686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                                                      People listen to things on their smartphones every day.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332994" y="4151229"/>
            <a:ext cx="8686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                    They use headphones for many hours when they listen to music and play games.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359542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728</Words>
  <Application>Microsoft Macintosh PowerPoint</Application>
  <PresentationFormat>On-screen Show (4:3)</PresentationFormat>
  <Paragraphs>107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Headphone Usage</vt:lpstr>
      <vt:lpstr>Do you use headphones?</vt:lpstr>
      <vt:lpstr>When you use headphones, how loud is the volume?</vt:lpstr>
      <vt:lpstr>If it’s loud, you should be careful. </vt:lpstr>
      <vt:lpstr>Let’s Think</vt:lpstr>
      <vt:lpstr>Let’s Practice</vt:lpstr>
      <vt:lpstr>Let’s Try Again</vt:lpstr>
      <vt:lpstr>Let’s read a news article.</vt:lpstr>
      <vt:lpstr>Body</vt:lpstr>
      <vt:lpstr>Closing</vt:lpstr>
      <vt:lpstr>Which problem is this article about?</vt:lpstr>
      <vt:lpstr>The 60/60 Rule</vt:lpstr>
      <vt:lpstr>How about you?</vt:lpstr>
      <vt:lpstr>    Let’s make a rule to solve this       problem.</vt:lpstr>
    </vt:vector>
  </TitlesOfParts>
  <Company>BOXCAR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ELLIOT CARSON</dc:creator>
  <cp:lastModifiedBy>ELLIOT CARSON</cp:lastModifiedBy>
  <cp:revision>37</cp:revision>
  <dcterms:created xsi:type="dcterms:W3CDTF">2020-12-15T00:06:09Z</dcterms:created>
  <dcterms:modified xsi:type="dcterms:W3CDTF">2020-12-22T02:10:31Z</dcterms:modified>
</cp:coreProperties>
</file>