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62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8" d="100"/>
          <a:sy n="78" d="100"/>
        </p:scale>
        <p:origin x="-42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3200"/>
            </a:pPr>
            <a:r>
              <a:rPr lang="ja-JP" altLang="en-US" sz="3200" dirty="0" smtClean="0"/>
              <a:t>信濃川，中之口川下流の水害の回数</a:t>
            </a:r>
            <a:endParaRPr lang="ja-JP" altLang="en-US" sz="3200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6.825583409752968E-2"/>
          <c:y val="0.12525233938653285"/>
          <c:w val="0.91380830566848525"/>
          <c:h val="0.6236685507165872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水がいの回数</c:v>
                </c:pt>
              </c:strCache>
            </c:strRef>
          </c:tx>
          <c:invertIfNegative val="0"/>
          <c:cat>
            <c:strRef>
              <c:f>Sheet1!$A$2:$A$23</c:f>
              <c:strCache>
                <c:ptCount val="22"/>
                <c:pt idx="0">
                  <c:v>1868～1872</c:v>
                </c:pt>
                <c:pt idx="1">
                  <c:v>1873～1877</c:v>
                </c:pt>
                <c:pt idx="2">
                  <c:v>1878～1882</c:v>
                </c:pt>
                <c:pt idx="3">
                  <c:v>1883～1887</c:v>
                </c:pt>
                <c:pt idx="4">
                  <c:v>1888～1892</c:v>
                </c:pt>
                <c:pt idx="5">
                  <c:v>1893～1897</c:v>
                </c:pt>
                <c:pt idx="6">
                  <c:v>1898～1902</c:v>
                </c:pt>
                <c:pt idx="7">
                  <c:v>1903～1907</c:v>
                </c:pt>
                <c:pt idx="8">
                  <c:v>1908～1912</c:v>
                </c:pt>
                <c:pt idx="9">
                  <c:v>1913～1917</c:v>
                </c:pt>
                <c:pt idx="10">
                  <c:v>1918～1922</c:v>
                </c:pt>
                <c:pt idx="11">
                  <c:v>1923～1927</c:v>
                </c:pt>
                <c:pt idx="12">
                  <c:v>1928～1932</c:v>
                </c:pt>
                <c:pt idx="13">
                  <c:v>1933～1937</c:v>
                </c:pt>
                <c:pt idx="14">
                  <c:v>1938～1942</c:v>
                </c:pt>
                <c:pt idx="15">
                  <c:v>1943～1947</c:v>
                </c:pt>
                <c:pt idx="16">
                  <c:v>1948～1952</c:v>
                </c:pt>
                <c:pt idx="17">
                  <c:v>1953～1957</c:v>
                </c:pt>
                <c:pt idx="18">
                  <c:v>1958～1962</c:v>
                </c:pt>
                <c:pt idx="19">
                  <c:v>1962～1967</c:v>
                </c:pt>
                <c:pt idx="20">
                  <c:v>1968～1972</c:v>
                </c:pt>
                <c:pt idx="21">
                  <c:v>1973～1977</c:v>
                </c:pt>
              </c:strCache>
            </c:strRef>
          </c:cat>
          <c:val>
            <c:numRef>
              <c:f>Sheet1!$B$2:$B$23</c:f>
              <c:numCache>
                <c:formatCode>General</c:formatCode>
                <c:ptCount val="22"/>
                <c:pt idx="0">
                  <c:v>2</c:v>
                </c:pt>
                <c:pt idx="1">
                  <c:v>1</c:v>
                </c:pt>
                <c:pt idx="2">
                  <c:v>5</c:v>
                </c:pt>
                <c:pt idx="3">
                  <c:v>2</c:v>
                </c:pt>
                <c:pt idx="4">
                  <c:v>4</c:v>
                </c:pt>
                <c:pt idx="5">
                  <c:v>5</c:v>
                </c:pt>
                <c:pt idx="6">
                  <c:v>2</c:v>
                </c:pt>
                <c:pt idx="7">
                  <c:v>3</c:v>
                </c:pt>
                <c:pt idx="8">
                  <c:v>4</c:v>
                </c:pt>
                <c:pt idx="9">
                  <c:v>3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1</c:v>
                </c:pt>
                <c:pt idx="17">
                  <c:v>1</c:v>
                </c:pt>
                <c:pt idx="18">
                  <c:v>3</c:v>
                </c:pt>
                <c:pt idx="19">
                  <c:v>1</c:v>
                </c:pt>
                <c:pt idx="20">
                  <c:v>1</c:v>
                </c:pt>
                <c:pt idx="21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invertIfNegative val="0"/>
          <c:cat>
            <c:strRef>
              <c:f>Sheet1!$A$2:$A$23</c:f>
              <c:strCache>
                <c:ptCount val="22"/>
                <c:pt idx="0">
                  <c:v>1868～1872</c:v>
                </c:pt>
                <c:pt idx="1">
                  <c:v>1873～1877</c:v>
                </c:pt>
                <c:pt idx="2">
                  <c:v>1878～1882</c:v>
                </c:pt>
                <c:pt idx="3">
                  <c:v>1883～1887</c:v>
                </c:pt>
                <c:pt idx="4">
                  <c:v>1888～1892</c:v>
                </c:pt>
                <c:pt idx="5">
                  <c:v>1893～1897</c:v>
                </c:pt>
                <c:pt idx="6">
                  <c:v>1898～1902</c:v>
                </c:pt>
                <c:pt idx="7">
                  <c:v>1903～1907</c:v>
                </c:pt>
                <c:pt idx="8">
                  <c:v>1908～1912</c:v>
                </c:pt>
                <c:pt idx="9">
                  <c:v>1913～1917</c:v>
                </c:pt>
                <c:pt idx="10">
                  <c:v>1918～1922</c:v>
                </c:pt>
                <c:pt idx="11">
                  <c:v>1923～1927</c:v>
                </c:pt>
                <c:pt idx="12">
                  <c:v>1928～1932</c:v>
                </c:pt>
                <c:pt idx="13">
                  <c:v>1933～1937</c:v>
                </c:pt>
                <c:pt idx="14">
                  <c:v>1938～1942</c:v>
                </c:pt>
                <c:pt idx="15">
                  <c:v>1943～1947</c:v>
                </c:pt>
                <c:pt idx="16">
                  <c:v>1948～1952</c:v>
                </c:pt>
                <c:pt idx="17">
                  <c:v>1953～1957</c:v>
                </c:pt>
                <c:pt idx="18">
                  <c:v>1958～1962</c:v>
                </c:pt>
                <c:pt idx="19">
                  <c:v>1962～1967</c:v>
                </c:pt>
                <c:pt idx="20">
                  <c:v>1968～1972</c:v>
                </c:pt>
                <c:pt idx="21">
                  <c:v>1973～1977</c:v>
                </c:pt>
              </c:strCache>
            </c:strRef>
          </c:cat>
          <c:val>
            <c:numRef>
              <c:f>Sheet1!$C$2:$C$23</c:f>
              <c:numCache>
                <c:formatCode>General</c:formatCode>
                <c:ptCount val="22"/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invertIfNegative val="0"/>
          <c:cat>
            <c:strRef>
              <c:f>Sheet1!$A$2:$A$23</c:f>
              <c:strCache>
                <c:ptCount val="22"/>
                <c:pt idx="0">
                  <c:v>1868～1872</c:v>
                </c:pt>
                <c:pt idx="1">
                  <c:v>1873～1877</c:v>
                </c:pt>
                <c:pt idx="2">
                  <c:v>1878～1882</c:v>
                </c:pt>
                <c:pt idx="3">
                  <c:v>1883～1887</c:v>
                </c:pt>
                <c:pt idx="4">
                  <c:v>1888～1892</c:v>
                </c:pt>
                <c:pt idx="5">
                  <c:v>1893～1897</c:v>
                </c:pt>
                <c:pt idx="6">
                  <c:v>1898～1902</c:v>
                </c:pt>
                <c:pt idx="7">
                  <c:v>1903～1907</c:v>
                </c:pt>
                <c:pt idx="8">
                  <c:v>1908～1912</c:v>
                </c:pt>
                <c:pt idx="9">
                  <c:v>1913～1917</c:v>
                </c:pt>
                <c:pt idx="10">
                  <c:v>1918～1922</c:v>
                </c:pt>
                <c:pt idx="11">
                  <c:v>1923～1927</c:v>
                </c:pt>
                <c:pt idx="12">
                  <c:v>1928～1932</c:v>
                </c:pt>
                <c:pt idx="13">
                  <c:v>1933～1937</c:v>
                </c:pt>
                <c:pt idx="14">
                  <c:v>1938～1942</c:v>
                </c:pt>
                <c:pt idx="15">
                  <c:v>1943～1947</c:v>
                </c:pt>
                <c:pt idx="16">
                  <c:v>1948～1952</c:v>
                </c:pt>
                <c:pt idx="17">
                  <c:v>1953～1957</c:v>
                </c:pt>
                <c:pt idx="18">
                  <c:v>1958～1962</c:v>
                </c:pt>
                <c:pt idx="19">
                  <c:v>1962～1967</c:v>
                </c:pt>
                <c:pt idx="20">
                  <c:v>1968～1972</c:v>
                </c:pt>
                <c:pt idx="21">
                  <c:v>1973～1977</c:v>
                </c:pt>
              </c:strCache>
            </c:strRef>
          </c:cat>
          <c:val>
            <c:numRef>
              <c:f>Sheet1!$D$2:$D$23</c:f>
              <c:numCache>
                <c:formatCode>General</c:formatCode>
                <c:ptCount val="22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2315264"/>
        <c:axId val="72316800"/>
      </c:barChart>
      <c:catAx>
        <c:axId val="7231526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2000"/>
            </a:pPr>
            <a:endParaRPr lang="ja-JP"/>
          </a:p>
        </c:txPr>
        <c:crossAx val="72316800"/>
        <c:crosses val="autoZero"/>
        <c:auto val="1"/>
        <c:lblAlgn val="ctr"/>
        <c:lblOffset val="100"/>
        <c:noMultiLvlLbl val="0"/>
      </c:catAx>
      <c:valAx>
        <c:axId val="7231680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2800"/>
            </a:pPr>
            <a:endParaRPr lang="ja-JP"/>
          </a:p>
        </c:txPr>
        <c:crossAx val="723152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ja-JP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800"/>
            </a:pPr>
            <a:r>
              <a:rPr lang="ja-JP" altLang="en-US" sz="2800" dirty="0" smtClean="0"/>
              <a:t>信濃川，中之口川下流の水害の回数</a:t>
            </a:r>
            <a:endParaRPr lang="ja-JP" altLang="en-US" sz="2800" dirty="0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水がいの回数</c:v>
                </c:pt>
              </c:strCache>
            </c:strRef>
          </c:tx>
          <c:invertIfNegative val="0"/>
          <c:cat>
            <c:strRef>
              <c:f>Sheet1!$A$2:$A$23</c:f>
              <c:strCache>
                <c:ptCount val="22"/>
                <c:pt idx="0">
                  <c:v>1868～1872</c:v>
                </c:pt>
                <c:pt idx="1">
                  <c:v>1873～1877</c:v>
                </c:pt>
                <c:pt idx="2">
                  <c:v>1878～1882</c:v>
                </c:pt>
                <c:pt idx="3">
                  <c:v>1883～1887</c:v>
                </c:pt>
                <c:pt idx="4">
                  <c:v>1888～1892</c:v>
                </c:pt>
                <c:pt idx="5">
                  <c:v>1893～1897</c:v>
                </c:pt>
                <c:pt idx="6">
                  <c:v>1898～1902</c:v>
                </c:pt>
                <c:pt idx="7">
                  <c:v>1903～1907</c:v>
                </c:pt>
                <c:pt idx="8">
                  <c:v>1908～1912</c:v>
                </c:pt>
                <c:pt idx="9">
                  <c:v>1913～1917</c:v>
                </c:pt>
                <c:pt idx="10">
                  <c:v>1918～1922</c:v>
                </c:pt>
                <c:pt idx="11">
                  <c:v>1923～1927</c:v>
                </c:pt>
                <c:pt idx="12">
                  <c:v>1928～1932</c:v>
                </c:pt>
                <c:pt idx="13">
                  <c:v>1933～1937</c:v>
                </c:pt>
                <c:pt idx="14">
                  <c:v>1938～1942</c:v>
                </c:pt>
                <c:pt idx="15">
                  <c:v>1943～1947</c:v>
                </c:pt>
                <c:pt idx="16">
                  <c:v>1948～1952</c:v>
                </c:pt>
                <c:pt idx="17">
                  <c:v>1953～1957</c:v>
                </c:pt>
                <c:pt idx="18">
                  <c:v>1958～1962</c:v>
                </c:pt>
                <c:pt idx="19">
                  <c:v>1962～1967</c:v>
                </c:pt>
                <c:pt idx="20">
                  <c:v>1968～1972</c:v>
                </c:pt>
                <c:pt idx="21">
                  <c:v>1973～1977</c:v>
                </c:pt>
              </c:strCache>
            </c:strRef>
          </c:cat>
          <c:val>
            <c:numRef>
              <c:f>Sheet1!$B$2:$B$23</c:f>
              <c:numCache>
                <c:formatCode>General</c:formatCode>
                <c:ptCount val="22"/>
                <c:pt idx="0">
                  <c:v>2</c:v>
                </c:pt>
                <c:pt idx="1">
                  <c:v>1</c:v>
                </c:pt>
                <c:pt idx="2">
                  <c:v>5</c:v>
                </c:pt>
                <c:pt idx="3">
                  <c:v>2</c:v>
                </c:pt>
                <c:pt idx="4">
                  <c:v>4</c:v>
                </c:pt>
                <c:pt idx="5">
                  <c:v>5</c:v>
                </c:pt>
                <c:pt idx="6">
                  <c:v>2</c:v>
                </c:pt>
                <c:pt idx="7">
                  <c:v>3</c:v>
                </c:pt>
                <c:pt idx="8">
                  <c:v>4</c:v>
                </c:pt>
                <c:pt idx="9">
                  <c:v>3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1</c:v>
                </c:pt>
                <c:pt idx="17">
                  <c:v>1</c:v>
                </c:pt>
                <c:pt idx="18">
                  <c:v>3</c:v>
                </c:pt>
                <c:pt idx="19">
                  <c:v>1</c:v>
                </c:pt>
                <c:pt idx="20">
                  <c:v>1</c:v>
                </c:pt>
                <c:pt idx="21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invertIfNegative val="0"/>
          <c:cat>
            <c:strRef>
              <c:f>Sheet1!$A$2:$A$23</c:f>
              <c:strCache>
                <c:ptCount val="22"/>
                <c:pt idx="0">
                  <c:v>1868～1872</c:v>
                </c:pt>
                <c:pt idx="1">
                  <c:v>1873～1877</c:v>
                </c:pt>
                <c:pt idx="2">
                  <c:v>1878～1882</c:v>
                </c:pt>
                <c:pt idx="3">
                  <c:v>1883～1887</c:v>
                </c:pt>
                <c:pt idx="4">
                  <c:v>1888～1892</c:v>
                </c:pt>
                <c:pt idx="5">
                  <c:v>1893～1897</c:v>
                </c:pt>
                <c:pt idx="6">
                  <c:v>1898～1902</c:v>
                </c:pt>
                <c:pt idx="7">
                  <c:v>1903～1907</c:v>
                </c:pt>
                <c:pt idx="8">
                  <c:v>1908～1912</c:v>
                </c:pt>
                <c:pt idx="9">
                  <c:v>1913～1917</c:v>
                </c:pt>
                <c:pt idx="10">
                  <c:v>1918～1922</c:v>
                </c:pt>
                <c:pt idx="11">
                  <c:v>1923～1927</c:v>
                </c:pt>
                <c:pt idx="12">
                  <c:v>1928～1932</c:v>
                </c:pt>
                <c:pt idx="13">
                  <c:v>1933～1937</c:v>
                </c:pt>
                <c:pt idx="14">
                  <c:v>1938～1942</c:v>
                </c:pt>
                <c:pt idx="15">
                  <c:v>1943～1947</c:v>
                </c:pt>
                <c:pt idx="16">
                  <c:v>1948～1952</c:v>
                </c:pt>
                <c:pt idx="17">
                  <c:v>1953～1957</c:v>
                </c:pt>
                <c:pt idx="18">
                  <c:v>1958～1962</c:v>
                </c:pt>
                <c:pt idx="19">
                  <c:v>1962～1967</c:v>
                </c:pt>
                <c:pt idx="20">
                  <c:v>1968～1972</c:v>
                </c:pt>
                <c:pt idx="21">
                  <c:v>1973～1977</c:v>
                </c:pt>
              </c:strCache>
            </c:strRef>
          </c:cat>
          <c:val>
            <c:numRef>
              <c:f>Sheet1!$C$2:$C$23</c:f>
              <c:numCache>
                <c:formatCode>General</c:formatCode>
                <c:ptCount val="22"/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invertIfNegative val="0"/>
          <c:cat>
            <c:strRef>
              <c:f>Sheet1!$A$2:$A$23</c:f>
              <c:strCache>
                <c:ptCount val="22"/>
                <c:pt idx="0">
                  <c:v>1868～1872</c:v>
                </c:pt>
                <c:pt idx="1">
                  <c:v>1873～1877</c:v>
                </c:pt>
                <c:pt idx="2">
                  <c:v>1878～1882</c:v>
                </c:pt>
                <c:pt idx="3">
                  <c:v>1883～1887</c:v>
                </c:pt>
                <c:pt idx="4">
                  <c:v>1888～1892</c:v>
                </c:pt>
                <c:pt idx="5">
                  <c:v>1893～1897</c:v>
                </c:pt>
                <c:pt idx="6">
                  <c:v>1898～1902</c:v>
                </c:pt>
                <c:pt idx="7">
                  <c:v>1903～1907</c:v>
                </c:pt>
                <c:pt idx="8">
                  <c:v>1908～1912</c:v>
                </c:pt>
                <c:pt idx="9">
                  <c:v>1913～1917</c:v>
                </c:pt>
                <c:pt idx="10">
                  <c:v>1918～1922</c:v>
                </c:pt>
                <c:pt idx="11">
                  <c:v>1923～1927</c:v>
                </c:pt>
                <c:pt idx="12">
                  <c:v>1928～1932</c:v>
                </c:pt>
                <c:pt idx="13">
                  <c:v>1933～1937</c:v>
                </c:pt>
                <c:pt idx="14">
                  <c:v>1938～1942</c:v>
                </c:pt>
                <c:pt idx="15">
                  <c:v>1943～1947</c:v>
                </c:pt>
                <c:pt idx="16">
                  <c:v>1948～1952</c:v>
                </c:pt>
                <c:pt idx="17">
                  <c:v>1953～1957</c:v>
                </c:pt>
                <c:pt idx="18">
                  <c:v>1958～1962</c:v>
                </c:pt>
                <c:pt idx="19">
                  <c:v>1962～1967</c:v>
                </c:pt>
                <c:pt idx="20">
                  <c:v>1968～1972</c:v>
                </c:pt>
                <c:pt idx="21">
                  <c:v>1973～1977</c:v>
                </c:pt>
              </c:strCache>
            </c:strRef>
          </c:cat>
          <c:val>
            <c:numRef>
              <c:f>Sheet1!$D$2:$D$23</c:f>
              <c:numCache>
                <c:formatCode>General</c:formatCode>
                <c:ptCount val="22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5299200"/>
        <c:axId val="25305088"/>
      </c:barChart>
      <c:catAx>
        <c:axId val="252992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2000"/>
            </a:pPr>
            <a:endParaRPr lang="ja-JP"/>
          </a:p>
        </c:txPr>
        <c:crossAx val="25305088"/>
        <c:crosses val="autoZero"/>
        <c:auto val="1"/>
        <c:lblAlgn val="ctr"/>
        <c:lblOffset val="100"/>
        <c:noMultiLvlLbl val="0"/>
      </c:catAx>
      <c:valAx>
        <c:axId val="2530508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2800"/>
            </a:pPr>
            <a:endParaRPr lang="ja-JP"/>
          </a:p>
        </c:txPr>
        <c:crossAx val="252992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ja-JP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800"/>
            </a:pPr>
            <a:r>
              <a:rPr lang="ja-JP" altLang="en-US" sz="2800" dirty="0" smtClean="0"/>
              <a:t>信濃川，中之口川下流の水害の回数</a:t>
            </a:r>
            <a:endParaRPr lang="ja-JP" altLang="en-US" sz="2800" dirty="0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水がいの回数</c:v>
                </c:pt>
              </c:strCache>
            </c:strRef>
          </c:tx>
          <c:invertIfNegative val="0"/>
          <c:cat>
            <c:strRef>
              <c:f>Sheet1!$A$2:$A$23</c:f>
              <c:strCache>
                <c:ptCount val="22"/>
                <c:pt idx="0">
                  <c:v>1868～1872</c:v>
                </c:pt>
                <c:pt idx="1">
                  <c:v>1873～1877</c:v>
                </c:pt>
                <c:pt idx="2">
                  <c:v>1878～1882</c:v>
                </c:pt>
                <c:pt idx="3">
                  <c:v>1883～1887</c:v>
                </c:pt>
                <c:pt idx="4">
                  <c:v>1888～1892</c:v>
                </c:pt>
                <c:pt idx="5">
                  <c:v>1893～1897</c:v>
                </c:pt>
                <c:pt idx="6">
                  <c:v>1898～1902</c:v>
                </c:pt>
                <c:pt idx="7">
                  <c:v>1903～1907</c:v>
                </c:pt>
                <c:pt idx="8">
                  <c:v>1908～1912</c:v>
                </c:pt>
                <c:pt idx="9">
                  <c:v>1913～1917</c:v>
                </c:pt>
                <c:pt idx="10">
                  <c:v>1918～1922</c:v>
                </c:pt>
                <c:pt idx="11">
                  <c:v>1923～1927</c:v>
                </c:pt>
                <c:pt idx="12">
                  <c:v>1928～1932</c:v>
                </c:pt>
                <c:pt idx="13">
                  <c:v>1933～1937</c:v>
                </c:pt>
                <c:pt idx="14">
                  <c:v>1938～1942</c:v>
                </c:pt>
                <c:pt idx="15">
                  <c:v>1943～1947</c:v>
                </c:pt>
                <c:pt idx="16">
                  <c:v>1948～1952</c:v>
                </c:pt>
                <c:pt idx="17">
                  <c:v>1953～1957</c:v>
                </c:pt>
                <c:pt idx="18">
                  <c:v>1958～1962</c:v>
                </c:pt>
                <c:pt idx="19">
                  <c:v>1962～1967</c:v>
                </c:pt>
                <c:pt idx="20">
                  <c:v>1968～1972</c:v>
                </c:pt>
                <c:pt idx="21">
                  <c:v>1973～1977</c:v>
                </c:pt>
              </c:strCache>
            </c:strRef>
          </c:cat>
          <c:val>
            <c:numRef>
              <c:f>Sheet1!$B$2:$B$23</c:f>
              <c:numCache>
                <c:formatCode>General</c:formatCode>
                <c:ptCount val="22"/>
                <c:pt idx="0">
                  <c:v>2</c:v>
                </c:pt>
                <c:pt idx="1">
                  <c:v>1</c:v>
                </c:pt>
                <c:pt idx="2">
                  <c:v>5</c:v>
                </c:pt>
                <c:pt idx="3">
                  <c:v>2</c:v>
                </c:pt>
                <c:pt idx="4">
                  <c:v>4</c:v>
                </c:pt>
                <c:pt idx="5">
                  <c:v>5</c:v>
                </c:pt>
                <c:pt idx="6">
                  <c:v>2</c:v>
                </c:pt>
                <c:pt idx="7">
                  <c:v>3</c:v>
                </c:pt>
                <c:pt idx="8">
                  <c:v>4</c:v>
                </c:pt>
                <c:pt idx="9">
                  <c:v>3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1</c:v>
                </c:pt>
                <c:pt idx="17">
                  <c:v>1</c:v>
                </c:pt>
                <c:pt idx="18">
                  <c:v>3</c:v>
                </c:pt>
                <c:pt idx="19">
                  <c:v>1</c:v>
                </c:pt>
                <c:pt idx="20">
                  <c:v>1</c:v>
                </c:pt>
                <c:pt idx="21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invertIfNegative val="0"/>
          <c:cat>
            <c:strRef>
              <c:f>Sheet1!$A$2:$A$23</c:f>
              <c:strCache>
                <c:ptCount val="22"/>
                <c:pt idx="0">
                  <c:v>1868～1872</c:v>
                </c:pt>
                <c:pt idx="1">
                  <c:v>1873～1877</c:v>
                </c:pt>
                <c:pt idx="2">
                  <c:v>1878～1882</c:v>
                </c:pt>
                <c:pt idx="3">
                  <c:v>1883～1887</c:v>
                </c:pt>
                <c:pt idx="4">
                  <c:v>1888～1892</c:v>
                </c:pt>
                <c:pt idx="5">
                  <c:v>1893～1897</c:v>
                </c:pt>
                <c:pt idx="6">
                  <c:v>1898～1902</c:v>
                </c:pt>
                <c:pt idx="7">
                  <c:v>1903～1907</c:v>
                </c:pt>
                <c:pt idx="8">
                  <c:v>1908～1912</c:v>
                </c:pt>
                <c:pt idx="9">
                  <c:v>1913～1917</c:v>
                </c:pt>
                <c:pt idx="10">
                  <c:v>1918～1922</c:v>
                </c:pt>
                <c:pt idx="11">
                  <c:v>1923～1927</c:v>
                </c:pt>
                <c:pt idx="12">
                  <c:v>1928～1932</c:v>
                </c:pt>
                <c:pt idx="13">
                  <c:v>1933～1937</c:v>
                </c:pt>
                <c:pt idx="14">
                  <c:v>1938～1942</c:v>
                </c:pt>
                <c:pt idx="15">
                  <c:v>1943～1947</c:v>
                </c:pt>
                <c:pt idx="16">
                  <c:v>1948～1952</c:v>
                </c:pt>
                <c:pt idx="17">
                  <c:v>1953～1957</c:v>
                </c:pt>
                <c:pt idx="18">
                  <c:v>1958～1962</c:v>
                </c:pt>
                <c:pt idx="19">
                  <c:v>1962～1967</c:v>
                </c:pt>
                <c:pt idx="20">
                  <c:v>1968～1972</c:v>
                </c:pt>
                <c:pt idx="21">
                  <c:v>1973～1977</c:v>
                </c:pt>
              </c:strCache>
            </c:strRef>
          </c:cat>
          <c:val>
            <c:numRef>
              <c:f>Sheet1!$C$2:$C$23</c:f>
              <c:numCache>
                <c:formatCode>General</c:formatCode>
                <c:ptCount val="22"/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invertIfNegative val="0"/>
          <c:cat>
            <c:strRef>
              <c:f>Sheet1!$A$2:$A$23</c:f>
              <c:strCache>
                <c:ptCount val="22"/>
                <c:pt idx="0">
                  <c:v>1868～1872</c:v>
                </c:pt>
                <c:pt idx="1">
                  <c:v>1873～1877</c:v>
                </c:pt>
                <c:pt idx="2">
                  <c:v>1878～1882</c:v>
                </c:pt>
                <c:pt idx="3">
                  <c:v>1883～1887</c:v>
                </c:pt>
                <c:pt idx="4">
                  <c:v>1888～1892</c:v>
                </c:pt>
                <c:pt idx="5">
                  <c:v>1893～1897</c:v>
                </c:pt>
                <c:pt idx="6">
                  <c:v>1898～1902</c:v>
                </c:pt>
                <c:pt idx="7">
                  <c:v>1903～1907</c:v>
                </c:pt>
                <c:pt idx="8">
                  <c:v>1908～1912</c:v>
                </c:pt>
                <c:pt idx="9">
                  <c:v>1913～1917</c:v>
                </c:pt>
                <c:pt idx="10">
                  <c:v>1918～1922</c:v>
                </c:pt>
                <c:pt idx="11">
                  <c:v>1923～1927</c:v>
                </c:pt>
                <c:pt idx="12">
                  <c:v>1928～1932</c:v>
                </c:pt>
                <c:pt idx="13">
                  <c:v>1933～1937</c:v>
                </c:pt>
                <c:pt idx="14">
                  <c:v>1938～1942</c:v>
                </c:pt>
                <c:pt idx="15">
                  <c:v>1943～1947</c:v>
                </c:pt>
                <c:pt idx="16">
                  <c:v>1948～1952</c:v>
                </c:pt>
                <c:pt idx="17">
                  <c:v>1953～1957</c:v>
                </c:pt>
                <c:pt idx="18">
                  <c:v>1958～1962</c:v>
                </c:pt>
                <c:pt idx="19">
                  <c:v>1962～1967</c:v>
                </c:pt>
                <c:pt idx="20">
                  <c:v>1968～1972</c:v>
                </c:pt>
                <c:pt idx="21">
                  <c:v>1973～1977</c:v>
                </c:pt>
              </c:strCache>
            </c:strRef>
          </c:cat>
          <c:val>
            <c:numRef>
              <c:f>Sheet1!$D$2:$D$23</c:f>
              <c:numCache>
                <c:formatCode>General</c:formatCode>
                <c:ptCount val="22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7944704"/>
        <c:axId val="57954688"/>
      </c:barChart>
      <c:catAx>
        <c:axId val="5794470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2000"/>
            </a:pPr>
            <a:endParaRPr lang="ja-JP"/>
          </a:p>
        </c:txPr>
        <c:crossAx val="57954688"/>
        <c:crosses val="autoZero"/>
        <c:auto val="1"/>
        <c:lblAlgn val="ctr"/>
        <c:lblOffset val="100"/>
        <c:noMultiLvlLbl val="0"/>
      </c:catAx>
      <c:valAx>
        <c:axId val="5795468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2800"/>
            </a:pPr>
            <a:endParaRPr lang="ja-JP"/>
          </a:p>
        </c:txPr>
        <c:crossAx val="579447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ja-JP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0.25424</cdr:x>
      <cdr:y>0.07955</cdr:y>
    </cdr:from>
    <cdr:to>
      <cdr:x>0.36441</cdr:x>
      <cdr:y>0.14773</cdr:y>
    </cdr:to>
    <cdr:sp macro="" textlink="">
      <cdr:nvSpPr>
        <cdr:cNvPr id="2" name="テキスト ボックス 1"/>
        <cdr:cNvSpPr txBox="1"/>
      </cdr:nvSpPr>
      <cdr:spPr>
        <a:xfrm xmlns:a="http://schemas.openxmlformats.org/drawingml/2006/main">
          <a:off x="2160240" y="504056"/>
          <a:ext cx="936108" cy="432036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ja-JP" altLang="en-US" sz="2400" dirty="0" smtClean="0"/>
            <a:t>３１回</a:t>
          </a:r>
          <a:endParaRPr lang="ja-JP" altLang="en-US" sz="24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0.25424</cdr:x>
      <cdr:y>0.07955</cdr:y>
    </cdr:from>
    <cdr:to>
      <cdr:x>0.36441</cdr:x>
      <cdr:y>0.14773</cdr:y>
    </cdr:to>
    <cdr:sp macro="" textlink="">
      <cdr:nvSpPr>
        <cdr:cNvPr id="2" name="テキスト ボックス 1"/>
        <cdr:cNvSpPr txBox="1"/>
      </cdr:nvSpPr>
      <cdr:spPr>
        <a:xfrm xmlns:a="http://schemas.openxmlformats.org/drawingml/2006/main">
          <a:off x="2160240" y="504056"/>
          <a:ext cx="936108" cy="432036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ja-JP" altLang="en-US" sz="2400" dirty="0" smtClean="0"/>
            <a:t>３１回</a:t>
          </a:r>
          <a:endParaRPr lang="ja-JP" altLang="en-US" sz="2400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4C9F2-9347-420D-97FB-65D756FD5E6A}" type="datetimeFigureOut">
              <a:rPr kumimoji="1" lang="ja-JP" altLang="en-US" smtClean="0"/>
              <a:t>2017/3/10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7E566-AE2A-43E5-8768-ABFA595FD81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36017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4C9F2-9347-420D-97FB-65D756FD5E6A}" type="datetimeFigureOut">
              <a:rPr kumimoji="1" lang="ja-JP" altLang="en-US" smtClean="0"/>
              <a:t>2017/3/10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7E566-AE2A-43E5-8768-ABFA595FD81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2016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4C9F2-9347-420D-97FB-65D756FD5E6A}" type="datetimeFigureOut">
              <a:rPr kumimoji="1" lang="ja-JP" altLang="en-US" smtClean="0"/>
              <a:t>2017/3/10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7E566-AE2A-43E5-8768-ABFA595FD81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14397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4C9F2-9347-420D-97FB-65D756FD5E6A}" type="datetimeFigureOut">
              <a:rPr kumimoji="1" lang="ja-JP" altLang="en-US" smtClean="0"/>
              <a:t>2017/3/10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7E566-AE2A-43E5-8768-ABFA595FD81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7026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4C9F2-9347-420D-97FB-65D756FD5E6A}" type="datetimeFigureOut">
              <a:rPr kumimoji="1" lang="ja-JP" altLang="en-US" smtClean="0"/>
              <a:t>2017/3/10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7E566-AE2A-43E5-8768-ABFA595FD81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17055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4C9F2-9347-420D-97FB-65D756FD5E6A}" type="datetimeFigureOut">
              <a:rPr kumimoji="1" lang="ja-JP" altLang="en-US" smtClean="0"/>
              <a:t>2017/3/10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7E566-AE2A-43E5-8768-ABFA595FD81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9696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4C9F2-9347-420D-97FB-65D756FD5E6A}" type="datetimeFigureOut">
              <a:rPr kumimoji="1" lang="ja-JP" altLang="en-US" smtClean="0"/>
              <a:t>2017/3/10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7E566-AE2A-43E5-8768-ABFA595FD81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279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4C9F2-9347-420D-97FB-65D756FD5E6A}" type="datetimeFigureOut">
              <a:rPr kumimoji="1" lang="ja-JP" altLang="en-US" smtClean="0"/>
              <a:t>2017/3/10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7E566-AE2A-43E5-8768-ABFA595FD81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3297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4C9F2-9347-420D-97FB-65D756FD5E6A}" type="datetimeFigureOut">
              <a:rPr kumimoji="1" lang="ja-JP" altLang="en-US" smtClean="0"/>
              <a:t>2017/3/10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7E566-AE2A-43E5-8768-ABFA595FD81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4610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4C9F2-9347-420D-97FB-65D756FD5E6A}" type="datetimeFigureOut">
              <a:rPr kumimoji="1" lang="ja-JP" altLang="en-US" smtClean="0"/>
              <a:t>2017/3/10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7E566-AE2A-43E5-8768-ABFA595FD81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6887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4C9F2-9347-420D-97FB-65D756FD5E6A}" type="datetimeFigureOut">
              <a:rPr kumimoji="1" lang="ja-JP" altLang="en-US" smtClean="0"/>
              <a:t>2017/3/10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7E566-AE2A-43E5-8768-ABFA595FD81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090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14C9F2-9347-420D-97FB-65D756FD5E6A}" type="datetimeFigureOut">
              <a:rPr kumimoji="1" lang="ja-JP" altLang="en-US" smtClean="0"/>
              <a:t>2017/3/10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07E566-AE2A-43E5-8768-ABFA595FD81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0431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グラフ 1"/>
          <p:cNvGraphicFramePr/>
          <p:nvPr>
            <p:extLst/>
          </p:nvPr>
        </p:nvGraphicFramePr>
        <p:xfrm>
          <a:off x="1775520" y="260648"/>
          <a:ext cx="8496944" cy="63367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テキスト ボックス 2"/>
          <p:cNvSpPr txBox="1"/>
          <p:nvPr/>
        </p:nvSpPr>
        <p:spPr>
          <a:xfrm>
            <a:off x="1991544" y="548680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000" dirty="0"/>
              <a:t>回</a:t>
            </a:r>
          </a:p>
        </p:txBody>
      </p:sp>
      <p:sp>
        <p:nvSpPr>
          <p:cNvPr id="4" name="左右矢印 3"/>
          <p:cNvSpPr/>
          <p:nvPr/>
        </p:nvSpPr>
        <p:spPr>
          <a:xfrm>
            <a:off x="2423592" y="1196752"/>
            <a:ext cx="3744416" cy="21602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5" name="左右矢印 4"/>
          <p:cNvSpPr/>
          <p:nvPr/>
        </p:nvSpPr>
        <p:spPr>
          <a:xfrm>
            <a:off x="6312024" y="1196752"/>
            <a:ext cx="3744416" cy="21602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7" name="上カーブ矢印 6"/>
          <p:cNvSpPr/>
          <p:nvPr/>
        </p:nvSpPr>
        <p:spPr>
          <a:xfrm>
            <a:off x="4439816" y="1196752"/>
            <a:ext cx="3744416" cy="720080"/>
          </a:xfrm>
          <a:prstGeom prst="curvedUp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chemeClr val="tx1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2279576" y="1484784"/>
            <a:ext cx="3888432" cy="352839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6240016" y="1484784"/>
            <a:ext cx="3888432" cy="352839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10" name="テキスト ボックス 1"/>
          <p:cNvSpPr txBox="1"/>
          <p:nvPr/>
        </p:nvSpPr>
        <p:spPr>
          <a:xfrm>
            <a:off x="4079776" y="836712"/>
            <a:ext cx="936108" cy="43203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400" dirty="0"/>
              <a:t>３１回</a:t>
            </a:r>
          </a:p>
        </p:txBody>
      </p:sp>
      <p:sp>
        <p:nvSpPr>
          <p:cNvPr id="11" name="テキスト ボックス 1"/>
          <p:cNvSpPr txBox="1"/>
          <p:nvPr/>
        </p:nvSpPr>
        <p:spPr>
          <a:xfrm>
            <a:off x="7608168" y="836712"/>
            <a:ext cx="936104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2400" dirty="0"/>
              <a:t>７回</a:t>
            </a:r>
          </a:p>
        </p:txBody>
      </p:sp>
      <p:sp>
        <p:nvSpPr>
          <p:cNvPr id="12" name="テキスト ボックス 1"/>
          <p:cNvSpPr txBox="1"/>
          <p:nvPr/>
        </p:nvSpPr>
        <p:spPr>
          <a:xfrm>
            <a:off x="5447928" y="1916832"/>
            <a:ext cx="1512168" cy="57606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3200" dirty="0"/>
              <a:t>4</a:t>
            </a:r>
            <a:r>
              <a:rPr lang="ja-JP" altLang="en-US" sz="3200" dirty="0"/>
              <a:t>分の</a:t>
            </a:r>
            <a:r>
              <a:rPr lang="en-US" altLang="ja-JP" sz="3200" dirty="0"/>
              <a:t>1</a:t>
            </a:r>
            <a:endParaRPr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704094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9408" y="49506"/>
            <a:ext cx="8165534" cy="6808494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9362" y="862556"/>
            <a:ext cx="1615580" cy="646232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9604" y="289482"/>
            <a:ext cx="823031" cy="573074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34694" y="5236434"/>
            <a:ext cx="420660" cy="676715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55354" y="1609329"/>
            <a:ext cx="701101" cy="347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6400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三条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63552" y="0"/>
            <a:ext cx="8280920" cy="6887602"/>
          </a:xfrm>
          <a:prstGeom prst="rect">
            <a:avLst/>
          </a:prstGeom>
        </p:spPr>
      </p:pic>
      <p:sp>
        <p:nvSpPr>
          <p:cNvPr id="3" name="右矢印 2"/>
          <p:cNvSpPr/>
          <p:nvPr/>
        </p:nvSpPr>
        <p:spPr>
          <a:xfrm rot="14688581">
            <a:off x="4554533" y="4904909"/>
            <a:ext cx="693906" cy="2165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4" name="右矢印 3"/>
          <p:cNvSpPr/>
          <p:nvPr/>
        </p:nvSpPr>
        <p:spPr>
          <a:xfrm rot="20606311">
            <a:off x="6472508" y="1291158"/>
            <a:ext cx="693906" cy="2165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5" name="右矢印 4"/>
          <p:cNvSpPr/>
          <p:nvPr/>
        </p:nvSpPr>
        <p:spPr>
          <a:xfrm rot="19886290" flipV="1">
            <a:off x="8206541" y="189358"/>
            <a:ext cx="872391" cy="31537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8544272" y="548681"/>
            <a:ext cx="1512168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ja-JP" altLang="en-US" sz="2400" dirty="0"/>
              <a:t>新潟市へ</a:t>
            </a:r>
          </a:p>
        </p:txBody>
      </p:sp>
    </p:spTree>
    <p:extLst>
      <p:ext uri="{BB962C8B-B14F-4D97-AF65-F5344CB8AC3E}">
        <p14:creationId xmlns:p14="http://schemas.microsoft.com/office/powerpoint/2010/main" val="606638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77147"/>
            <a:ext cx="6004340" cy="5005110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7828" y="877147"/>
            <a:ext cx="5999525" cy="4992241"/>
          </a:xfrm>
          <a:prstGeom prst="rect">
            <a:avLst/>
          </a:prstGeom>
        </p:spPr>
      </p:pic>
      <p:sp>
        <p:nvSpPr>
          <p:cNvPr id="4" name="正方形/長方形 3"/>
          <p:cNvSpPr/>
          <p:nvPr/>
        </p:nvSpPr>
        <p:spPr>
          <a:xfrm>
            <a:off x="6433405" y="152400"/>
            <a:ext cx="569579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4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洪水が少なくなったころ</a:t>
            </a:r>
            <a:endParaRPr lang="ja-JP" altLang="en-US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63488" y="170688"/>
            <a:ext cx="533511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4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洪水が多かったころ</a:t>
            </a:r>
            <a:endParaRPr lang="ja-JP" altLang="en-US" sz="4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円/楕円 6"/>
          <p:cNvSpPr/>
          <p:nvPr/>
        </p:nvSpPr>
        <p:spPr>
          <a:xfrm rot="1860157">
            <a:off x="6380420" y="1134526"/>
            <a:ext cx="2664392" cy="124291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834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グラフ 1"/>
          <p:cNvGraphicFramePr/>
          <p:nvPr>
            <p:extLst/>
          </p:nvPr>
        </p:nvGraphicFramePr>
        <p:xfrm>
          <a:off x="1775520" y="260648"/>
          <a:ext cx="8496944" cy="63367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テキスト ボックス 2"/>
          <p:cNvSpPr txBox="1"/>
          <p:nvPr/>
        </p:nvSpPr>
        <p:spPr>
          <a:xfrm>
            <a:off x="1991544" y="548680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000" dirty="0"/>
              <a:t>回</a:t>
            </a:r>
          </a:p>
        </p:txBody>
      </p:sp>
      <p:sp>
        <p:nvSpPr>
          <p:cNvPr id="4" name="左右矢印 3"/>
          <p:cNvSpPr/>
          <p:nvPr/>
        </p:nvSpPr>
        <p:spPr>
          <a:xfrm>
            <a:off x="2423592" y="1196752"/>
            <a:ext cx="3744416" cy="21602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5" name="左右矢印 4"/>
          <p:cNvSpPr/>
          <p:nvPr/>
        </p:nvSpPr>
        <p:spPr>
          <a:xfrm>
            <a:off x="6312024" y="1196752"/>
            <a:ext cx="3744416" cy="21602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6" name="テキスト ボックス 1"/>
          <p:cNvSpPr txBox="1"/>
          <p:nvPr/>
        </p:nvSpPr>
        <p:spPr>
          <a:xfrm>
            <a:off x="7680176" y="764704"/>
            <a:ext cx="936104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400" dirty="0"/>
              <a:t>７回</a:t>
            </a:r>
          </a:p>
        </p:txBody>
      </p:sp>
      <p:sp>
        <p:nvSpPr>
          <p:cNvPr id="7" name="角丸四角形 6"/>
          <p:cNvSpPr/>
          <p:nvPr/>
        </p:nvSpPr>
        <p:spPr>
          <a:xfrm>
            <a:off x="5879976" y="1556792"/>
            <a:ext cx="432048" cy="352839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ja-JP" altLang="en-US" sz="2600" b="1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5807968" y="1628800"/>
            <a:ext cx="553998" cy="33843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ja-JP" altLang="en-US" sz="2400" b="1" dirty="0"/>
              <a:t>おおこうづ分水ができる</a:t>
            </a:r>
          </a:p>
        </p:txBody>
      </p:sp>
    </p:spTree>
    <p:extLst>
      <p:ext uri="{BB962C8B-B14F-4D97-AF65-F5344CB8AC3E}">
        <p14:creationId xmlns:p14="http://schemas.microsoft.com/office/powerpoint/2010/main" val="2726137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 animBg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阿賀野川新.JPG"/>
          <p:cNvPicPr>
            <a:picLocks noChangeAspect="1"/>
          </p:cNvPicPr>
          <p:nvPr/>
        </p:nvPicPr>
        <p:blipFill>
          <a:blip r:embed="rId2" cstate="print"/>
          <a:srcRect l="23225" t="10101" r="43700" b="11616"/>
          <a:stretch>
            <a:fillRect/>
          </a:stretch>
        </p:blipFill>
        <p:spPr>
          <a:xfrm>
            <a:off x="6960096" y="1169368"/>
            <a:ext cx="3179430" cy="5644008"/>
          </a:xfrm>
          <a:prstGeom prst="rect">
            <a:avLst/>
          </a:prstGeom>
        </p:spPr>
      </p:pic>
      <p:pic>
        <p:nvPicPr>
          <p:cNvPr id="3" name="図 2" descr="阿賀野川古.JPG"/>
          <p:cNvPicPr>
            <a:picLocks noChangeAspect="1"/>
          </p:cNvPicPr>
          <p:nvPr/>
        </p:nvPicPr>
        <p:blipFill>
          <a:blip r:embed="rId3" cstate="print"/>
          <a:srcRect l="27950" t="12581" r="40550" b="8421"/>
          <a:stretch>
            <a:fillRect/>
          </a:stretch>
        </p:blipFill>
        <p:spPr>
          <a:xfrm>
            <a:off x="2423592" y="1052736"/>
            <a:ext cx="3024336" cy="5688632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/>
        </p:nvSpPr>
        <p:spPr>
          <a:xfrm>
            <a:off x="1703512" y="838454"/>
            <a:ext cx="3744416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ja-JP" altLang="en-US" sz="3600" dirty="0"/>
              <a:t>明治</a:t>
            </a:r>
            <a:r>
              <a:rPr lang="en-US" altLang="ja-JP" sz="3600" dirty="0"/>
              <a:t>44</a:t>
            </a:r>
            <a:r>
              <a:rPr lang="ja-JP" altLang="en-US" sz="3600" dirty="0"/>
              <a:t>（１９３０）年</a:t>
            </a: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6816080" y="838454"/>
            <a:ext cx="3456384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ja-JP" altLang="en-US" sz="3600" dirty="0"/>
              <a:t>大正（１９３８）年</a:t>
            </a: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5087888" y="0"/>
            <a:ext cx="2232248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ja-JP" altLang="en-US" sz="4000" dirty="0"/>
              <a:t>阿賀野川</a:t>
            </a:r>
          </a:p>
        </p:txBody>
      </p:sp>
    </p:spTree>
    <p:extLst>
      <p:ext uri="{BB962C8B-B14F-4D97-AF65-F5344CB8AC3E}">
        <p14:creationId xmlns:p14="http://schemas.microsoft.com/office/powerpoint/2010/main" val="1471028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グラフ 1"/>
          <p:cNvGraphicFramePr/>
          <p:nvPr>
            <p:extLst/>
          </p:nvPr>
        </p:nvGraphicFramePr>
        <p:xfrm>
          <a:off x="1775520" y="260648"/>
          <a:ext cx="8496944" cy="63367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テキスト ボックス 2"/>
          <p:cNvSpPr txBox="1"/>
          <p:nvPr/>
        </p:nvSpPr>
        <p:spPr>
          <a:xfrm>
            <a:off x="1991544" y="548680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000" dirty="0"/>
              <a:t>回</a:t>
            </a:r>
          </a:p>
        </p:txBody>
      </p:sp>
      <p:sp>
        <p:nvSpPr>
          <p:cNvPr id="4" name="左右矢印 3"/>
          <p:cNvSpPr/>
          <p:nvPr/>
        </p:nvSpPr>
        <p:spPr>
          <a:xfrm>
            <a:off x="2423592" y="1196752"/>
            <a:ext cx="3744416" cy="21602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5" name="左右矢印 4"/>
          <p:cNvSpPr/>
          <p:nvPr/>
        </p:nvSpPr>
        <p:spPr>
          <a:xfrm>
            <a:off x="6312024" y="1196752"/>
            <a:ext cx="3744416" cy="21602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6" name="テキスト ボックス 1"/>
          <p:cNvSpPr txBox="1"/>
          <p:nvPr/>
        </p:nvSpPr>
        <p:spPr>
          <a:xfrm>
            <a:off x="7680176" y="764704"/>
            <a:ext cx="936104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400" dirty="0"/>
              <a:t>７回</a:t>
            </a:r>
          </a:p>
        </p:txBody>
      </p:sp>
      <p:sp>
        <p:nvSpPr>
          <p:cNvPr id="7" name="角丸四角形 6"/>
          <p:cNvSpPr/>
          <p:nvPr/>
        </p:nvSpPr>
        <p:spPr>
          <a:xfrm>
            <a:off x="5879976" y="1556792"/>
            <a:ext cx="432048" cy="352839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ja-JP" altLang="en-US" sz="2600" b="1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5807968" y="1628800"/>
            <a:ext cx="553998" cy="33843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ja-JP" altLang="en-US" sz="2400" b="1" dirty="0"/>
              <a:t>おおこうづ分水ができる</a:t>
            </a:r>
          </a:p>
        </p:txBody>
      </p:sp>
      <p:sp>
        <p:nvSpPr>
          <p:cNvPr id="10" name="角丸四角形 9"/>
          <p:cNvSpPr/>
          <p:nvPr/>
        </p:nvSpPr>
        <p:spPr>
          <a:xfrm>
            <a:off x="6384032" y="1556792"/>
            <a:ext cx="432048" cy="352839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ja-JP" altLang="en-US" sz="2600" b="1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6312024" y="1916832"/>
            <a:ext cx="553998" cy="26149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ja-JP" altLang="en-US" sz="2400" b="1" dirty="0"/>
              <a:t>阿賀野川をなおす</a:t>
            </a:r>
          </a:p>
        </p:txBody>
      </p:sp>
    </p:spTree>
    <p:extLst>
      <p:ext uri="{BB962C8B-B14F-4D97-AF65-F5344CB8AC3E}">
        <p14:creationId xmlns:p14="http://schemas.microsoft.com/office/powerpoint/2010/main" val="403646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1" grpId="0"/>
    </p:bld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</Words>
  <Application>Microsoft Office PowerPoint</Application>
  <PresentationFormat>ユーザー設定</PresentationFormat>
  <Paragraphs>22</Paragraphs>
  <Slides>7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8" baseType="lpstr"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te270635</dc:creator>
  <cp:lastModifiedBy>FJ-USER</cp:lastModifiedBy>
  <cp:revision>2</cp:revision>
  <dcterms:created xsi:type="dcterms:W3CDTF">2017-02-27T08:22:34Z</dcterms:created>
  <dcterms:modified xsi:type="dcterms:W3CDTF">2017-03-09T19:27:05Z</dcterms:modified>
</cp:coreProperties>
</file>