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249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12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07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62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77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51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693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699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106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79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5CCA9-7079-4E37-872C-DEDFD1DEA2A5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96595-15AF-4EA2-97DD-8748ADB9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09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936104"/>
          </a:xfrm>
        </p:spPr>
        <p:txBody>
          <a:bodyPr/>
          <a:lstStyle/>
          <a:p>
            <a:r>
              <a:rPr kumimoji="1"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10a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ｱｰﾙ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r>
              <a:rPr kumimoji="1"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でとれる　お米の量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りょう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267944" y="3529583"/>
            <a:ext cx="1800000" cy="288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4068144" y="3529583"/>
            <a:ext cx="1800000" cy="288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868144" y="3529583"/>
            <a:ext cx="1800000" cy="288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2232744" y="3169543"/>
            <a:ext cx="543600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1764088" y="3529583"/>
            <a:ext cx="0" cy="288000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755976" y="4321671"/>
            <a:ext cx="1224136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25</a:t>
            </a:r>
            <a:r>
              <a:rPr kumimoji="1" lang="ja-JP" altLang="en-US" sz="4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ｍ</a:t>
            </a:r>
            <a:endParaRPr kumimoji="1" lang="ja-JP" altLang="en-US" sz="40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047618" y="2296319"/>
            <a:ext cx="1892934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４０</a:t>
            </a:r>
            <a:r>
              <a:rPr kumimoji="1" lang="ja-JP" altLang="en-US" sz="4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ｍ</a:t>
            </a:r>
            <a:endParaRPr kumimoji="1" lang="ja-JP" altLang="en-US" sz="40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角丸四角形吹き出し 15"/>
          <p:cNvSpPr/>
          <p:nvPr/>
        </p:nvSpPr>
        <p:spPr>
          <a:xfrm>
            <a:off x="288432" y="1432223"/>
            <a:ext cx="5219672" cy="484609"/>
          </a:xfrm>
          <a:prstGeom prst="wedgeRoundRectCallout">
            <a:avLst>
              <a:gd name="adj1" fmla="val -23220"/>
              <a:gd name="adj2" fmla="val -150466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学校の　プール（６コース</a:t>
            </a:r>
            <a:r>
              <a:rPr lang="ja-JP" altLang="en-US" dirty="0" smtClean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　</a:t>
            </a:r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およそ　３つ分の　広さ</a:t>
            </a:r>
          </a:p>
        </p:txBody>
      </p:sp>
    </p:spTree>
    <p:extLst>
      <p:ext uri="{BB962C8B-B14F-4D97-AF65-F5344CB8AC3E}">
        <p14:creationId xmlns:p14="http://schemas.microsoft.com/office/powerpoint/2010/main" val="913277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496" y="44624"/>
            <a:ext cx="5238915" cy="576064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10a</a:t>
            </a:r>
            <a:r>
              <a:rPr kumimoji="1" lang="en-US" altLang="ja-JP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ｱｰﾙ</a:t>
            </a:r>
            <a:r>
              <a:rPr kumimoji="1" lang="en-US" altLang="ja-JP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でとれる お米の量</a:t>
            </a:r>
            <a:r>
              <a:rPr kumimoji="1" lang="en-US" altLang="ja-JP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りょう</a:t>
            </a:r>
            <a:r>
              <a:rPr kumimoji="1" lang="en-US" altLang="ja-JP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grpSp>
        <p:nvGrpSpPr>
          <p:cNvPr id="126" name="グループ化 125"/>
          <p:cNvGrpSpPr/>
          <p:nvPr/>
        </p:nvGrpSpPr>
        <p:grpSpPr>
          <a:xfrm>
            <a:off x="467947" y="4797376"/>
            <a:ext cx="3779877" cy="2016000"/>
            <a:chOff x="467947" y="4797376"/>
            <a:chExt cx="3779877" cy="2016000"/>
          </a:xfrm>
        </p:grpSpPr>
        <p:sp>
          <p:nvSpPr>
            <p:cNvPr id="4" name="正方形/長方形 3"/>
            <p:cNvSpPr>
              <a:spLocks noChangeAspect="1"/>
            </p:cNvSpPr>
            <p:nvPr/>
          </p:nvSpPr>
          <p:spPr>
            <a:xfrm>
              <a:off x="467947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>
              <a:spLocks noChangeAspect="1"/>
            </p:cNvSpPr>
            <p:nvPr/>
          </p:nvSpPr>
          <p:spPr>
            <a:xfrm>
              <a:off x="1727824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>
              <a:spLocks noChangeAspect="1"/>
            </p:cNvSpPr>
            <p:nvPr/>
          </p:nvSpPr>
          <p:spPr>
            <a:xfrm>
              <a:off x="2987824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角丸四角形吹き出し 15"/>
          <p:cNvSpPr/>
          <p:nvPr/>
        </p:nvSpPr>
        <p:spPr>
          <a:xfrm>
            <a:off x="107504" y="636221"/>
            <a:ext cx="4645149" cy="344507"/>
          </a:xfrm>
          <a:prstGeom prst="wedgeRoundRectCallout">
            <a:avLst>
              <a:gd name="adj1" fmla="val -22946"/>
              <a:gd name="adj2" fmla="val -82656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16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学校の　プール（６コース</a:t>
            </a:r>
            <a:r>
              <a:rPr lang="ja-JP" altLang="en-US" sz="1600" dirty="0" smtClean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　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およそ　３つ分の　広さ</a:t>
            </a:r>
          </a:p>
        </p:txBody>
      </p:sp>
      <p:grpSp>
        <p:nvGrpSpPr>
          <p:cNvPr id="127" name="グループ化 126"/>
          <p:cNvGrpSpPr/>
          <p:nvPr/>
        </p:nvGrpSpPr>
        <p:grpSpPr>
          <a:xfrm>
            <a:off x="5112603" y="4797376"/>
            <a:ext cx="3779877" cy="2016000"/>
            <a:chOff x="5112603" y="4797376"/>
            <a:chExt cx="3779877" cy="2016000"/>
          </a:xfrm>
        </p:grpSpPr>
        <p:sp>
          <p:nvSpPr>
            <p:cNvPr id="11" name="正方形/長方形 10"/>
            <p:cNvSpPr>
              <a:spLocks noChangeAspect="1"/>
            </p:cNvSpPr>
            <p:nvPr/>
          </p:nvSpPr>
          <p:spPr>
            <a:xfrm>
              <a:off x="5112603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>
              <a:spLocks noChangeAspect="1"/>
            </p:cNvSpPr>
            <p:nvPr/>
          </p:nvSpPr>
          <p:spPr>
            <a:xfrm>
              <a:off x="6372480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>
              <a:spLocks noChangeAspect="1"/>
            </p:cNvSpPr>
            <p:nvPr/>
          </p:nvSpPr>
          <p:spPr>
            <a:xfrm>
              <a:off x="7632480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83568" y="1663104"/>
            <a:ext cx="3311917" cy="2818622"/>
            <a:chOff x="684019" y="1546482"/>
            <a:chExt cx="3311917" cy="2818622"/>
          </a:xfrm>
        </p:grpSpPr>
        <p:sp>
          <p:nvSpPr>
            <p:cNvPr id="23" name="角丸四角形 22"/>
            <p:cNvSpPr/>
            <p:nvPr/>
          </p:nvSpPr>
          <p:spPr>
            <a:xfrm>
              <a:off x="684019" y="15567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684019" y="21225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7" name="角丸四角形 36"/>
            <p:cNvSpPr/>
            <p:nvPr/>
          </p:nvSpPr>
          <p:spPr>
            <a:xfrm>
              <a:off x="684019" y="27089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684019" y="32849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684019" y="38610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1249203" y="15567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1" name="角丸四角形 40"/>
            <p:cNvSpPr/>
            <p:nvPr/>
          </p:nvSpPr>
          <p:spPr>
            <a:xfrm>
              <a:off x="1249203" y="21225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1249203" y="27089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1249203" y="32849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1249203" y="38610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1835792" y="154648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6" name="角丸四角形 45"/>
            <p:cNvSpPr/>
            <p:nvPr/>
          </p:nvSpPr>
          <p:spPr>
            <a:xfrm>
              <a:off x="1835792" y="213291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1835792" y="269861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1835792" y="327467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1835792" y="385073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2411856" y="15568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2411856" y="212260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2411856" y="27089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2411856" y="328504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2411856" y="38611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2987920" y="15568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6" name="角丸四角形 55"/>
            <p:cNvSpPr/>
            <p:nvPr/>
          </p:nvSpPr>
          <p:spPr>
            <a:xfrm>
              <a:off x="2987920" y="212260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7" name="角丸四角形 56"/>
            <p:cNvSpPr/>
            <p:nvPr/>
          </p:nvSpPr>
          <p:spPr>
            <a:xfrm>
              <a:off x="2987920" y="27089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8" name="角丸四角形 57"/>
            <p:cNvSpPr/>
            <p:nvPr/>
          </p:nvSpPr>
          <p:spPr>
            <a:xfrm>
              <a:off x="2987920" y="328504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9" name="角丸四角形 58"/>
            <p:cNvSpPr/>
            <p:nvPr/>
          </p:nvSpPr>
          <p:spPr>
            <a:xfrm>
              <a:off x="2987920" y="38611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0" name="角丸四角形 59"/>
            <p:cNvSpPr/>
            <p:nvPr/>
          </p:nvSpPr>
          <p:spPr>
            <a:xfrm>
              <a:off x="3563936" y="15568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3563936" y="212260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3563936" y="27089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3" name="角丸四角形 62"/>
            <p:cNvSpPr/>
            <p:nvPr/>
          </p:nvSpPr>
          <p:spPr>
            <a:xfrm>
              <a:off x="3563936" y="328504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4" name="角丸四角形 63"/>
            <p:cNvSpPr/>
            <p:nvPr/>
          </p:nvSpPr>
          <p:spPr>
            <a:xfrm>
              <a:off x="3563936" y="38611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5364539" y="178330"/>
            <a:ext cx="3311917" cy="2818622"/>
            <a:chOff x="5274411" y="783066"/>
            <a:chExt cx="3311917" cy="2818622"/>
          </a:xfrm>
        </p:grpSpPr>
        <p:sp>
          <p:nvSpPr>
            <p:cNvPr id="65" name="角丸四角形 64"/>
            <p:cNvSpPr/>
            <p:nvPr/>
          </p:nvSpPr>
          <p:spPr>
            <a:xfrm>
              <a:off x="5274411" y="7933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5274411" y="135913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7" name="角丸四角形 66"/>
            <p:cNvSpPr/>
            <p:nvPr/>
          </p:nvSpPr>
          <p:spPr>
            <a:xfrm>
              <a:off x="5274411" y="19455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5274411" y="252156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9" name="角丸四角形 68"/>
            <p:cNvSpPr/>
            <p:nvPr/>
          </p:nvSpPr>
          <p:spPr>
            <a:xfrm>
              <a:off x="5274411" y="30976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5839595" y="7933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1" name="角丸四角形 70"/>
            <p:cNvSpPr/>
            <p:nvPr/>
          </p:nvSpPr>
          <p:spPr>
            <a:xfrm>
              <a:off x="5839595" y="135913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2" name="角丸四角形 71"/>
            <p:cNvSpPr/>
            <p:nvPr/>
          </p:nvSpPr>
          <p:spPr>
            <a:xfrm>
              <a:off x="5839595" y="19455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3" name="角丸四角形 72"/>
            <p:cNvSpPr/>
            <p:nvPr/>
          </p:nvSpPr>
          <p:spPr>
            <a:xfrm>
              <a:off x="5839595" y="252156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4" name="角丸四角形 73"/>
            <p:cNvSpPr/>
            <p:nvPr/>
          </p:nvSpPr>
          <p:spPr>
            <a:xfrm>
              <a:off x="5839595" y="30976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5" name="角丸四角形 74"/>
            <p:cNvSpPr/>
            <p:nvPr/>
          </p:nvSpPr>
          <p:spPr>
            <a:xfrm>
              <a:off x="6426184" y="78306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6" name="角丸四角形 75"/>
            <p:cNvSpPr/>
            <p:nvPr/>
          </p:nvSpPr>
          <p:spPr>
            <a:xfrm>
              <a:off x="6426184" y="136949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7" name="角丸四角形 76"/>
            <p:cNvSpPr/>
            <p:nvPr/>
          </p:nvSpPr>
          <p:spPr>
            <a:xfrm>
              <a:off x="6426184" y="193519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8" name="角丸四角形 77"/>
            <p:cNvSpPr/>
            <p:nvPr/>
          </p:nvSpPr>
          <p:spPr>
            <a:xfrm>
              <a:off x="6426184" y="251125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9" name="角丸四角形 78"/>
            <p:cNvSpPr/>
            <p:nvPr/>
          </p:nvSpPr>
          <p:spPr>
            <a:xfrm>
              <a:off x="6426184" y="308732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0" name="角丸四角形 79"/>
            <p:cNvSpPr/>
            <p:nvPr/>
          </p:nvSpPr>
          <p:spPr>
            <a:xfrm>
              <a:off x="7002248" y="7934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7002248" y="135918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2" name="角丸四角形 81"/>
            <p:cNvSpPr/>
            <p:nvPr/>
          </p:nvSpPr>
          <p:spPr>
            <a:xfrm>
              <a:off x="7002248" y="194556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3" name="角丸四角形 82"/>
            <p:cNvSpPr/>
            <p:nvPr/>
          </p:nvSpPr>
          <p:spPr>
            <a:xfrm>
              <a:off x="7002248" y="252162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4" name="角丸四角形 83"/>
            <p:cNvSpPr/>
            <p:nvPr/>
          </p:nvSpPr>
          <p:spPr>
            <a:xfrm>
              <a:off x="7002248" y="309768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7578312" y="7934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6" name="角丸四角形 85"/>
            <p:cNvSpPr/>
            <p:nvPr/>
          </p:nvSpPr>
          <p:spPr>
            <a:xfrm>
              <a:off x="7578312" y="135918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7" name="角丸四角形 86"/>
            <p:cNvSpPr/>
            <p:nvPr/>
          </p:nvSpPr>
          <p:spPr>
            <a:xfrm>
              <a:off x="7578312" y="194556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8" name="角丸四角形 87"/>
            <p:cNvSpPr/>
            <p:nvPr/>
          </p:nvSpPr>
          <p:spPr>
            <a:xfrm>
              <a:off x="7578312" y="252162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9" name="角丸四角形 88"/>
            <p:cNvSpPr/>
            <p:nvPr/>
          </p:nvSpPr>
          <p:spPr>
            <a:xfrm>
              <a:off x="7578312" y="309768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0" name="角丸四角形 89"/>
            <p:cNvSpPr/>
            <p:nvPr/>
          </p:nvSpPr>
          <p:spPr>
            <a:xfrm>
              <a:off x="8154328" y="7934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1" name="角丸四角形 90"/>
            <p:cNvSpPr/>
            <p:nvPr/>
          </p:nvSpPr>
          <p:spPr>
            <a:xfrm>
              <a:off x="8154328" y="135918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2" name="角丸四角形 91"/>
            <p:cNvSpPr/>
            <p:nvPr/>
          </p:nvSpPr>
          <p:spPr>
            <a:xfrm>
              <a:off x="8154328" y="194556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3" name="角丸四角形 92"/>
            <p:cNvSpPr/>
            <p:nvPr/>
          </p:nvSpPr>
          <p:spPr>
            <a:xfrm>
              <a:off x="8154328" y="252162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4" name="角丸四角形 93"/>
            <p:cNvSpPr/>
            <p:nvPr/>
          </p:nvSpPr>
          <p:spPr>
            <a:xfrm>
              <a:off x="8154328" y="309768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364088" y="3058650"/>
            <a:ext cx="3311917" cy="2818622"/>
            <a:chOff x="5279372" y="3658526"/>
            <a:chExt cx="3311917" cy="2818622"/>
          </a:xfrm>
        </p:grpSpPr>
        <p:sp>
          <p:nvSpPr>
            <p:cNvPr id="95" name="角丸四角形 94"/>
            <p:cNvSpPr/>
            <p:nvPr/>
          </p:nvSpPr>
          <p:spPr>
            <a:xfrm>
              <a:off x="5279372" y="366883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6" name="角丸四角形 95"/>
            <p:cNvSpPr/>
            <p:nvPr/>
          </p:nvSpPr>
          <p:spPr>
            <a:xfrm>
              <a:off x="5279372" y="423459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7" name="角丸四角形 96"/>
            <p:cNvSpPr/>
            <p:nvPr/>
          </p:nvSpPr>
          <p:spPr>
            <a:xfrm>
              <a:off x="5279372" y="482096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8" name="角丸四角形 97"/>
            <p:cNvSpPr/>
            <p:nvPr/>
          </p:nvSpPr>
          <p:spPr>
            <a:xfrm>
              <a:off x="5279372" y="539702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9" name="角丸四角形 98"/>
            <p:cNvSpPr/>
            <p:nvPr/>
          </p:nvSpPr>
          <p:spPr>
            <a:xfrm>
              <a:off x="5279372" y="59730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0" name="角丸四角形 99"/>
            <p:cNvSpPr/>
            <p:nvPr/>
          </p:nvSpPr>
          <p:spPr>
            <a:xfrm>
              <a:off x="5844556" y="366883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1" name="角丸四角形 100"/>
            <p:cNvSpPr/>
            <p:nvPr/>
          </p:nvSpPr>
          <p:spPr>
            <a:xfrm>
              <a:off x="5844556" y="423459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2" name="角丸四角形 101"/>
            <p:cNvSpPr/>
            <p:nvPr/>
          </p:nvSpPr>
          <p:spPr>
            <a:xfrm>
              <a:off x="5844556" y="482096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3" name="角丸四角形 102"/>
            <p:cNvSpPr/>
            <p:nvPr/>
          </p:nvSpPr>
          <p:spPr>
            <a:xfrm>
              <a:off x="5844556" y="539702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4" name="角丸四角形 103"/>
            <p:cNvSpPr/>
            <p:nvPr/>
          </p:nvSpPr>
          <p:spPr>
            <a:xfrm>
              <a:off x="5844556" y="59730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5" name="角丸四角形 104"/>
            <p:cNvSpPr/>
            <p:nvPr/>
          </p:nvSpPr>
          <p:spPr>
            <a:xfrm>
              <a:off x="6431145" y="365852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6" name="角丸四角形 105"/>
            <p:cNvSpPr/>
            <p:nvPr/>
          </p:nvSpPr>
          <p:spPr>
            <a:xfrm>
              <a:off x="6431145" y="424495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7" name="角丸四角形 106"/>
            <p:cNvSpPr/>
            <p:nvPr/>
          </p:nvSpPr>
          <p:spPr>
            <a:xfrm>
              <a:off x="6431145" y="481065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8" name="角丸四角形 107"/>
            <p:cNvSpPr/>
            <p:nvPr/>
          </p:nvSpPr>
          <p:spPr>
            <a:xfrm>
              <a:off x="6431145" y="538671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9" name="角丸四角形 108"/>
            <p:cNvSpPr/>
            <p:nvPr/>
          </p:nvSpPr>
          <p:spPr>
            <a:xfrm>
              <a:off x="6431145" y="596278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0" name="角丸四角形 109"/>
            <p:cNvSpPr/>
            <p:nvPr/>
          </p:nvSpPr>
          <p:spPr>
            <a:xfrm>
              <a:off x="7007209" y="36688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1" name="角丸四角形 110"/>
            <p:cNvSpPr/>
            <p:nvPr/>
          </p:nvSpPr>
          <p:spPr>
            <a:xfrm>
              <a:off x="7007209" y="42346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2" name="角丸四角形 111"/>
            <p:cNvSpPr/>
            <p:nvPr/>
          </p:nvSpPr>
          <p:spPr>
            <a:xfrm>
              <a:off x="7007209" y="48210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3" name="角丸四角形 112"/>
            <p:cNvSpPr/>
            <p:nvPr/>
          </p:nvSpPr>
          <p:spPr>
            <a:xfrm>
              <a:off x="7007209" y="53970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4" name="角丸四角形 113"/>
            <p:cNvSpPr/>
            <p:nvPr/>
          </p:nvSpPr>
          <p:spPr>
            <a:xfrm>
              <a:off x="7007209" y="59731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5" name="角丸四角形 114"/>
            <p:cNvSpPr/>
            <p:nvPr/>
          </p:nvSpPr>
          <p:spPr>
            <a:xfrm>
              <a:off x="7583273" y="36688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7583273" y="42346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7583273" y="48210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8" name="角丸四角形 117"/>
            <p:cNvSpPr/>
            <p:nvPr/>
          </p:nvSpPr>
          <p:spPr>
            <a:xfrm>
              <a:off x="7583273" y="53970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9" name="角丸四角形 118"/>
            <p:cNvSpPr/>
            <p:nvPr/>
          </p:nvSpPr>
          <p:spPr>
            <a:xfrm>
              <a:off x="7583273" y="59731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8159289" y="36688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1" name="角丸四角形 120"/>
            <p:cNvSpPr/>
            <p:nvPr/>
          </p:nvSpPr>
          <p:spPr>
            <a:xfrm>
              <a:off x="8159289" y="42346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2" name="角丸四角形 121"/>
            <p:cNvSpPr/>
            <p:nvPr/>
          </p:nvSpPr>
          <p:spPr>
            <a:xfrm>
              <a:off x="8159289" y="48210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3" name="角丸四角形 122"/>
            <p:cNvSpPr/>
            <p:nvPr/>
          </p:nvSpPr>
          <p:spPr>
            <a:xfrm>
              <a:off x="8159289" y="53970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4" name="角丸四角形 123"/>
            <p:cNvSpPr/>
            <p:nvPr/>
          </p:nvSpPr>
          <p:spPr>
            <a:xfrm>
              <a:off x="8159289" y="59731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8" name="テキスト ボックス 127"/>
          <p:cNvSpPr txBox="1"/>
          <p:nvPr/>
        </p:nvSpPr>
        <p:spPr>
          <a:xfrm>
            <a:off x="756027" y="6237312"/>
            <a:ext cx="3311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1941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年（昭和</a:t>
            </a:r>
            <a:r>
              <a:rPr kumimoji="1" lang="ja-JP" altLang="en-US" sz="1200" dirty="0" smtClean="0"/>
              <a:t>しょうわ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１６年）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5364539" y="6233218"/>
            <a:ext cx="3455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2012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年（平成</a:t>
            </a:r>
            <a:r>
              <a:rPr kumimoji="1" lang="ja-JP" altLang="en-US" sz="1200" dirty="0" smtClean="0"/>
              <a:t>へいせい</a:t>
            </a:r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24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年）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30" name="正方形/長方形 129"/>
          <p:cNvSpPr/>
          <p:nvPr/>
        </p:nvSpPr>
        <p:spPr>
          <a:xfrm>
            <a:off x="323528" y="1340824"/>
            <a:ext cx="4248472" cy="46804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紙などで隠してもよい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131" name="正方形/長方形 130"/>
          <p:cNvSpPr/>
          <p:nvPr/>
        </p:nvSpPr>
        <p:spPr>
          <a:xfrm>
            <a:off x="5112603" y="142354"/>
            <a:ext cx="3851885" cy="58789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紙などで隠しておいて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16</a:t>
            </a:r>
            <a:r>
              <a:rPr lang="ja-JP" altLang="en-US" dirty="0" smtClean="0">
                <a:solidFill>
                  <a:schemeClr val="tx1"/>
                </a:solidFill>
              </a:rPr>
              <a:t>年を見せた後に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紙</a:t>
            </a:r>
            <a:r>
              <a:rPr lang="ja-JP" altLang="en-US" dirty="0" smtClean="0">
                <a:solidFill>
                  <a:schemeClr val="tx1"/>
                </a:solidFill>
              </a:rPr>
              <a:t>をはがして見せるのもよい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92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496" y="44624"/>
            <a:ext cx="5238915" cy="576064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10a</a:t>
            </a:r>
            <a:r>
              <a:rPr kumimoji="1" lang="en-US" altLang="ja-JP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ｱｰﾙ</a:t>
            </a:r>
            <a:r>
              <a:rPr kumimoji="1" lang="en-US" altLang="ja-JP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でとれる お米の量</a:t>
            </a:r>
            <a:r>
              <a:rPr kumimoji="1" lang="en-US" altLang="ja-JP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りょう</a:t>
            </a:r>
            <a:r>
              <a:rPr kumimoji="1" lang="en-US" altLang="ja-JP" sz="1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grpSp>
        <p:nvGrpSpPr>
          <p:cNvPr id="126" name="グループ化 125"/>
          <p:cNvGrpSpPr/>
          <p:nvPr/>
        </p:nvGrpSpPr>
        <p:grpSpPr>
          <a:xfrm>
            <a:off x="467947" y="4797376"/>
            <a:ext cx="3779877" cy="2016000"/>
            <a:chOff x="467947" y="4797376"/>
            <a:chExt cx="3779877" cy="2016000"/>
          </a:xfrm>
        </p:grpSpPr>
        <p:sp>
          <p:nvSpPr>
            <p:cNvPr id="4" name="正方形/長方形 3"/>
            <p:cNvSpPr>
              <a:spLocks noChangeAspect="1"/>
            </p:cNvSpPr>
            <p:nvPr/>
          </p:nvSpPr>
          <p:spPr>
            <a:xfrm>
              <a:off x="467947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>
              <a:spLocks noChangeAspect="1"/>
            </p:cNvSpPr>
            <p:nvPr/>
          </p:nvSpPr>
          <p:spPr>
            <a:xfrm>
              <a:off x="1727824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>
              <a:spLocks noChangeAspect="1"/>
            </p:cNvSpPr>
            <p:nvPr/>
          </p:nvSpPr>
          <p:spPr>
            <a:xfrm>
              <a:off x="2987824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角丸四角形吹き出し 15"/>
          <p:cNvSpPr/>
          <p:nvPr/>
        </p:nvSpPr>
        <p:spPr>
          <a:xfrm>
            <a:off x="107504" y="636221"/>
            <a:ext cx="4645149" cy="344507"/>
          </a:xfrm>
          <a:prstGeom prst="wedgeRoundRectCallout">
            <a:avLst>
              <a:gd name="adj1" fmla="val -22946"/>
              <a:gd name="adj2" fmla="val -82656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16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学校の　プール（６コース</a:t>
            </a:r>
            <a:r>
              <a:rPr lang="ja-JP" altLang="en-US" sz="1600" dirty="0" smtClean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　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およそ　３つ分の　広さ</a:t>
            </a:r>
          </a:p>
        </p:txBody>
      </p:sp>
      <p:grpSp>
        <p:nvGrpSpPr>
          <p:cNvPr id="127" name="グループ化 126"/>
          <p:cNvGrpSpPr/>
          <p:nvPr/>
        </p:nvGrpSpPr>
        <p:grpSpPr>
          <a:xfrm>
            <a:off x="5112603" y="4797376"/>
            <a:ext cx="3779877" cy="2016000"/>
            <a:chOff x="5112603" y="4797376"/>
            <a:chExt cx="3779877" cy="2016000"/>
          </a:xfrm>
        </p:grpSpPr>
        <p:sp>
          <p:nvSpPr>
            <p:cNvPr id="11" name="正方形/長方形 10"/>
            <p:cNvSpPr>
              <a:spLocks noChangeAspect="1"/>
            </p:cNvSpPr>
            <p:nvPr/>
          </p:nvSpPr>
          <p:spPr>
            <a:xfrm>
              <a:off x="5112603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>
              <a:spLocks noChangeAspect="1"/>
            </p:cNvSpPr>
            <p:nvPr/>
          </p:nvSpPr>
          <p:spPr>
            <a:xfrm>
              <a:off x="6372480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>
              <a:spLocks noChangeAspect="1"/>
            </p:cNvSpPr>
            <p:nvPr/>
          </p:nvSpPr>
          <p:spPr>
            <a:xfrm>
              <a:off x="7632480" y="4797376"/>
              <a:ext cx="1260000" cy="2016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83568" y="1663104"/>
            <a:ext cx="3311917" cy="2818622"/>
            <a:chOff x="684019" y="1546482"/>
            <a:chExt cx="3311917" cy="2818622"/>
          </a:xfrm>
        </p:grpSpPr>
        <p:sp>
          <p:nvSpPr>
            <p:cNvPr id="23" name="角丸四角形 22"/>
            <p:cNvSpPr/>
            <p:nvPr/>
          </p:nvSpPr>
          <p:spPr>
            <a:xfrm>
              <a:off x="684019" y="15567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684019" y="21225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7" name="角丸四角形 36"/>
            <p:cNvSpPr/>
            <p:nvPr/>
          </p:nvSpPr>
          <p:spPr>
            <a:xfrm>
              <a:off x="684019" y="27089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684019" y="32849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684019" y="38610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1249203" y="15567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1" name="角丸四角形 40"/>
            <p:cNvSpPr/>
            <p:nvPr/>
          </p:nvSpPr>
          <p:spPr>
            <a:xfrm>
              <a:off x="1249203" y="21225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1249203" y="27089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1249203" y="32849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1249203" y="38610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1835792" y="154648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6" name="角丸四角形 45"/>
            <p:cNvSpPr/>
            <p:nvPr/>
          </p:nvSpPr>
          <p:spPr>
            <a:xfrm>
              <a:off x="1835792" y="213291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1835792" y="269861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1835792" y="327467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1835792" y="385073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2411856" y="15568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2411856" y="212260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2411856" y="27089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2411856" y="328504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2411856" y="38611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2987920" y="15568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6" name="角丸四角形 55"/>
            <p:cNvSpPr/>
            <p:nvPr/>
          </p:nvSpPr>
          <p:spPr>
            <a:xfrm>
              <a:off x="2987920" y="212260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7" name="角丸四角形 56"/>
            <p:cNvSpPr/>
            <p:nvPr/>
          </p:nvSpPr>
          <p:spPr>
            <a:xfrm>
              <a:off x="2987920" y="27089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8" name="角丸四角形 57"/>
            <p:cNvSpPr/>
            <p:nvPr/>
          </p:nvSpPr>
          <p:spPr>
            <a:xfrm>
              <a:off x="2987920" y="328504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9" name="角丸四角形 58"/>
            <p:cNvSpPr/>
            <p:nvPr/>
          </p:nvSpPr>
          <p:spPr>
            <a:xfrm>
              <a:off x="2987920" y="38611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0" name="角丸四角形 59"/>
            <p:cNvSpPr/>
            <p:nvPr/>
          </p:nvSpPr>
          <p:spPr>
            <a:xfrm>
              <a:off x="3563936" y="15568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3563936" y="212260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3563936" y="27089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3" name="角丸四角形 62"/>
            <p:cNvSpPr/>
            <p:nvPr/>
          </p:nvSpPr>
          <p:spPr>
            <a:xfrm>
              <a:off x="3563936" y="328504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4" name="角丸四角形 63"/>
            <p:cNvSpPr/>
            <p:nvPr/>
          </p:nvSpPr>
          <p:spPr>
            <a:xfrm>
              <a:off x="3563936" y="38611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5364539" y="178330"/>
            <a:ext cx="3311917" cy="2818622"/>
            <a:chOff x="5274411" y="783066"/>
            <a:chExt cx="3311917" cy="2818622"/>
          </a:xfrm>
        </p:grpSpPr>
        <p:sp>
          <p:nvSpPr>
            <p:cNvPr id="65" name="角丸四角形 64"/>
            <p:cNvSpPr/>
            <p:nvPr/>
          </p:nvSpPr>
          <p:spPr>
            <a:xfrm>
              <a:off x="5274411" y="7933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5274411" y="135913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7" name="角丸四角形 66"/>
            <p:cNvSpPr/>
            <p:nvPr/>
          </p:nvSpPr>
          <p:spPr>
            <a:xfrm>
              <a:off x="5274411" y="19455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5274411" y="252156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9" name="角丸四角形 68"/>
            <p:cNvSpPr/>
            <p:nvPr/>
          </p:nvSpPr>
          <p:spPr>
            <a:xfrm>
              <a:off x="5274411" y="30976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5839595" y="79337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1" name="角丸四角形 70"/>
            <p:cNvSpPr/>
            <p:nvPr/>
          </p:nvSpPr>
          <p:spPr>
            <a:xfrm>
              <a:off x="5839595" y="135913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2" name="角丸四角形 71"/>
            <p:cNvSpPr/>
            <p:nvPr/>
          </p:nvSpPr>
          <p:spPr>
            <a:xfrm>
              <a:off x="5839595" y="194550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3" name="角丸四角形 72"/>
            <p:cNvSpPr/>
            <p:nvPr/>
          </p:nvSpPr>
          <p:spPr>
            <a:xfrm>
              <a:off x="5839595" y="252156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4" name="角丸四角形 73"/>
            <p:cNvSpPr/>
            <p:nvPr/>
          </p:nvSpPr>
          <p:spPr>
            <a:xfrm>
              <a:off x="5839595" y="30976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5" name="角丸四角形 74"/>
            <p:cNvSpPr/>
            <p:nvPr/>
          </p:nvSpPr>
          <p:spPr>
            <a:xfrm>
              <a:off x="6426184" y="78306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6" name="角丸四角形 75"/>
            <p:cNvSpPr/>
            <p:nvPr/>
          </p:nvSpPr>
          <p:spPr>
            <a:xfrm>
              <a:off x="6426184" y="136949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7" name="角丸四角形 76"/>
            <p:cNvSpPr/>
            <p:nvPr/>
          </p:nvSpPr>
          <p:spPr>
            <a:xfrm>
              <a:off x="6426184" y="193519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8" name="角丸四角形 77"/>
            <p:cNvSpPr/>
            <p:nvPr/>
          </p:nvSpPr>
          <p:spPr>
            <a:xfrm>
              <a:off x="6426184" y="251125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9" name="角丸四角形 78"/>
            <p:cNvSpPr/>
            <p:nvPr/>
          </p:nvSpPr>
          <p:spPr>
            <a:xfrm>
              <a:off x="6426184" y="308732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0" name="角丸四角形 79"/>
            <p:cNvSpPr/>
            <p:nvPr/>
          </p:nvSpPr>
          <p:spPr>
            <a:xfrm>
              <a:off x="7002248" y="7934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1" name="角丸四角形 80"/>
            <p:cNvSpPr/>
            <p:nvPr/>
          </p:nvSpPr>
          <p:spPr>
            <a:xfrm>
              <a:off x="7002248" y="135918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2" name="角丸四角形 81"/>
            <p:cNvSpPr/>
            <p:nvPr/>
          </p:nvSpPr>
          <p:spPr>
            <a:xfrm>
              <a:off x="7002248" y="194556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3" name="角丸四角形 82"/>
            <p:cNvSpPr/>
            <p:nvPr/>
          </p:nvSpPr>
          <p:spPr>
            <a:xfrm>
              <a:off x="7002248" y="252162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4" name="角丸四角形 83"/>
            <p:cNvSpPr/>
            <p:nvPr/>
          </p:nvSpPr>
          <p:spPr>
            <a:xfrm>
              <a:off x="7002248" y="309768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5" name="角丸四角形 84"/>
            <p:cNvSpPr/>
            <p:nvPr/>
          </p:nvSpPr>
          <p:spPr>
            <a:xfrm>
              <a:off x="7578312" y="7934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6" name="角丸四角形 85"/>
            <p:cNvSpPr/>
            <p:nvPr/>
          </p:nvSpPr>
          <p:spPr>
            <a:xfrm>
              <a:off x="7578312" y="135918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7" name="角丸四角形 86"/>
            <p:cNvSpPr/>
            <p:nvPr/>
          </p:nvSpPr>
          <p:spPr>
            <a:xfrm>
              <a:off x="7578312" y="194556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8" name="角丸四角形 87"/>
            <p:cNvSpPr/>
            <p:nvPr/>
          </p:nvSpPr>
          <p:spPr>
            <a:xfrm>
              <a:off x="7578312" y="252162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9" name="角丸四角形 88"/>
            <p:cNvSpPr/>
            <p:nvPr/>
          </p:nvSpPr>
          <p:spPr>
            <a:xfrm>
              <a:off x="7578312" y="309768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0" name="角丸四角形 89"/>
            <p:cNvSpPr/>
            <p:nvPr/>
          </p:nvSpPr>
          <p:spPr>
            <a:xfrm>
              <a:off x="8154328" y="79343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1" name="角丸四角形 90"/>
            <p:cNvSpPr/>
            <p:nvPr/>
          </p:nvSpPr>
          <p:spPr>
            <a:xfrm>
              <a:off x="8154328" y="135918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2" name="角丸四角形 91"/>
            <p:cNvSpPr/>
            <p:nvPr/>
          </p:nvSpPr>
          <p:spPr>
            <a:xfrm>
              <a:off x="8154328" y="194556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3" name="角丸四角形 92"/>
            <p:cNvSpPr/>
            <p:nvPr/>
          </p:nvSpPr>
          <p:spPr>
            <a:xfrm>
              <a:off x="8154328" y="252162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4" name="角丸四角形 93"/>
            <p:cNvSpPr/>
            <p:nvPr/>
          </p:nvSpPr>
          <p:spPr>
            <a:xfrm>
              <a:off x="8154328" y="309768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364088" y="3058650"/>
            <a:ext cx="3311917" cy="2818622"/>
            <a:chOff x="5279372" y="3658526"/>
            <a:chExt cx="3311917" cy="2818622"/>
          </a:xfrm>
        </p:grpSpPr>
        <p:sp>
          <p:nvSpPr>
            <p:cNvPr id="95" name="角丸四角形 94"/>
            <p:cNvSpPr/>
            <p:nvPr/>
          </p:nvSpPr>
          <p:spPr>
            <a:xfrm>
              <a:off x="5279372" y="366883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6" name="角丸四角形 95"/>
            <p:cNvSpPr/>
            <p:nvPr/>
          </p:nvSpPr>
          <p:spPr>
            <a:xfrm>
              <a:off x="5279372" y="423459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7" name="角丸四角形 96"/>
            <p:cNvSpPr/>
            <p:nvPr/>
          </p:nvSpPr>
          <p:spPr>
            <a:xfrm>
              <a:off x="5279372" y="482096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8" name="角丸四角形 97"/>
            <p:cNvSpPr/>
            <p:nvPr/>
          </p:nvSpPr>
          <p:spPr>
            <a:xfrm>
              <a:off x="5279372" y="539702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9" name="角丸四角形 98"/>
            <p:cNvSpPr/>
            <p:nvPr/>
          </p:nvSpPr>
          <p:spPr>
            <a:xfrm>
              <a:off x="5279372" y="59730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0" name="角丸四角形 99"/>
            <p:cNvSpPr/>
            <p:nvPr/>
          </p:nvSpPr>
          <p:spPr>
            <a:xfrm>
              <a:off x="5844556" y="366883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1" name="角丸四角形 100"/>
            <p:cNvSpPr/>
            <p:nvPr/>
          </p:nvSpPr>
          <p:spPr>
            <a:xfrm>
              <a:off x="5844556" y="423459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2" name="角丸四角形 101"/>
            <p:cNvSpPr/>
            <p:nvPr/>
          </p:nvSpPr>
          <p:spPr>
            <a:xfrm>
              <a:off x="5844556" y="482096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3" name="角丸四角形 102"/>
            <p:cNvSpPr/>
            <p:nvPr/>
          </p:nvSpPr>
          <p:spPr>
            <a:xfrm>
              <a:off x="5844556" y="539702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4" name="角丸四角形 103"/>
            <p:cNvSpPr/>
            <p:nvPr/>
          </p:nvSpPr>
          <p:spPr>
            <a:xfrm>
              <a:off x="5844556" y="59730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5" name="角丸四角形 104"/>
            <p:cNvSpPr/>
            <p:nvPr/>
          </p:nvSpPr>
          <p:spPr>
            <a:xfrm>
              <a:off x="6431145" y="365852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6" name="角丸四角形 105"/>
            <p:cNvSpPr/>
            <p:nvPr/>
          </p:nvSpPr>
          <p:spPr>
            <a:xfrm>
              <a:off x="6431145" y="424495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7" name="角丸四角形 106"/>
            <p:cNvSpPr/>
            <p:nvPr/>
          </p:nvSpPr>
          <p:spPr>
            <a:xfrm>
              <a:off x="6431145" y="481065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8" name="角丸四角形 107"/>
            <p:cNvSpPr/>
            <p:nvPr/>
          </p:nvSpPr>
          <p:spPr>
            <a:xfrm>
              <a:off x="6431145" y="538671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9" name="角丸四角形 108"/>
            <p:cNvSpPr/>
            <p:nvPr/>
          </p:nvSpPr>
          <p:spPr>
            <a:xfrm>
              <a:off x="6431145" y="596278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0" name="角丸四角形 109"/>
            <p:cNvSpPr/>
            <p:nvPr/>
          </p:nvSpPr>
          <p:spPr>
            <a:xfrm>
              <a:off x="7007209" y="36688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1" name="角丸四角形 110"/>
            <p:cNvSpPr/>
            <p:nvPr/>
          </p:nvSpPr>
          <p:spPr>
            <a:xfrm>
              <a:off x="7007209" y="42346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2" name="角丸四角形 111"/>
            <p:cNvSpPr/>
            <p:nvPr/>
          </p:nvSpPr>
          <p:spPr>
            <a:xfrm>
              <a:off x="7007209" y="48210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3" name="角丸四角形 112"/>
            <p:cNvSpPr/>
            <p:nvPr/>
          </p:nvSpPr>
          <p:spPr>
            <a:xfrm>
              <a:off x="7007209" y="53970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4" name="角丸四角形 113"/>
            <p:cNvSpPr/>
            <p:nvPr/>
          </p:nvSpPr>
          <p:spPr>
            <a:xfrm>
              <a:off x="7007209" y="59731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5" name="角丸四角形 114"/>
            <p:cNvSpPr/>
            <p:nvPr/>
          </p:nvSpPr>
          <p:spPr>
            <a:xfrm>
              <a:off x="7583273" y="36688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7583273" y="42346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7583273" y="48210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8" name="角丸四角形 117"/>
            <p:cNvSpPr/>
            <p:nvPr/>
          </p:nvSpPr>
          <p:spPr>
            <a:xfrm>
              <a:off x="7583273" y="53970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9" name="角丸四角形 118"/>
            <p:cNvSpPr/>
            <p:nvPr/>
          </p:nvSpPr>
          <p:spPr>
            <a:xfrm>
              <a:off x="7583273" y="59731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8159289" y="3668892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1" name="角丸四角形 120"/>
            <p:cNvSpPr/>
            <p:nvPr/>
          </p:nvSpPr>
          <p:spPr>
            <a:xfrm>
              <a:off x="8159289" y="4234646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2" name="角丸四角形 121"/>
            <p:cNvSpPr/>
            <p:nvPr/>
          </p:nvSpPr>
          <p:spPr>
            <a:xfrm>
              <a:off x="8159289" y="4821020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3" name="角丸四角形 122"/>
            <p:cNvSpPr/>
            <p:nvPr/>
          </p:nvSpPr>
          <p:spPr>
            <a:xfrm>
              <a:off x="8159289" y="5397084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4" name="角丸四角形 123"/>
            <p:cNvSpPr/>
            <p:nvPr/>
          </p:nvSpPr>
          <p:spPr>
            <a:xfrm>
              <a:off x="8159289" y="5973148"/>
              <a:ext cx="432000" cy="5040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10kg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8" name="テキスト ボックス 127"/>
          <p:cNvSpPr txBox="1"/>
          <p:nvPr/>
        </p:nvSpPr>
        <p:spPr>
          <a:xfrm>
            <a:off x="756027" y="6237312"/>
            <a:ext cx="3311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1941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年（昭和</a:t>
            </a:r>
            <a:r>
              <a:rPr kumimoji="1" lang="ja-JP" altLang="en-US" sz="1200" dirty="0" smtClean="0"/>
              <a:t>しょうわ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１６年）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5364539" y="6233218"/>
            <a:ext cx="3455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2012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年（平成</a:t>
            </a:r>
            <a:r>
              <a:rPr kumimoji="1" lang="ja-JP" altLang="en-US" sz="1200" dirty="0" smtClean="0"/>
              <a:t>へいせい</a:t>
            </a:r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24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年）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357824" y="4452068"/>
            <a:ext cx="1818528" cy="453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およそ３００</a:t>
            </a:r>
            <a:r>
              <a:rPr lang="en-US" altLang="ja-JP" dirty="0" smtClean="0"/>
              <a:t>kg</a:t>
            </a:r>
            <a:endParaRPr kumimoji="1" lang="ja-JP" altLang="en-US" dirty="0"/>
          </a:p>
        </p:txBody>
      </p:sp>
      <p:sp>
        <p:nvSpPr>
          <p:cNvPr id="130" name="正方形/長方形 129"/>
          <p:cNvSpPr/>
          <p:nvPr/>
        </p:nvSpPr>
        <p:spPr>
          <a:xfrm>
            <a:off x="7073952" y="5805376"/>
            <a:ext cx="1818528" cy="453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およそ</a:t>
            </a:r>
            <a:r>
              <a:rPr lang="ja-JP" altLang="en-US" dirty="0"/>
              <a:t>６</a:t>
            </a:r>
            <a:r>
              <a:rPr kumimoji="1" lang="ja-JP" altLang="en-US" dirty="0" smtClean="0"/>
              <a:t>００</a:t>
            </a:r>
            <a:r>
              <a:rPr lang="en-US" altLang="ja-JP" dirty="0" smtClean="0"/>
              <a:t>kg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66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8432" y="44624"/>
            <a:ext cx="8640960" cy="792088"/>
          </a:xfrm>
        </p:spPr>
        <p:txBody>
          <a:bodyPr/>
          <a:lstStyle/>
          <a:p>
            <a:r>
              <a:rPr kumimoji="1"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10a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ｱｰﾙ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r>
              <a:rPr kumimoji="1"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でとれる　お米の量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りょう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角丸四角形吹き出し 15"/>
          <p:cNvSpPr/>
          <p:nvPr/>
        </p:nvSpPr>
        <p:spPr>
          <a:xfrm>
            <a:off x="288432" y="908720"/>
            <a:ext cx="5219672" cy="484609"/>
          </a:xfrm>
          <a:prstGeom prst="wedgeRoundRectCallout">
            <a:avLst>
              <a:gd name="adj1" fmla="val -22673"/>
              <a:gd name="adj2" fmla="val -88553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学校の　プール（６コース</a:t>
            </a:r>
            <a:r>
              <a:rPr lang="ja-JP" altLang="en-US" dirty="0" smtClean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　</a:t>
            </a:r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およそ　３つ分の　広さ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/>
          <a:stretch/>
        </p:blipFill>
        <p:spPr bwMode="auto">
          <a:xfrm>
            <a:off x="395536" y="1540007"/>
            <a:ext cx="8352928" cy="528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596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8432" y="44624"/>
            <a:ext cx="8640960" cy="792088"/>
          </a:xfrm>
        </p:spPr>
        <p:txBody>
          <a:bodyPr/>
          <a:lstStyle/>
          <a:p>
            <a:r>
              <a:rPr kumimoji="1"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10a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ｱｰﾙ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r>
              <a:rPr kumimoji="1"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でとれる　お米の量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りょう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角丸四角形吹き出し 15"/>
          <p:cNvSpPr/>
          <p:nvPr/>
        </p:nvSpPr>
        <p:spPr>
          <a:xfrm>
            <a:off x="288432" y="908720"/>
            <a:ext cx="5219672" cy="484609"/>
          </a:xfrm>
          <a:prstGeom prst="wedgeRoundRectCallout">
            <a:avLst>
              <a:gd name="adj1" fmla="val -22673"/>
              <a:gd name="adj2" fmla="val -88553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学校の　プール（６コース</a:t>
            </a:r>
            <a:r>
              <a:rPr lang="ja-JP" altLang="en-US" dirty="0" smtClean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　</a:t>
            </a:r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およそ　３つ分の　広さ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/>
          <a:stretch/>
        </p:blipFill>
        <p:spPr bwMode="auto">
          <a:xfrm>
            <a:off x="395536" y="1540007"/>
            <a:ext cx="8352928" cy="528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下矢印 2"/>
          <p:cNvSpPr/>
          <p:nvPr/>
        </p:nvSpPr>
        <p:spPr>
          <a:xfrm>
            <a:off x="2308512" y="1700808"/>
            <a:ext cx="630524" cy="2376264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栗ノ木排水機場ができる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1547664" y="1728812"/>
            <a:ext cx="630524" cy="2376264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地面が沈む（地盤沈下）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815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8432" y="44624"/>
            <a:ext cx="8640960" cy="792088"/>
          </a:xfrm>
        </p:spPr>
        <p:txBody>
          <a:bodyPr/>
          <a:lstStyle/>
          <a:p>
            <a:r>
              <a:rPr kumimoji="1" lang="en-US" altLang="ja-JP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10a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ｱｰﾙ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r>
              <a:rPr kumimoji="1"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でとれる　お米の量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(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りょう</a:t>
            </a:r>
            <a:r>
              <a:rPr kumimoji="1" lang="en-US" altLang="ja-JP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)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角丸四角形吹き出し 15"/>
          <p:cNvSpPr/>
          <p:nvPr/>
        </p:nvSpPr>
        <p:spPr>
          <a:xfrm>
            <a:off x="288432" y="908720"/>
            <a:ext cx="5219672" cy="484609"/>
          </a:xfrm>
          <a:prstGeom prst="wedgeRoundRectCallout">
            <a:avLst>
              <a:gd name="adj1" fmla="val -22673"/>
              <a:gd name="adj2" fmla="val -88553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学校の　プール（６コース</a:t>
            </a:r>
            <a:r>
              <a:rPr lang="ja-JP" altLang="en-US" dirty="0" smtClean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　</a:t>
            </a:r>
            <a:r>
              <a:rPr lang="ja-JP" altLang="en-US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およそ　３つ分の　広さ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6"/>
          <a:stretch/>
        </p:blipFill>
        <p:spPr bwMode="auto">
          <a:xfrm>
            <a:off x="395536" y="1540007"/>
            <a:ext cx="8352928" cy="528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403648" y="2096484"/>
            <a:ext cx="6984776" cy="4176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紙などでおおって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年号（横軸）１つずつめくって見せる。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99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328</Words>
  <Application>Microsoft Office PowerPoint</Application>
  <PresentationFormat>画面に合わせる (4:3)</PresentationFormat>
  <Paragraphs>208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AR P丸ゴシック体E</vt:lpstr>
      <vt:lpstr>HGP創英角ﾎﾟｯﾌﾟ体</vt:lpstr>
      <vt:lpstr>ＭＳ Ｐゴシック</vt:lpstr>
      <vt:lpstr>Arial</vt:lpstr>
      <vt:lpstr>Calibri</vt:lpstr>
      <vt:lpstr>Office ​​テーマ</vt:lpstr>
      <vt:lpstr>10a(ｱｰﾙ)でとれる　お米の量(りょう)</vt:lpstr>
      <vt:lpstr>10a(ｱｰﾙ)でとれる お米の量(りょう)</vt:lpstr>
      <vt:lpstr>10a(ｱｰﾙ)でとれる お米の量(りょう)</vt:lpstr>
      <vt:lpstr>10a(ｱｰﾙ)でとれる　お米の量(りょう)</vt:lpstr>
      <vt:lpstr>10a(ｱｰﾙ)でとれる　お米の量(りょう)</vt:lpstr>
      <vt:lpstr>10a(ｱｰﾙ)でとれる　お米の量(りょう)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10a(ｱｰﾙ)でとれる　お米の量(りょう)</dc:title>
  <dc:creator>te241075</dc:creator>
  <cp:lastModifiedBy>Shicen_3</cp:lastModifiedBy>
  <cp:revision>8</cp:revision>
  <dcterms:created xsi:type="dcterms:W3CDTF">2017-03-14T06:41:16Z</dcterms:created>
  <dcterms:modified xsi:type="dcterms:W3CDTF">2017-03-17T04:50:54Z</dcterms:modified>
</cp:coreProperties>
</file>